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287"/>
  </p:notesMasterIdLst>
  <p:sldIdLst>
    <p:sldId id="256" r:id="rId3"/>
    <p:sldId id="277" r:id="rId4"/>
    <p:sldId id="266" r:id="rId5"/>
    <p:sldId id="265" r:id="rId6"/>
    <p:sldId id="267" r:id="rId7"/>
    <p:sldId id="261" r:id="rId8"/>
    <p:sldId id="268" r:id="rId9"/>
    <p:sldId id="269" r:id="rId10"/>
    <p:sldId id="270" r:id="rId11"/>
    <p:sldId id="271" r:id="rId12"/>
    <p:sldId id="272" r:id="rId13"/>
    <p:sldId id="274" r:id="rId14"/>
    <p:sldId id="273" r:id="rId15"/>
    <p:sldId id="275" r:id="rId16"/>
    <p:sldId id="409" r:id="rId17"/>
    <p:sldId id="411" r:id="rId18"/>
    <p:sldId id="408" r:id="rId19"/>
    <p:sldId id="410" r:id="rId20"/>
    <p:sldId id="276" r:id="rId21"/>
    <p:sldId id="280" r:id="rId22"/>
    <p:sldId id="278" r:id="rId23"/>
    <p:sldId id="287" r:id="rId24"/>
    <p:sldId id="412" r:id="rId25"/>
    <p:sldId id="284" r:id="rId26"/>
    <p:sldId id="285" r:id="rId27"/>
    <p:sldId id="291" r:id="rId28"/>
    <p:sldId id="292" r:id="rId29"/>
    <p:sldId id="286" r:id="rId30"/>
    <p:sldId id="288" r:id="rId31"/>
    <p:sldId id="289" r:id="rId32"/>
    <p:sldId id="294" r:id="rId33"/>
    <p:sldId id="296" r:id="rId34"/>
    <p:sldId id="314" r:id="rId35"/>
    <p:sldId id="358" r:id="rId36"/>
    <p:sldId id="260" r:id="rId37"/>
    <p:sldId id="385" r:id="rId38"/>
    <p:sldId id="386" r:id="rId39"/>
    <p:sldId id="297" r:id="rId40"/>
    <p:sldId id="298" r:id="rId41"/>
    <p:sldId id="387" r:id="rId42"/>
    <p:sldId id="388" r:id="rId43"/>
    <p:sldId id="335" r:id="rId44"/>
    <p:sldId id="336" r:id="rId45"/>
    <p:sldId id="337" r:id="rId46"/>
    <p:sldId id="413" r:id="rId47"/>
    <p:sldId id="300" r:id="rId48"/>
    <p:sldId id="301" r:id="rId49"/>
    <p:sldId id="302" r:id="rId50"/>
    <p:sldId id="303" r:id="rId51"/>
    <p:sldId id="394" r:id="rId52"/>
    <p:sldId id="395" r:id="rId53"/>
    <p:sldId id="396" r:id="rId54"/>
    <p:sldId id="401" r:id="rId55"/>
    <p:sldId id="400" r:id="rId56"/>
    <p:sldId id="391" r:id="rId57"/>
    <p:sldId id="389" r:id="rId58"/>
    <p:sldId id="309" r:id="rId59"/>
    <p:sldId id="311" r:id="rId60"/>
    <p:sldId id="313" r:id="rId61"/>
    <p:sldId id="392" r:id="rId62"/>
    <p:sldId id="402" r:id="rId63"/>
    <p:sldId id="403" r:id="rId64"/>
    <p:sldId id="405" r:id="rId65"/>
    <p:sldId id="406" r:id="rId66"/>
    <p:sldId id="399" r:id="rId67"/>
    <p:sldId id="407" r:id="rId68"/>
    <p:sldId id="312" r:id="rId69"/>
    <p:sldId id="315" r:id="rId70"/>
    <p:sldId id="316" r:id="rId71"/>
    <p:sldId id="322" r:id="rId72"/>
    <p:sldId id="323" r:id="rId73"/>
    <p:sldId id="324" r:id="rId74"/>
    <p:sldId id="330" r:id="rId75"/>
    <p:sldId id="487" r:id="rId76"/>
    <p:sldId id="488" r:id="rId77"/>
    <p:sldId id="489" r:id="rId78"/>
    <p:sldId id="490" r:id="rId79"/>
    <p:sldId id="493" r:id="rId80"/>
    <p:sldId id="492" r:id="rId81"/>
    <p:sldId id="494" r:id="rId82"/>
    <p:sldId id="495" r:id="rId83"/>
    <p:sldId id="497" r:id="rId84"/>
    <p:sldId id="496" r:id="rId85"/>
    <p:sldId id="498" r:id="rId86"/>
    <p:sldId id="499" r:id="rId87"/>
    <p:sldId id="500" r:id="rId88"/>
    <p:sldId id="501" r:id="rId89"/>
    <p:sldId id="502" r:id="rId90"/>
    <p:sldId id="505" r:id="rId91"/>
    <p:sldId id="503" r:id="rId92"/>
    <p:sldId id="506" r:id="rId93"/>
    <p:sldId id="507" r:id="rId94"/>
    <p:sldId id="508" r:id="rId95"/>
    <p:sldId id="516" r:id="rId96"/>
    <p:sldId id="509" r:id="rId97"/>
    <p:sldId id="511" r:id="rId98"/>
    <p:sldId id="512" r:id="rId99"/>
    <p:sldId id="513" r:id="rId100"/>
    <p:sldId id="514" r:id="rId101"/>
    <p:sldId id="515" r:id="rId102"/>
    <p:sldId id="519" r:id="rId103"/>
    <p:sldId id="518" r:id="rId104"/>
    <p:sldId id="520" r:id="rId105"/>
    <p:sldId id="521" r:id="rId106"/>
    <p:sldId id="522" r:id="rId107"/>
    <p:sldId id="523" r:id="rId108"/>
    <p:sldId id="524" r:id="rId109"/>
    <p:sldId id="525" r:id="rId110"/>
    <p:sldId id="537" r:id="rId111"/>
    <p:sldId id="538" r:id="rId112"/>
    <p:sldId id="539" r:id="rId113"/>
    <p:sldId id="540" r:id="rId114"/>
    <p:sldId id="541" r:id="rId115"/>
    <p:sldId id="542" r:id="rId116"/>
    <p:sldId id="543" r:id="rId117"/>
    <p:sldId id="414" r:id="rId118"/>
    <p:sldId id="415" r:id="rId119"/>
    <p:sldId id="416" r:id="rId120"/>
    <p:sldId id="417" r:id="rId121"/>
    <p:sldId id="419" r:id="rId122"/>
    <p:sldId id="420" r:id="rId123"/>
    <p:sldId id="421" r:id="rId124"/>
    <p:sldId id="422" r:id="rId125"/>
    <p:sldId id="423" r:id="rId126"/>
    <p:sldId id="424" r:id="rId127"/>
    <p:sldId id="425" r:id="rId128"/>
    <p:sldId id="442" r:id="rId129"/>
    <p:sldId id="443" r:id="rId130"/>
    <p:sldId id="355" r:id="rId131"/>
    <p:sldId id="357" r:id="rId132"/>
    <p:sldId id="361" r:id="rId133"/>
    <p:sldId id="362" r:id="rId134"/>
    <p:sldId id="363" r:id="rId135"/>
    <p:sldId id="360" r:id="rId136"/>
    <p:sldId id="364" r:id="rId137"/>
    <p:sldId id="359" r:id="rId138"/>
    <p:sldId id="366" r:id="rId139"/>
    <p:sldId id="365" r:id="rId140"/>
    <p:sldId id="367" r:id="rId141"/>
    <p:sldId id="372" r:id="rId142"/>
    <p:sldId id="374" r:id="rId143"/>
    <p:sldId id="373" r:id="rId144"/>
    <p:sldId id="368" r:id="rId145"/>
    <p:sldId id="369" r:id="rId146"/>
    <p:sldId id="370" r:id="rId147"/>
    <p:sldId id="375" r:id="rId148"/>
    <p:sldId id="378" r:id="rId149"/>
    <p:sldId id="377" r:id="rId150"/>
    <p:sldId id="376" r:id="rId151"/>
    <p:sldId id="379" r:id="rId152"/>
    <p:sldId id="380" r:id="rId153"/>
    <p:sldId id="381" r:id="rId154"/>
    <p:sldId id="382" r:id="rId155"/>
    <p:sldId id="430" r:id="rId156"/>
    <p:sldId id="431" r:id="rId157"/>
    <p:sldId id="432" r:id="rId158"/>
    <p:sldId id="433" r:id="rId159"/>
    <p:sldId id="435" r:id="rId160"/>
    <p:sldId id="436" r:id="rId161"/>
    <p:sldId id="434" r:id="rId162"/>
    <p:sldId id="437" r:id="rId163"/>
    <p:sldId id="438" r:id="rId164"/>
    <p:sldId id="439" r:id="rId165"/>
    <p:sldId id="440" r:id="rId166"/>
    <p:sldId id="441" r:id="rId167"/>
    <p:sldId id="444" r:id="rId168"/>
    <p:sldId id="445" r:id="rId169"/>
    <p:sldId id="446" r:id="rId170"/>
    <p:sldId id="448" r:id="rId171"/>
    <p:sldId id="447" r:id="rId172"/>
    <p:sldId id="449" r:id="rId173"/>
    <p:sldId id="450" r:id="rId174"/>
    <p:sldId id="451" r:id="rId175"/>
    <p:sldId id="452" r:id="rId176"/>
    <p:sldId id="454" r:id="rId177"/>
    <p:sldId id="455" r:id="rId178"/>
    <p:sldId id="456" r:id="rId179"/>
    <p:sldId id="457" r:id="rId180"/>
    <p:sldId id="458" r:id="rId181"/>
    <p:sldId id="459" r:id="rId182"/>
    <p:sldId id="460" r:id="rId183"/>
    <p:sldId id="461" r:id="rId184"/>
    <p:sldId id="462" r:id="rId185"/>
    <p:sldId id="466" r:id="rId186"/>
    <p:sldId id="463" r:id="rId187"/>
    <p:sldId id="464" r:id="rId188"/>
    <p:sldId id="465" r:id="rId189"/>
    <p:sldId id="467" r:id="rId190"/>
    <p:sldId id="468" r:id="rId191"/>
    <p:sldId id="469" r:id="rId192"/>
    <p:sldId id="470" r:id="rId193"/>
    <p:sldId id="471" r:id="rId194"/>
    <p:sldId id="472" r:id="rId195"/>
    <p:sldId id="636" r:id="rId196"/>
    <p:sldId id="637" r:id="rId197"/>
    <p:sldId id="640" r:id="rId198"/>
    <p:sldId id="638" r:id="rId199"/>
    <p:sldId id="641" r:id="rId200"/>
    <p:sldId id="644" r:id="rId201"/>
    <p:sldId id="645" r:id="rId202"/>
    <p:sldId id="643" r:id="rId203"/>
    <p:sldId id="646" r:id="rId204"/>
    <p:sldId id="647" r:id="rId205"/>
    <p:sldId id="648" r:id="rId206"/>
    <p:sldId id="649" r:id="rId207"/>
    <p:sldId id="650" r:id="rId208"/>
    <p:sldId id="652" r:id="rId209"/>
    <p:sldId id="654" r:id="rId210"/>
    <p:sldId id="651" r:id="rId211"/>
    <p:sldId id="655" r:id="rId212"/>
    <p:sldId id="656" r:id="rId213"/>
    <p:sldId id="657" r:id="rId214"/>
    <p:sldId id="658" r:id="rId215"/>
    <p:sldId id="659" r:id="rId216"/>
    <p:sldId id="660" r:id="rId217"/>
    <p:sldId id="661" r:id="rId218"/>
    <p:sldId id="662" r:id="rId219"/>
    <p:sldId id="663" r:id="rId220"/>
    <p:sldId id="664" r:id="rId221"/>
    <p:sldId id="665" r:id="rId222"/>
    <p:sldId id="666" r:id="rId223"/>
    <p:sldId id="667" r:id="rId224"/>
    <p:sldId id="668" r:id="rId225"/>
    <p:sldId id="555" r:id="rId226"/>
    <p:sldId id="559" r:id="rId227"/>
    <p:sldId id="560" r:id="rId228"/>
    <p:sldId id="563" r:id="rId229"/>
    <p:sldId id="557" r:id="rId230"/>
    <p:sldId id="564" r:id="rId231"/>
    <p:sldId id="550" r:id="rId232"/>
    <p:sldId id="551" r:id="rId233"/>
    <p:sldId id="552" r:id="rId234"/>
    <p:sldId id="553" r:id="rId235"/>
    <p:sldId id="554" r:id="rId236"/>
    <p:sldId id="558" r:id="rId237"/>
    <p:sldId id="588" r:id="rId238"/>
    <p:sldId id="590" r:id="rId239"/>
    <p:sldId id="591" r:id="rId240"/>
    <p:sldId id="592" r:id="rId241"/>
    <p:sldId id="593" r:id="rId242"/>
    <p:sldId id="594" r:id="rId243"/>
    <p:sldId id="595" r:id="rId244"/>
    <p:sldId id="596" r:id="rId245"/>
    <p:sldId id="597" r:id="rId246"/>
    <p:sldId id="598" r:id="rId247"/>
    <p:sldId id="600" r:id="rId248"/>
    <p:sldId id="599" r:id="rId249"/>
    <p:sldId id="601" r:id="rId250"/>
    <p:sldId id="602" r:id="rId251"/>
    <p:sldId id="603" r:id="rId252"/>
    <p:sldId id="604" r:id="rId253"/>
    <p:sldId id="605" r:id="rId254"/>
    <p:sldId id="606" r:id="rId255"/>
    <p:sldId id="607" r:id="rId256"/>
    <p:sldId id="608" r:id="rId257"/>
    <p:sldId id="609" r:id="rId258"/>
    <p:sldId id="610" r:id="rId259"/>
    <p:sldId id="611" r:id="rId260"/>
    <p:sldId id="612" r:id="rId261"/>
    <p:sldId id="613" r:id="rId262"/>
    <p:sldId id="615" r:id="rId263"/>
    <p:sldId id="616" r:id="rId264"/>
    <p:sldId id="617" r:id="rId265"/>
    <p:sldId id="618" r:id="rId266"/>
    <p:sldId id="619" r:id="rId267"/>
    <p:sldId id="620" r:id="rId268"/>
    <p:sldId id="623" r:id="rId269"/>
    <p:sldId id="624" r:id="rId270"/>
    <p:sldId id="621" r:id="rId271"/>
    <p:sldId id="625" r:id="rId272"/>
    <p:sldId id="626" r:id="rId273"/>
    <p:sldId id="627" r:id="rId274"/>
    <p:sldId id="628" r:id="rId275"/>
    <p:sldId id="629" r:id="rId276"/>
    <p:sldId id="633" r:id="rId277"/>
    <p:sldId id="635" r:id="rId278"/>
    <p:sldId id="669" r:id="rId279"/>
    <p:sldId id="670" r:id="rId280"/>
    <p:sldId id="671" r:id="rId281"/>
    <p:sldId id="672" r:id="rId282"/>
    <p:sldId id="673" r:id="rId283"/>
    <p:sldId id="674" r:id="rId284"/>
    <p:sldId id="675" r:id="rId285"/>
    <p:sldId id="676" r:id="rId286"/>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86107" autoAdjust="0"/>
    <p:restoredTop sz="98487" autoAdjust="0"/>
  </p:normalViewPr>
  <p:slideViewPr>
    <p:cSldViewPr>
      <p:cViewPr varScale="1">
        <p:scale>
          <a:sx n="102" d="100"/>
          <a:sy n="102" d="100"/>
        </p:scale>
        <p:origin x="192"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theme" Target="theme/theme1.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tableStyles" Target="tableStyle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notesMaster" Target="notesMasters/notes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28396-EC27-43C5-A2D0-885967A0BBAF}"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4ACC4C44-1A12-4D55-9387-9A888D9099F9}">
      <dgm:prSet phldrT="[Text]"/>
      <dgm:spPr/>
      <dgm:t>
        <a:bodyPr/>
        <a:lstStyle/>
        <a:p>
          <a:r>
            <a:rPr lang="en-US" dirty="0"/>
            <a:t>Atmel</a:t>
          </a:r>
        </a:p>
      </dgm:t>
    </dgm:pt>
    <dgm:pt modelId="{9EFAEA33-15E3-4CD1-8744-9613E4A96569}" type="parTrans" cxnId="{A8A075FB-BF0A-4AE6-BE0A-60F1F880D75E}">
      <dgm:prSet/>
      <dgm:spPr/>
      <dgm:t>
        <a:bodyPr/>
        <a:lstStyle/>
        <a:p>
          <a:endParaRPr lang="en-US"/>
        </a:p>
      </dgm:t>
    </dgm:pt>
    <dgm:pt modelId="{024A80BB-D391-4CC5-B0B4-00671BB7570B}" type="sibTrans" cxnId="{A8A075FB-BF0A-4AE6-BE0A-60F1F880D75E}">
      <dgm:prSet/>
      <dgm:spPr/>
      <dgm:t>
        <a:bodyPr/>
        <a:lstStyle/>
        <a:p>
          <a:endParaRPr lang="en-US"/>
        </a:p>
      </dgm:t>
    </dgm:pt>
    <dgm:pt modelId="{5AD2AD70-8CD3-4CD1-B18C-3A19043F977E}">
      <dgm:prSet phldrT="[Text]"/>
      <dgm:spPr/>
      <dgm:t>
        <a:bodyPr/>
        <a:lstStyle/>
        <a:p>
          <a:r>
            <a:rPr lang="en-US" dirty="0"/>
            <a:t>AVR (8/16bit)</a:t>
          </a:r>
        </a:p>
      </dgm:t>
    </dgm:pt>
    <dgm:pt modelId="{FF2AC575-99C9-4B72-A577-5597EEC962B1}" type="parTrans" cxnId="{46D495E7-F2B2-4A40-981A-02C35EEF625D}">
      <dgm:prSet/>
      <dgm:spPr/>
      <dgm:t>
        <a:bodyPr/>
        <a:lstStyle/>
        <a:p>
          <a:endParaRPr lang="en-US"/>
        </a:p>
      </dgm:t>
    </dgm:pt>
    <dgm:pt modelId="{AEB260FD-19F3-4001-BF7F-83B1433D0718}" type="sibTrans" cxnId="{46D495E7-F2B2-4A40-981A-02C35EEF625D}">
      <dgm:prSet/>
      <dgm:spPr/>
      <dgm:t>
        <a:bodyPr/>
        <a:lstStyle/>
        <a:p>
          <a:endParaRPr lang="en-US"/>
        </a:p>
      </dgm:t>
    </dgm:pt>
    <dgm:pt modelId="{424A34C2-2326-41B5-AE0E-541565169149}">
      <dgm:prSet phldrT="[Text]"/>
      <dgm:spPr/>
      <dgm:t>
        <a:bodyPr/>
        <a:lstStyle/>
        <a:p>
          <a:r>
            <a:rPr lang="en-US" dirty="0">
              <a:solidFill>
                <a:srgbClr val="FF0000"/>
              </a:solidFill>
            </a:rPr>
            <a:t>SAM</a:t>
          </a:r>
          <a:r>
            <a:rPr lang="en-US" dirty="0"/>
            <a:t> (32bit)</a:t>
          </a:r>
        </a:p>
      </dgm:t>
    </dgm:pt>
    <dgm:pt modelId="{D0431444-EDB7-4E5E-B519-E6C1DE34D9F9}" type="parTrans" cxnId="{DA9FC50C-1969-4334-90AB-644A81C8ABB9}">
      <dgm:prSet/>
      <dgm:spPr/>
      <dgm:t>
        <a:bodyPr/>
        <a:lstStyle/>
        <a:p>
          <a:endParaRPr lang="en-US"/>
        </a:p>
      </dgm:t>
    </dgm:pt>
    <dgm:pt modelId="{10CAA4AE-F7A6-4C39-89D9-C0266086F068}" type="sibTrans" cxnId="{DA9FC50C-1969-4334-90AB-644A81C8ABB9}">
      <dgm:prSet/>
      <dgm:spPr/>
      <dgm:t>
        <a:bodyPr/>
        <a:lstStyle/>
        <a:p>
          <a:endParaRPr lang="en-US"/>
        </a:p>
      </dgm:t>
    </dgm:pt>
    <dgm:pt modelId="{996B1349-9ED0-444A-8E9C-B902CFF05B1B}">
      <dgm:prSet phldrT="[Text]"/>
      <dgm:spPr/>
      <dgm:t>
        <a:bodyPr/>
        <a:lstStyle/>
        <a:p>
          <a:r>
            <a:rPr lang="en-US" dirty="0"/>
            <a:t>Microchip</a:t>
          </a:r>
        </a:p>
      </dgm:t>
    </dgm:pt>
    <dgm:pt modelId="{BF364A8B-0117-4472-98BE-5662802484BA}" type="parTrans" cxnId="{1A6AD225-8263-47B7-ACFB-E5AFE0A77DC3}">
      <dgm:prSet/>
      <dgm:spPr/>
      <dgm:t>
        <a:bodyPr/>
        <a:lstStyle/>
        <a:p>
          <a:endParaRPr lang="en-US"/>
        </a:p>
      </dgm:t>
    </dgm:pt>
    <dgm:pt modelId="{8AA814B0-B5AA-43F0-9D30-2AEC51DCAEE4}" type="sibTrans" cxnId="{1A6AD225-8263-47B7-ACFB-E5AFE0A77DC3}">
      <dgm:prSet/>
      <dgm:spPr/>
      <dgm:t>
        <a:bodyPr/>
        <a:lstStyle/>
        <a:p>
          <a:endParaRPr lang="en-US"/>
        </a:p>
      </dgm:t>
    </dgm:pt>
    <dgm:pt modelId="{FBFC0455-9813-4D0E-97B3-54809BBCE414}">
      <dgm:prSet phldrT="[Text]"/>
      <dgm:spPr/>
      <dgm:t>
        <a:bodyPr/>
        <a:lstStyle/>
        <a:p>
          <a:r>
            <a:rPr lang="en-US" dirty="0"/>
            <a:t>PIC (8bit)</a:t>
          </a:r>
        </a:p>
      </dgm:t>
    </dgm:pt>
    <dgm:pt modelId="{5C5EEF55-1069-481F-8622-679E2AF7BEA3}" type="parTrans" cxnId="{51A69796-6366-4D44-B147-504FF3B0E456}">
      <dgm:prSet/>
      <dgm:spPr/>
      <dgm:t>
        <a:bodyPr/>
        <a:lstStyle/>
        <a:p>
          <a:endParaRPr lang="en-US"/>
        </a:p>
      </dgm:t>
    </dgm:pt>
    <dgm:pt modelId="{3859D8D1-3040-4056-B875-1F80235265B3}" type="sibTrans" cxnId="{51A69796-6366-4D44-B147-504FF3B0E456}">
      <dgm:prSet/>
      <dgm:spPr/>
      <dgm:t>
        <a:bodyPr/>
        <a:lstStyle/>
        <a:p>
          <a:endParaRPr lang="en-US"/>
        </a:p>
      </dgm:t>
    </dgm:pt>
    <dgm:pt modelId="{4068225D-3AA8-4B06-AC49-6B449BBB5B75}">
      <dgm:prSet phldrT="[Text]"/>
      <dgm:spPr/>
      <dgm:t>
        <a:bodyPr/>
        <a:lstStyle/>
        <a:p>
          <a:r>
            <a:rPr lang="en-US" dirty="0"/>
            <a:t>PIC24 (16bit)</a:t>
          </a:r>
        </a:p>
      </dgm:t>
    </dgm:pt>
    <dgm:pt modelId="{FC58B983-3D33-41AA-BAA0-98CC289AC09A}" type="parTrans" cxnId="{1F2E58C0-715B-47CF-A5AA-FC2415342720}">
      <dgm:prSet/>
      <dgm:spPr/>
      <dgm:t>
        <a:bodyPr/>
        <a:lstStyle/>
        <a:p>
          <a:endParaRPr lang="en-US"/>
        </a:p>
      </dgm:t>
    </dgm:pt>
    <dgm:pt modelId="{236C2F99-4B59-41DF-95F0-19F075C171B5}" type="sibTrans" cxnId="{1F2E58C0-715B-47CF-A5AA-FC2415342720}">
      <dgm:prSet/>
      <dgm:spPr/>
      <dgm:t>
        <a:bodyPr/>
        <a:lstStyle/>
        <a:p>
          <a:endParaRPr lang="en-US"/>
        </a:p>
      </dgm:t>
    </dgm:pt>
    <dgm:pt modelId="{51BC4897-BD26-4841-80D4-4AFF4C2AE3BB}">
      <dgm:prSet phldrT="[Text]"/>
      <dgm:spPr/>
      <dgm:t>
        <a:bodyPr/>
        <a:lstStyle/>
        <a:p>
          <a:r>
            <a:rPr lang="en-US" dirty="0" err="1"/>
            <a:t>STMicro</a:t>
          </a:r>
          <a:endParaRPr lang="en-US" dirty="0"/>
        </a:p>
      </dgm:t>
    </dgm:pt>
    <dgm:pt modelId="{D0AEE184-0DFA-4E51-AC9D-BE9A6B00F62F}" type="parTrans" cxnId="{0778EF9C-884D-4A36-B33D-1A1DF6BFAE21}">
      <dgm:prSet/>
      <dgm:spPr/>
      <dgm:t>
        <a:bodyPr/>
        <a:lstStyle/>
        <a:p>
          <a:endParaRPr lang="en-US"/>
        </a:p>
      </dgm:t>
    </dgm:pt>
    <dgm:pt modelId="{BF7E58AC-AD13-4AFC-B12A-A081FFAD2830}" type="sibTrans" cxnId="{0778EF9C-884D-4A36-B33D-1A1DF6BFAE21}">
      <dgm:prSet/>
      <dgm:spPr/>
      <dgm:t>
        <a:bodyPr/>
        <a:lstStyle/>
        <a:p>
          <a:endParaRPr lang="en-US"/>
        </a:p>
      </dgm:t>
    </dgm:pt>
    <dgm:pt modelId="{9642B67D-D342-4463-9854-9006880FB935}">
      <dgm:prSet phldrT="[Text]"/>
      <dgm:spPr/>
      <dgm:t>
        <a:bodyPr/>
        <a:lstStyle/>
        <a:p>
          <a:r>
            <a:rPr lang="en-US" dirty="0"/>
            <a:t>Texas Instruments</a:t>
          </a:r>
        </a:p>
      </dgm:t>
    </dgm:pt>
    <dgm:pt modelId="{E014ADAD-6B05-48B8-B511-655D698023E8}" type="parTrans" cxnId="{D899B47F-292E-42B5-BB8F-E2016AF2BAAA}">
      <dgm:prSet/>
      <dgm:spPr/>
      <dgm:t>
        <a:bodyPr/>
        <a:lstStyle/>
        <a:p>
          <a:endParaRPr lang="en-US"/>
        </a:p>
      </dgm:t>
    </dgm:pt>
    <dgm:pt modelId="{DE73D495-678E-482F-9E1D-64C3673D318D}" type="sibTrans" cxnId="{D899B47F-292E-42B5-BB8F-E2016AF2BAAA}">
      <dgm:prSet/>
      <dgm:spPr/>
      <dgm:t>
        <a:bodyPr/>
        <a:lstStyle/>
        <a:p>
          <a:endParaRPr lang="en-US"/>
        </a:p>
      </dgm:t>
    </dgm:pt>
    <dgm:pt modelId="{450D7D10-B4A4-4E9B-ADFC-9774152C44DB}">
      <dgm:prSet phldrT="[Text]"/>
      <dgm:spPr/>
      <dgm:t>
        <a:bodyPr/>
        <a:lstStyle/>
        <a:p>
          <a:r>
            <a:rPr lang="en-US" dirty="0"/>
            <a:t>STM8 (8bit)</a:t>
          </a:r>
        </a:p>
      </dgm:t>
    </dgm:pt>
    <dgm:pt modelId="{A3575B84-C1B2-4D84-A522-D09C10634E09}" type="parTrans" cxnId="{1FE2523E-6E34-40B0-AFDA-A15C0AA0B196}">
      <dgm:prSet/>
      <dgm:spPr/>
      <dgm:t>
        <a:bodyPr/>
        <a:lstStyle/>
        <a:p>
          <a:endParaRPr lang="en-US"/>
        </a:p>
      </dgm:t>
    </dgm:pt>
    <dgm:pt modelId="{D0B57AE5-D42B-4255-BBEA-3D48CC258696}" type="sibTrans" cxnId="{1FE2523E-6E34-40B0-AFDA-A15C0AA0B196}">
      <dgm:prSet/>
      <dgm:spPr/>
      <dgm:t>
        <a:bodyPr/>
        <a:lstStyle/>
        <a:p>
          <a:endParaRPr lang="en-US"/>
        </a:p>
      </dgm:t>
    </dgm:pt>
    <dgm:pt modelId="{56A9925E-8C3F-4454-9020-B86F668D1ECD}">
      <dgm:prSet phldrT="[Text]"/>
      <dgm:spPr/>
      <dgm:t>
        <a:bodyPr/>
        <a:lstStyle/>
        <a:p>
          <a:r>
            <a:rPr lang="en-US" dirty="0">
              <a:solidFill>
                <a:srgbClr val="FF0000"/>
              </a:solidFill>
            </a:rPr>
            <a:t>STM32</a:t>
          </a:r>
          <a:r>
            <a:rPr lang="en-US" dirty="0"/>
            <a:t> (32bit)</a:t>
          </a:r>
        </a:p>
      </dgm:t>
    </dgm:pt>
    <dgm:pt modelId="{147C4366-B3C0-4846-B303-320BFA99EF36}" type="parTrans" cxnId="{BE777282-22FC-4B79-B56E-B84D12B02A01}">
      <dgm:prSet/>
      <dgm:spPr/>
      <dgm:t>
        <a:bodyPr/>
        <a:lstStyle/>
        <a:p>
          <a:endParaRPr lang="en-US"/>
        </a:p>
      </dgm:t>
    </dgm:pt>
    <dgm:pt modelId="{76A1BC2B-4C7A-48EA-90B7-273322F1407A}" type="sibTrans" cxnId="{BE777282-22FC-4B79-B56E-B84D12B02A01}">
      <dgm:prSet/>
      <dgm:spPr/>
      <dgm:t>
        <a:bodyPr/>
        <a:lstStyle/>
        <a:p>
          <a:endParaRPr lang="en-US"/>
        </a:p>
      </dgm:t>
    </dgm:pt>
    <dgm:pt modelId="{5E2B2FCD-BCD9-458D-A761-C8EDF5D2B4D8}">
      <dgm:prSet phldrT="[Text]"/>
      <dgm:spPr/>
      <dgm:t>
        <a:bodyPr/>
        <a:lstStyle/>
        <a:p>
          <a:r>
            <a:rPr lang="en-US" dirty="0"/>
            <a:t>MSP430 (16bit)</a:t>
          </a:r>
        </a:p>
      </dgm:t>
    </dgm:pt>
    <dgm:pt modelId="{EDC1BA2E-BF3D-4378-BBC4-8B2ABF809DD4}" type="parTrans" cxnId="{461CAD62-3F88-4E76-B806-2A63E451CCD9}">
      <dgm:prSet/>
      <dgm:spPr/>
      <dgm:t>
        <a:bodyPr/>
        <a:lstStyle/>
        <a:p>
          <a:endParaRPr lang="en-US"/>
        </a:p>
      </dgm:t>
    </dgm:pt>
    <dgm:pt modelId="{4A5B18EE-058A-42F8-924E-F29A60079947}" type="sibTrans" cxnId="{461CAD62-3F88-4E76-B806-2A63E451CCD9}">
      <dgm:prSet/>
      <dgm:spPr/>
      <dgm:t>
        <a:bodyPr/>
        <a:lstStyle/>
        <a:p>
          <a:endParaRPr lang="en-US"/>
        </a:p>
      </dgm:t>
    </dgm:pt>
    <dgm:pt modelId="{A34D2388-A549-4068-A187-6167ADC2CC77}">
      <dgm:prSet phldrT="[Text]"/>
      <dgm:spPr/>
      <dgm:t>
        <a:bodyPr/>
        <a:lstStyle/>
        <a:p>
          <a:r>
            <a:rPr lang="en-US" dirty="0"/>
            <a:t>PIC32 (32bit)</a:t>
          </a:r>
        </a:p>
      </dgm:t>
    </dgm:pt>
    <dgm:pt modelId="{7551A69F-9C03-4721-8AD8-67CA5E55C15E}" type="parTrans" cxnId="{ACA03370-6774-484C-B443-F56F6E8E13FC}">
      <dgm:prSet/>
      <dgm:spPr/>
      <dgm:t>
        <a:bodyPr/>
        <a:lstStyle/>
        <a:p>
          <a:endParaRPr lang="en-US"/>
        </a:p>
      </dgm:t>
    </dgm:pt>
    <dgm:pt modelId="{94EAC374-C368-4659-BE8E-FEF2A65E4AC1}" type="sibTrans" cxnId="{ACA03370-6774-484C-B443-F56F6E8E13FC}">
      <dgm:prSet/>
      <dgm:spPr/>
      <dgm:t>
        <a:bodyPr/>
        <a:lstStyle/>
        <a:p>
          <a:endParaRPr lang="en-US"/>
        </a:p>
      </dgm:t>
    </dgm:pt>
    <dgm:pt modelId="{674131AA-B5E9-4E91-ADEA-1C6ABCEBCA63}">
      <dgm:prSet phldrT="[Text]"/>
      <dgm:spPr/>
      <dgm:t>
        <a:bodyPr/>
        <a:lstStyle/>
        <a:p>
          <a:r>
            <a:rPr lang="en-US" dirty="0"/>
            <a:t>C2000 (32bit)</a:t>
          </a:r>
        </a:p>
      </dgm:t>
    </dgm:pt>
    <dgm:pt modelId="{881C3F48-271D-4635-AB9D-97F032782B0F}" type="parTrans" cxnId="{16CB7C9D-C8CD-42CB-961B-06812D661912}">
      <dgm:prSet/>
      <dgm:spPr/>
      <dgm:t>
        <a:bodyPr/>
        <a:lstStyle/>
        <a:p>
          <a:endParaRPr lang="en-US"/>
        </a:p>
      </dgm:t>
    </dgm:pt>
    <dgm:pt modelId="{C3EDBBB3-DF03-4876-A8B8-142747D7F831}" type="sibTrans" cxnId="{16CB7C9D-C8CD-42CB-961B-06812D661912}">
      <dgm:prSet/>
      <dgm:spPr/>
      <dgm:t>
        <a:bodyPr/>
        <a:lstStyle/>
        <a:p>
          <a:endParaRPr lang="en-US"/>
        </a:p>
      </dgm:t>
    </dgm:pt>
    <dgm:pt modelId="{51A6263B-E7A8-4167-BE96-8C5F80A6E105}">
      <dgm:prSet phldrT="[Text]"/>
      <dgm:spPr/>
      <dgm:t>
        <a:bodyPr/>
        <a:lstStyle/>
        <a:p>
          <a:r>
            <a:rPr lang="en-US" dirty="0" err="1"/>
            <a:t>dsPIC</a:t>
          </a:r>
          <a:r>
            <a:rPr lang="en-US" dirty="0"/>
            <a:t> (16bit)</a:t>
          </a:r>
        </a:p>
      </dgm:t>
    </dgm:pt>
    <dgm:pt modelId="{33AF548D-CE80-4565-A977-1F67EAFBC9CC}" type="parTrans" cxnId="{5A1B42F9-B40D-447C-BB82-157F1AF18AAD}">
      <dgm:prSet/>
      <dgm:spPr/>
      <dgm:t>
        <a:bodyPr/>
        <a:lstStyle/>
        <a:p>
          <a:endParaRPr lang="en-US"/>
        </a:p>
      </dgm:t>
    </dgm:pt>
    <dgm:pt modelId="{CC07EA03-5C84-447C-BA22-B7F89A1CE670}" type="sibTrans" cxnId="{5A1B42F9-B40D-447C-BB82-157F1AF18AAD}">
      <dgm:prSet/>
      <dgm:spPr/>
      <dgm:t>
        <a:bodyPr/>
        <a:lstStyle/>
        <a:p>
          <a:endParaRPr lang="en-US"/>
        </a:p>
      </dgm:t>
    </dgm:pt>
    <dgm:pt modelId="{4F762959-3D73-4084-A215-8B42EBFD2839}">
      <dgm:prSet phldrT="[Text]"/>
      <dgm:spPr/>
      <dgm:t>
        <a:bodyPr/>
        <a:lstStyle/>
        <a:p>
          <a:r>
            <a:rPr lang="en-US" dirty="0" err="1">
              <a:solidFill>
                <a:srgbClr val="FF0000"/>
              </a:solidFill>
            </a:rPr>
            <a:t>Tiva</a:t>
          </a:r>
          <a:r>
            <a:rPr lang="en-US" dirty="0"/>
            <a:t> (32bit)</a:t>
          </a:r>
        </a:p>
      </dgm:t>
    </dgm:pt>
    <dgm:pt modelId="{40969F47-1A4F-47FD-AF89-C5F364980379}" type="parTrans" cxnId="{DA43003D-D80C-4393-9DC0-7AD3C09C2D1F}">
      <dgm:prSet/>
      <dgm:spPr/>
      <dgm:t>
        <a:bodyPr/>
        <a:lstStyle/>
        <a:p>
          <a:endParaRPr lang="en-US"/>
        </a:p>
      </dgm:t>
    </dgm:pt>
    <dgm:pt modelId="{8B6450E8-ED0F-4C2A-BDFF-160379C28FEA}" type="sibTrans" cxnId="{DA43003D-D80C-4393-9DC0-7AD3C09C2D1F}">
      <dgm:prSet/>
      <dgm:spPr/>
      <dgm:t>
        <a:bodyPr/>
        <a:lstStyle/>
        <a:p>
          <a:endParaRPr lang="en-US"/>
        </a:p>
      </dgm:t>
    </dgm:pt>
    <dgm:pt modelId="{E484CAA4-4153-430A-9680-A4402AD38D6F}" type="pres">
      <dgm:prSet presAssocID="{4FB28396-EC27-43C5-A2D0-885967A0BBAF}" presName="diagram" presStyleCnt="0">
        <dgm:presLayoutVars>
          <dgm:chPref val="1"/>
          <dgm:dir/>
          <dgm:animOne val="branch"/>
          <dgm:animLvl val="lvl"/>
          <dgm:resizeHandles/>
        </dgm:presLayoutVars>
      </dgm:prSet>
      <dgm:spPr/>
    </dgm:pt>
    <dgm:pt modelId="{D3258D30-1062-4514-BF81-91F730711E5F}" type="pres">
      <dgm:prSet presAssocID="{4ACC4C44-1A12-4D55-9387-9A888D9099F9}" presName="root" presStyleCnt="0"/>
      <dgm:spPr/>
    </dgm:pt>
    <dgm:pt modelId="{BD3814C3-528F-4699-9C91-5DFA6395F219}" type="pres">
      <dgm:prSet presAssocID="{4ACC4C44-1A12-4D55-9387-9A888D9099F9}" presName="rootComposite" presStyleCnt="0"/>
      <dgm:spPr/>
    </dgm:pt>
    <dgm:pt modelId="{B9219596-2D1F-440F-8D89-662989986DE0}" type="pres">
      <dgm:prSet presAssocID="{4ACC4C44-1A12-4D55-9387-9A888D9099F9}" presName="rootText" presStyleLbl="node1" presStyleIdx="0" presStyleCnt="4"/>
      <dgm:spPr/>
    </dgm:pt>
    <dgm:pt modelId="{B0C90F21-6D4C-4CB5-8604-7E8568147742}" type="pres">
      <dgm:prSet presAssocID="{4ACC4C44-1A12-4D55-9387-9A888D9099F9}" presName="rootConnector" presStyleLbl="node1" presStyleIdx="0" presStyleCnt="4"/>
      <dgm:spPr/>
    </dgm:pt>
    <dgm:pt modelId="{C737A74A-F142-4C33-950C-C8D1BB65473F}" type="pres">
      <dgm:prSet presAssocID="{4ACC4C44-1A12-4D55-9387-9A888D9099F9}" presName="childShape" presStyleCnt="0"/>
      <dgm:spPr/>
    </dgm:pt>
    <dgm:pt modelId="{A7E3765E-98AC-4080-A6F5-ED6C5B9A61D7}" type="pres">
      <dgm:prSet presAssocID="{FF2AC575-99C9-4B72-A577-5597EEC962B1}" presName="Name13" presStyleLbl="parChTrans1D2" presStyleIdx="0" presStyleCnt="11"/>
      <dgm:spPr/>
    </dgm:pt>
    <dgm:pt modelId="{EE90DF1D-425C-4BFA-8549-535CE65312A6}" type="pres">
      <dgm:prSet presAssocID="{5AD2AD70-8CD3-4CD1-B18C-3A19043F977E}" presName="childText" presStyleLbl="bgAcc1" presStyleIdx="0" presStyleCnt="11">
        <dgm:presLayoutVars>
          <dgm:bulletEnabled val="1"/>
        </dgm:presLayoutVars>
      </dgm:prSet>
      <dgm:spPr/>
    </dgm:pt>
    <dgm:pt modelId="{8EEA007C-83CA-44A4-80C9-A78E8A472FF2}" type="pres">
      <dgm:prSet presAssocID="{D0431444-EDB7-4E5E-B519-E6C1DE34D9F9}" presName="Name13" presStyleLbl="parChTrans1D2" presStyleIdx="1" presStyleCnt="11"/>
      <dgm:spPr/>
    </dgm:pt>
    <dgm:pt modelId="{AC386FD0-5C56-4A48-89F7-3C3913476D0C}" type="pres">
      <dgm:prSet presAssocID="{424A34C2-2326-41B5-AE0E-541565169149}" presName="childText" presStyleLbl="bgAcc1" presStyleIdx="1" presStyleCnt="11">
        <dgm:presLayoutVars>
          <dgm:bulletEnabled val="1"/>
        </dgm:presLayoutVars>
      </dgm:prSet>
      <dgm:spPr/>
    </dgm:pt>
    <dgm:pt modelId="{6E5CE9DB-6497-4456-A041-B75EFB4FC97B}" type="pres">
      <dgm:prSet presAssocID="{996B1349-9ED0-444A-8E9C-B902CFF05B1B}" presName="root" presStyleCnt="0"/>
      <dgm:spPr/>
    </dgm:pt>
    <dgm:pt modelId="{08BB3888-3E5E-4341-BE38-A2A711CE5570}" type="pres">
      <dgm:prSet presAssocID="{996B1349-9ED0-444A-8E9C-B902CFF05B1B}" presName="rootComposite" presStyleCnt="0"/>
      <dgm:spPr/>
    </dgm:pt>
    <dgm:pt modelId="{044ADE42-338D-440A-A59C-A5EBAC628BE9}" type="pres">
      <dgm:prSet presAssocID="{996B1349-9ED0-444A-8E9C-B902CFF05B1B}" presName="rootText" presStyleLbl="node1" presStyleIdx="1" presStyleCnt="4"/>
      <dgm:spPr/>
    </dgm:pt>
    <dgm:pt modelId="{192FA181-6FD5-4981-8EDC-99D4B72427B2}" type="pres">
      <dgm:prSet presAssocID="{996B1349-9ED0-444A-8E9C-B902CFF05B1B}" presName="rootConnector" presStyleLbl="node1" presStyleIdx="1" presStyleCnt="4"/>
      <dgm:spPr/>
    </dgm:pt>
    <dgm:pt modelId="{4032D8A4-5680-46F2-9108-AA86771F8CE9}" type="pres">
      <dgm:prSet presAssocID="{996B1349-9ED0-444A-8E9C-B902CFF05B1B}" presName="childShape" presStyleCnt="0"/>
      <dgm:spPr/>
    </dgm:pt>
    <dgm:pt modelId="{05B38D45-0CEF-475A-B030-45184D3932CE}" type="pres">
      <dgm:prSet presAssocID="{5C5EEF55-1069-481F-8622-679E2AF7BEA3}" presName="Name13" presStyleLbl="parChTrans1D2" presStyleIdx="2" presStyleCnt="11"/>
      <dgm:spPr/>
    </dgm:pt>
    <dgm:pt modelId="{4C9E4E05-0E6C-4759-B036-4A0380BA778A}" type="pres">
      <dgm:prSet presAssocID="{FBFC0455-9813-4D0E-97B3-54809BBCE414}" presName="childText" presStyleLbl="bgAcc1" presStyleIdx="2" presStyleCnt="11">
        <dgm:presLayoutVars>
          <dgm:bulletEnabled val="1"/>
        </dgm:presLayoutVars>
      </dgm:prSet>
      <dgm:spPr/>
    </dgm:pt>
    <dgm:pt modelId="{0865EA58-9AF0-4FE0-859D-2F7A2733D7C1}" type="pres">
      <dgm:prSet presAssocID="{FC58B983-3D33-41AA-BAA0-98CC289AC09A}" presName="Name13" presStyleLbl="parChTrans1D2" presStyleIdx="3" presStyleCnt="11"/>
      <dgm:spPr/>
    </dgm:pt>
    <dgm:pt modelId="{742D0847-CF53-4E31-AAB9-E17831F75CA1}" type="pres">
      <dgm:prSet presAssocID="{4068225D-3AA8-4B06-AC49-6B449BBB5B75}" presName="childText" presStyleLbl="bgAcc1" presStyleIdx="3" presStyleCnt="11">
        <dgm:presLayoutVars>
          <dgm:bulletEnabled val="1"/>
        </dgm:presLayoutVars>
      </dgm:prSet>
      <dgm:spPr/>
    </dgm:pt>
    <dgm:pt modelId="{228B96FB-9B55-4671-9362-8B5B2559638B}" type="pres">
      <dgm:prSet presAssocID="{33AF548D-CE80-4565-A977-1F67EAFBC9CC}" presName="Name13" presStyleLbl="parChTrans1D2" presStyleIdx="4" presStyleCnt="11"/>
      <dgm:spPr/>
    </dgm:pt>
    <dgm:pt modelId="{628E78B2-F869-4C24-8E60-1F8BD51A8BFB}" type="pres">
      <dgm:prSet presAssocID="{51A6263B-E7A8-4167-BE96-8C5F80A6E105}" presName="childText" presStyleLbl="bgAcc1" presStyleIdx="4" presStyleCnt="11">
        <dgm:presLayoutVars>
          <dgm:bulletEnabled val="1"/>
        </dgm:presLayoutVars>
      </dgm:prSet>
      <dgm:spPr/>
    </dgm:pt>
    <dgm:pt modelId="{12473FC0-94E2-465F-AC21-4B53E56E93D2}" type="pres">
      <dgm:prSet presAssocID="{7551A69F-9C03-4721-8AD8-67CA5E55C15E}" presName="Name13" presStyleLbl="parChTrans1D2" presStyleIdx="5" presStyleCnt="11"/>
      <dgm:spPr/>
    </dgm:pt>
    <dgm:pt modelId="{BC5FF5DA-2C8B-4E02-9427-99E599BB4C68}" type="pres">
      <dgm:prSet presAssocID="{A34D2388-A549-4068-A187-6167ADC2CC77}" presName="childText" presStyleLbl="bgAcc1" presStyleIdx="5" presStyleCnt="11">
        <dgm:presLayoutVars>
          <dgm:bulletEnabled val="1"/>
        </dgm:presLayoutVars>
      </dgm:prSet>
      <dgm:spPr/>
    </dgm:pt>
    <dgm:pt modelId="{C4B001FC-CE0E-4100-A494-6406A718E286}" type="pres">
      <dgm:prSet presAssocID="{51BC4897-BD26-4841-80D4-4AFF4C2AE3BB}" presName="root" presStyleCnt="0"/>
      <dgm:spPr/>
    </dgm:pt>
    <dgm:pt modelId="{31C6A367-1024-4B06-850E-DFBCDA498130}" type="pres">
      <dgm:prSet presAssocID="{51BC4897-BD26-4841-80D4-4AFF4C2AE3BB}" presName="rootComposite" presStyleCnt="0"/>
      <dgm:spPr/>
    </dgm:pt>
    <dgm:pt modelId="{2E1760C2-BB4F-4300-8550-0A16C295374D}" type="pres">
      <dgm:prSet presAssocID="{51BC4897-BD26-4841-80D4-4AFF4C2AE3BB}" presName="rootText" presStyleLbl="node1" presStyleIdx="2" presStyleCnt="4"/>
      <dgm:spPr/>
    </dgm:pt>
    <dgm:pt modelId="{1E779A1C-F6C2-4482-AB20-BC1118ACAAAE}" type="pres">
      <dgm:prSet presAssocID="{51BC4897-BD26-4841-80D4-4AFF4C2AE3BB}" presName="rootConnector" presStyleLbl="node1" presStyleIdx="2" presStyleCnt="4"/>
      <dgm:spPr/>
    </dgm:pt>
    <dgm:pt modelId="{3AE0C949-D5D1-4A93-9F60-26CF6AD71171}" type="pres">
      <dgm:prSet presAssocID="{51BC4897-BD26-4841-80D4-4AFF4C2AE3BB}" presName="childShape" presStyleCnt="0"/>
      <dgm:spPr/>
    </dgm:pt>
    <dgm:pt modelId="{0F56FB8E-0129-45B9-862E-984FABF88871}" type="pres">
      <dgm:prSet presAssocID="{A3575B84-C1B2-4D84-A522-D09C10634E09}" presName="Name13" presStyleLbl="parChTrans1D2" presStyleIdx="6" presStyleCnt="11"/>
      <dgm:spPr/>
    </dgm:pt>
    <dgm:pt modelId="{94385684-19A8-4700-97A7-B8B90FEF9D22}" type="pres">
      <dgm:prSet presAssocID="{450D7D10-B4A4-4E9B-ADFC-9774152C44DB}" presName="childText" presStyleLbl="bgAcc1" presStyleIdx="6" presStyleCnt="11">
        <dgm:presLayoutVars>
          <dgm:bulletEnabled val="1"/>
        </dgm:presLayoutVars>
      </dgm:prSet>
      <dgm:spPr/>
    </dgm:pt>
    <dgm:pt modelId="{94C3509E-ED5D-4CA4-BF8A-6C9FB757D6E3}" type="pres">
      <dgm:prSet presAssocID="{147C4366-B3C0-4846-B303-320BFA99EF36}" presName="Name13" presStyleLbl="parChTrans1D2" presStyleIdx="7" presStyleCnt="11"/>
      <dgm:spPr/>
    </dgm:pt>
    <dgm:pt modelId="{A7DECAE6-7D23-4674-B326-8385ED3788B0}" type="pres">
      <dgm:prSet presAssocID="{56A9925E-8C3F-4454-9020-B86F668D1ECD}" presName="childText" presStyleLbl="bgAcc1" presStyleIdx="7" presStyleCnt="11">
        <dgm:presLayoutVars>
          <dgm:bulletEnabled val="1"/>
        </dgm:presLayoutVars>
      </dgm:prSet>
      <dgm:spPr/>
    </dgm:pt>
    <dgm:pt modelId="{9FC02EF0-1600-4438-9C72-787A806B68CA}" type="pres">
      <dgm:prSet presAssocID="{9642B67D-D342-4463-9854-9006880FB935}" presName="root" presStyleCnt="0"/>
      <dgm:spPr/>
    </dgm:pt>
    <dgm:pt modelId="{8E77D0EC-357D-44B4-BCCD-AFB71FB816CC}" type="pres">
      <dgm:prSet presAssocID="{9642B67D-D342-4463-9854-9006880FB935}" presName="rootComposite" presStyleCnt="0"/>
      <dgm:spPr/>
    </dgm:pt>
    <dgm:pt modelId="{30F8711D-73ED-4DCD-8744-83602C0BD10C}" type="pres">
      <dgm:prSet presAssocID="{9642B67D-D342-4463-9854-9006880FB935}" presName="rootText" presStyleLbl="node1" presStyleIdx="3" presStyleCnt="4"/>
      <dgm:spPr/>
    </dgm:pt>
    <dgm:pt modelId="{0F9128CA-156C-4385-8030-312433FFFC43}" type="pres">
      <dgm:prSet presAssocID="{9642B67D-D342-4463-9854-9006880FB935}" presName="rootConnector" presStyleLbl="node1" presStyleIdx="3" presStyleCnt="4"/>
      <dgm:spPr/>
    </dgm:pt>
    <dgm:pt modelId="{1B0B15E1-43FC-4DC0-9C27-97B8D9EFA392}" type="pres">
      <dgm:prSet presAssocID="{9642B67D-D342-4463-9854-9006880FB935}" presName="childShape" presStyleCnt="0"/>
      <dgm:spPr/>
    </dgm:pt>
    <dgm:pt modelId="{80C8C432-46D4-41B1-B088-0B1BB5DFDF95}" type="pres">
      <dgm:prSet presAssocID="{EDC1BA2E-BF3D-4378-BBC4-8B2ABF809DD4}" presName="Name13" presStyleLbl="parChTrans1D2" presStyleIdx="8" presStyleCnt="11"/>
      <dgm:spPr/>
    </dgm:pt>
    <dgm:pt modelId="{15E3D7D5-D556-480F-93BA-688D6267B9B4}" type="pres">
      <dgm:prSet presAssocID="{5E2B2FCD-BCD9-458D-A761-C8EDF5D2B4D8}" presName="childText" presStyleLbl="bgAcc1" presStyleIdx="8" presStyleCnt="11">
        <dgm:presLayoutVars>
          <dgm:bulletEnabled val="1"/>
        </dgm:presLayoutVars>
      </dgm:prSet>
      <dgm:spPr/>
    </dgm:pt>
    <dgm:pt modelId="{0743D19B-25FF-4BFC-A7C0-C253AFBE9AFD}" type="pres">
      <dgm:prSet presAssocID="{881C3F48-271D-4635-AB9D-97F032782B0F}" presName="Name13" presStyleLbl="parChTrans1D2" presStyleIdx="9" presStyleCnt="11"/>
      <dgm:spPr/>
    </dgm:pt>
    <dgm:pt modelId="{EC0045A1-43BA-47D4-921A-46DC615816F5}" type="pres">
      <dgm:prSet presAssocID="{674131AA-B5E9-4E91-ADEA-1C6ABCEBCA63}" presName="childText" presStyleLbl="bgAcc1" presStyleIdx="9" presStyleCnt="11">
        <dgm:presLayoutVars>
          <dgm:bulletEnabled val="1"/>
        </dgm:presLayoutVars>
      </dgm:prSet>
      <dgm:spPr/>
    </dgm:pt>
    <dgm:pt modelId="{39332181-5601-4012-AD68-25DAE74A3339}" type="pres">
      <dgm:prSet presAssocID="{40969F47-1A4F-47FD-AF89-C5F364980379}" presName="Name13" presStyleLbl="parChTrans1D2" presStyleIdx="10" presStyleCnt="11"/>
      <dgm:spPr/>
    </dgm:pt>
    <dgm:pt modelId="{96C38081-A81D-41B6-B95E-1E8C4EE0D724}" type="pres">
      <dgm:prSet presAssocID="{4F762959-3D73-4084-A215-8B42EBFD2839}" presName="childText" presStyleLbl="bgAcc1" presStyleIdx="10" presStyleCnt="11">
        <dgm:presLayoutVars>
          <dgm:bulletEnabled val="1"/>
        </dgm:presLayoutVars>
      </dgm:prSet>
      <dgm:spPr/>
    </dgm:pt>
  </dgm:ptLst>
  <dgm:cxnLst>
    <dgm:cxn modelId="{4DA1A801-4CE0-465D-AD3B-213109C44413}" type="presOf" srcId="{5E2B2FCD-BCD9-458D-A761-C8EDF5D2B4D8}" destId="{15E3D7D5-D556-480F-93BA-688D6267B9B4}" srcOrd="0" destOrd="0" presId="urn:microsoft.com/office/officeart/2005/8/layout/hierarchy3"/>
    <dgm:cxn modelId="{4186D801-EFA3-411E-A641-F65AF9A6F61C}" type="presOf" srcId="{674131AA-B5E9-4E91-ADEA-1C6ABCEBCA63}" destId="{EC0045A1-43BA-47D4-921A-46DC615816F5}" srcOrd="0" destOrd="0" presId="urn:microsoft.com/office/officeart/2005/8/layout/hierarchy3"/>
    <dgm:cxn modelId="{4E1F0909-13D1-458F-AC6C-2B49C6648556}" type="presOf" srcId="{450D7D10-B4A4-4E9B-ADFC-9774152C44DB}" destId="{94385684-19A8-4700-97A7-B8B90FEF9D22}" srcOrd="0" destOrd="0" presId="urn:microsoft.com/office/officeart/2005/8/layout/hierarchy3"/>
    <dgm:cxn modelId="{DA9FC50C-1969-4334-90AB-644A81C8ABB9}" srcId="{4ACC4C44-1A12-4D55-9387-9A888D9099F9}" destId="{424A34C2-2326-41B5-AE0E-541565169149}" srcOrd="1" destOrd="0" parTransId="{D0431444-EDB7-4E5E-B519-E6C1DE34D9F9}" sibTransId="{10CAA4AE-F7A6-4C39-89D9-C0266086F068}"/>
    <dgm:cxn modelId="{4FC3260F-0544-47F3-A08A-7E90E89104F7}" type="presOf" srcId="{FC58B983-3D33-41AA-BAA0-98CC289AC09A}" destId="{0865EA58-9AF0-4FE0-859D-2F7A2733D7C1}" srcOrd="0" destOrd="0" presId="urn:microsoft.com/office/officeart/2005/8/layout/hierarchy3"/>
    <dgm:cxn modelId="{F6E87711-9955-4CDD-804E-3B42477B29F8}" type="presOf" srcId="{4FB28396-EC27-43C5-A2D0-885967A0BBAF}" destId="{E484CAA4-4153-430A-9680-A4402AD38D6F}" srcOrd="0" destOrd="0" presId="urn:microsoft.com/office/officeart/2005/8/layout/hierarchy3"/>
    <dgm:cxn modelId="{5B7F8513-A946-4027-AAB1-9A81B5C2D664}" type="presOf" srcId="{9642B67D-D342-4463-9854-9006880FB935}" destId="{0F9128CA-156C-4385-8030-312433FFFC43}" srcOrd="1" destOrd="0" presId="urn:microsoft.com/office/officeart/2005/8/layout/hierarchy3"/>
    <dgm:cxn modelId="{55EDD31C-A7F9-4B30-B393-D834159F5D65}" type="presOf" srcId="{5C5EEF55-1069-481F-8622-679E2AF7BEA3}" destId="{05B38D45-0CEF-475A-B030-45184D3932CE}" srcOrd="0" destOrd="0" presId="urn:microsoft.com/office/officeart/2005/8/layout/hierarchy3"/>
    <dgm:cxn modelId="{7E8EB81E-DEF0-4CBC-8AAC-B4681E349760}" type="presOf" srcId="{FF2AC575-99C9-4B72-A577-5597EEC962B1}" destId="{A7E3765E-98AC-4080-A6F5-ED6C5B9A61D7}" srcOrd="0" destOrd="0" presId="urn:microsoft.com/office/officeart/2005/8/layout/hierarchy3"/>
    <dgm:cxn modelId="{12955D1F-B49B-43BD-9B63-8779703C0762}" type="presOf" srcId="{EDC1BA2E-BF3D-4378-BBC4-8B2ABF809DD4}" destId="{80C8C432-46D4-41B1-B088-0B1BB5DFDF95}" srcOrd="0" destOrd="0" presId="urn:microsoft.com/office/officeart/2005/8/layout/hierarchy3"/>
    <dgm:cxn modelId="{1A6AD225-8263-47B7-ACFB-E5AFE0A77DC3}" srcId="{4FB28396-EC27-43C5-A2D0-885967A0BBAF}" destId="{996B1349-9ED0-444A-8E9C-B902CFF05B1B}" srcOrd="1" destOrd="0" parTransId="{BF364A8B-0117-4472-98BE-5662802484BA}" sibTransId="{8AA814B0-B5AA-43F0-9D30-2AEC51DCAEE4}"/>
    <dgm:cxn modelId="{05732A2A-5186-4D8C-B5BF-FBAD305F0A99}" type="presOf" srcId="{33AF548D-CE80-4565-A977-1F67EAFBC9CC}" destId="{228B96FB-9B55-4671-9362-8B5B2559638B}" srcOrd="0" destOrd="0" presId="urn:microsoft.com/office/officeart/2005/8/layout/hierarchy3"/>
    <dgm:cxn modelId="{03C0A92E-23BF-4940-8C86-8166B9A5C8F3}" type="presOf" srcId="{147C4366-B3C0-4846-B303-320BFA99EF36}" destId="{94C3509E-ED5D-4CA4-BF8A-6C9FB757D6E3}" srcOrd="0" destOrd="0" presId="urn:microsoft.com/office/officeart/2005/8/layout/hierarchy3"/>
    <dgm:cxn modelId="{DA43003D-D80C-4393-9DC0-7AD3C09C2D1F}" srcId="{9642B67D-D342-4463-9854-9006880FB935}" destId="{4F762959-3D73-4084-A215-8B42EBFD2839}" srcOrd="2" destOrd="0" parTransId="{40969F47-1A4F-47FD-AF89-C5F364980379}" sibTransId="{8B6450E8-ED0F-4C2A-BDFF-160379C28FEA}"/>
    <dgm:cxn modelId="{1FE2523E-6E34-40B0-AFDA-A15C0AA0B196}" srcId="{51BC4897-BD26-4841-80D4-4AFF4C2AE3BB}" destId="{450D7D10-B4A4-4E9B-ADFC-9774152C44DB}" srcOrd="0" destOrd="0" parTransId="{A3575B84-C1B2-4D84-A522-D09C10634E09}" sibTransId="{D0B57AE5-D42B-4255-BBEA-3D48CC258696}"/>
    <dgm:cxn modelId="{252A9241-63A0-42E9-AA80-B6316FDF7A43}" type="presOf" srcId="{9642B67D-D342-4463-9854-9006880FB935}" destId="{30F8711D-73ED-4DCD-8744-83602C0BD10C}" srcOrd="0" destOrd="0" presId="urn:microsoft.com/office/officeart/2005/8/layout/hierarchy3"/>
    <dgm:cxn modelId="{461CAD62-3F88-4E76-B806-2A63E451CCD9}" srcId="{9642B67D-D342-4463-9854-9006880FB935}" destId="{5E2B2FCD-BCD9-458D-A761-C8EDF5D2B4D8}" srcOrd="0" destOrd="0" parTransId="{EDC1BA2E-BF3D-4378-BBC4-8B2ABF809DD4}" sibTransId="{4A5B18EE-058A-42F8-924E-F29A60079947}"/>
    <dgm:cxn modelId="{FD0F6743-A18E-4A1C-BC4A-408F8BC5A444}" type="presOf" srcId="{996B1349-9ED0-444A-8E9C-B902CFF05B1B}" destId="{044ADE42-338D-440A-A59C-A5EBAC628BE9}" srcOrd="0" destOrd="0" presId="urn:microsoft.com/office/officeart/2005/8/layout/hierarchy3"/>
    <dgm:cxn modelId="{2C364664-D441-40E4-B294-550F316FD93C}" type="presOf" srcId="{881C3F48-271D-4635-AB9D-97F032782B0F}" destId="{0743D19B-25FF-4BFC-A7C0-C253AFBE9AFD}" srcOrd="0" destOrd="0" presId="urn:microsoft.com/office/officeart/2005/8/layout/hierarchy3"/>
    <dgm:cxn modelId="{5117964F-2A9A-4802-BEB4-F27DE2B8A9C5}" type="presOf" srcId="{40969F47-1A4F-47FD-AF89-C5F364980379}" destId="{39332181-5601-4012-AD68-25DAE74A3339}" srcOrd="0" destOrd="0" presId="urn:microsoft.com/office/officeart/2005/8/layout/hierarchy3"/>
    <dgm:cxn modelId="{ACA03370-6774-484C-B443-F56F6E8E13FC}" srcId="{996B1349-9ED0-444A-8E9C-B902CFF05B1B}" destId="{A34D2388-A549-4068-A187-6167ADC2CC77}" srcOrd="3" destOrd="0" parTransId="{7551A69F-9C03-4721-8AD8-67CA5E55C15E}" sibTransId="{94EAC374-C368-4659-BE8E-FEF2A65E4AC1}"/>
    <dgm:cxn modelId="{C3695B52-0EF1-472A-B346-88C285598786}" type="presOf" srcId="{51A6263B-E7A8-4167-BE96-8C5F80A6E105}" destId="{628E78B2-F869-4C24-8E60-1F8BD51A8BFB}" srcOrd="0" destOrd="0" presId="urn:microsoft.com/office/officeart/2005/8/layout/hierarchy3"/>
    <dgm:cxn modelId="{E8E9F77D-904B-461A-9E10-7A413042E32A}" type="presOf" srcId="{4F762959-3D73-4084-A215-8B42EBFD2839}" destId="{96C38081-A81D-41B6-B95E-1E8C4EE0D724}" srcOrd="0" destOrd="0" presId="urn:microsoft.com/office/officeart/2005/8/layout/hierarchy3"/>
    <dgm:cxn modelId="{D899B47F-292E-42B5-BB8F-E2016AF2BAAA}" srcId="{4FB28396-EC27-43C5-A2D0-885967A0BBAF}" destId="{9642B67D-D342-4463-9854-9006880FB935}" srcOrd="3" destOrd="0" parTransId="{E014ADAD-6B05-48B8-B511-655D698023E8}" sibTransId="{DE73D495-678E-482F-9E1D-64C3673D318D}"/>
    <dgm:cxn modelId="{BC6A5080-27D8-4241-B24E-38CB5D47F661}" type="presOf" srcId="{56A9925E-8C3F-4454-9020-B86F668D1ECD}" destId="{A7DECAE6-7D23-4674-B326-8385ED3788B0}" srcOrd="0" destOrd="0" presId="urn:microsoft.com/office/officeart/2005/8/layout/hierarchy3"/>
    <dgm:cxn modelId="{BE777282-22FC-4B79-B56E-B84D12B02A01}" srcId="{51BC4897-BD26-4841-80D4-4AFF4C2AE3BB}" destId="{56A9925E-8C3F-4454-9020-B86F668D1ECD}" srcOrd="1" destOrd="0" parTransId="{147C4366-B3C0-4846-B303-320BFA99EF36}" sibTransId="{76A1BC2B-4C7A-48EA-90B7-273322F1407A}"/>
    <dgm:cxn modelId="{8C913C87-8A3A-43B4-940A-31B556BFD517}" type="presOf" srcId="{4ACC4C44-1A12-4D55-9387-9A888D9099F9}" destId="{B9219596-2D1F-440F-8D89-662989986DE0}" srcOrd="0" destOrd="0" presId="urn:microsoft.com/office/officeart/2005/8/layout/hierarchy3"/>
    <dgm:cxn modelId="{05B4A48D-66D9-4FE1-A126-9C101212FF16}" type="presOf" srcId="{5AD2AD70-8CD3-4CD1-B18C-3A19043F977E}" destId="{EE90DF1D-425C-4BFA-8549-535CE65312A6}" srcOrd="0" destOrd="0" presId="urn:microsoft.com/office/officeart/2005/8/layout/hierarchy3"/>
    <dgm:cxn modelId="{15DBDF92-3420-4B1D-9111-9B2F82D8F47D}" type="presOf" srcId="{996B1349-9ED0-444A-8E9C-B902CFF05B1B}" destId="{192FA181-6FD5-4981-8EDC-99D4B72427B2}" srcOrd="1" destOrd="0" presId="urn:microsoft.com/office/officeart/2005/8/layout/hierarchy3"/>
    <dgm:cxn modelId="{51A69796-6366-4D44-B147-504FF3B0E456}" srcId="{996B1349-9ED0-444A-8E9C-B902CFF05B1B}" destId="{FBFC0455-9813-4D0E-97B3-54809BBCE414}" srcOrd="0" destOrd="0" parTransId="{5C5EEF55-1069-481F-8622-679E2AF7BEA3}" sibTransId="{3859D8D1-3040-4056-B875-1F80235265B3}"/>
    <dgm:cxn modelId="{0778EF9C-884D-4A36-B33D-1A1DF6BFAE21}" srcId="{4FB28396-EC27-43C5-A2D0-885967A0BBAF}" destId="{51BC4897-BD26-4841-80D4-4AFF4C2AE3BB}" srcOrd="2" destOrd="0" parTransId="{D0AEE184-0DFA-4E51-AC9D-BE9A6B00F62F}" sibTransId="{BF7E58AC-AD13-4AFC-B12A-A081FFAD2830}"/>
    <dgm:cxn modelId="{16CB7C9D-C8CD-42CB-961B-06812D661912}" srcId="{9642B67D-D342-4463-9854-9006880FB935}" destId="{674131AA-B5E9-4E91-ADEA-1C6ABCEBCA63}" srcOrd="1" destOrd="0" parTransId="{881C3F48-271D-4635-AB9D-97F032782B0F}" sibTransId="{C3EDBBB3-DF03-4876-A8B8-142747D7F831}"/>
    <dgm:cxn modelId="{D02B01A4-7640-43A2-85D1-0830B7AC7CBD}" type="presOf" srcId="{51BC4897-BD26-4841-80D4-4AFF4C2AE3BB}" destId="{1E779A1C-F6C2-4482-AB20-BC1118ACAAAE}" srcOrd="1" destOrd="0" presId="urn:microsoft.com/office/officeart/2005/8/layout/hierarchy3"/>
    <dgm:cxn modelId="{65481AA5-8AB6-4D8D-B580-27A9453E23CC}" type="presOf" srcId="{424A34C2-2326-41B5-AE0E-541565169149}" destId="{AC386FD0-5C56-4A48-89F7-3C3913476D0C}" srcOrd="0" destOrd="0" presId="urn:microsoft.com/office/officeart/2005/8/layout/hierarchy3"/>
    <dgm:cxn modelId="{1646BBAB-C2BD-4760-9744-E20088565C20}" type="presOf" srcId="{4ACC4C44-1A12-4D55-9387-9A888D9099F9}" destId="{B0C90F21-6D4C-4CB5-8604-7E8568147742}" srcOrd="1" destOrd="0" presId="urn:microsoft.com/office/officeart/2005/8/layout/hierarchy3"/>
    <dgm:cxn modelId="{569CCCB2-637E-4FDD-9C67-D6EFCE2A09E3}" type="presOf" srcId="{A34D2388-A549-4068-A187-6167ADC2CC77}" destId="{BC5FF5DA-2C8B-4E02-9427-99E599BB4C68}" srcOrd="0" destOrd="0" presId="urn:microsoft.com/office/officeart/2005/8/layout/hierarchy3"/>
    <dgm:cxn modelId="{1F2E58C0-715B-47CF-A5AA-FC2415342720}" srcId="{996B1349-9ED0-444A-8E9C-B902CFF05B1B}" destId="{4068225D-3AA8-4B06-AC49-6B449BBB5B75}" srcOrd="1" destOrd="0" parTransId="{FC58B983-3D33-41AA-BAA0-98CC289AC09A}" sibTransId="{236C2F99-4B59-41DF-95F0-19F075C171B5}"/>
    <dgm:cxn modelId="{227E36C9-C4BC-44CC-BE1D-7127F15E0E95}" type="presOf" srcId="{51BC4897-BD26-4841-80D4-4AFF4C2AE3BB}" destId="{2E1760C2-BB4F-4300-8550-0A16C295374D}" srcOrd="0" destOrd="0" presId="urn:microsoft.com/office/officeart/2005/8/layout/hierarchy3"/>
    <dgm:cxn modelId="{22C9C2DE-C6BE-4755-BCD8-93067CD1CA9E}" type="presOf" srcId="{D0431444-EDB7-4E5E-B519-E6C1DE34D9F9}" destId="{8EEA007C-83CA-44A4-80C9-A78E8A472FF2}" srcOrd="0" destOrd="0" presId="urn:microsoft.com/office/officeart/2005/8/layout/hierarchy3"/>
    <dgm:cxn modelId="{1CA3A5E1-3467-4EA2-8D83-D0B9CA0BC8D8}" type="presOf" srcId="{FBFC0455-9813-4D0E-97B3-54809BBCE414}" destId="{4C9E4E05-0E6C-4759-B036-4A0380BA778A}" srcOrd="0" destOrd="0" presId="urn:microsoft.com/office/officeart/2005/8/layout/hierarchy3"/>
    <dgm:cxn modelId="{F702D2E1-7F62-4B79-AC92-D9B4E8207B57}" type="presOf" srcId="{7551A69F-9C03-4721-8AD8-67CA5E55C15E}" destId="{12473FC0-94E2-465F-AC21-4B53E56E93D2}" srcOrd="0" destOrd="0" presId="urn:microsoft.com/office/officeart/2005/8/layout/hierarchy3"/>
    <dgm:cxn modelId="{46D495E7-F2B2-4A40-981A-02C35EEF625D}" srcId="{4ACC4C44-1A12-4D55-9387-9A888D9099F9}" destId="{5AD2AD70-8CD3-4CD1-B18C-3A19043F977E}" srcOrd="0" destOrd="0" parTransId="{FF2AC575-99C9-4B72-A577-5597EEC962B1}" sibTransId="{AEB260FD-19F3-4001-BF7F-83B1433D0718}"/>
    <dgm:cxn modelId="{BF7453F3-6A69-40C5-9712-44B0555B1930}" type="presOf" srcId="{A3575B84-C1B2-4D84-A522-D09C10634E09}" destId="{0F56FB8E-0129-45B9-862E-984FABF88871}" srcOrd="0" destOrd="0" presId="urn:microsoft.com/office/officeart/2005/8/layout/hierarchy3"/>
    <dgm:cxn modelId="{5A1B42F9-B40D-447C-BB82-157F1AF18AAD}" srcId="{996B1349-9ED0-444A-8E9C-B902CFF05B1B}" destId="{51A6263B-E7A8-4167-BE96-8C5F80A6E105}" srcOrd="2" destOrd="0" parTransId="{33AF548D-CE80-4565-A977-1F67EAFBC9CC}" sibTransId="{CC07EA03-5C84-447C-BA22-B7F89A1CE670}"/>
    <dgm:cxn modelId="{1FCBAFFA-F0EC-4604-85F0-AAA717F0C9A3}" type="presOf" srcId="{4068225D-3AA8-4B06-AC49-6B449BBB5B75}" destId="{742D0847-CF53-4E31-AAB9-E17831F75CA1}" srcOrd="0" destOrd="0" presId="urn:microsoft.com/office/officeart/2005/8/layout/hierarchy3"/>
    <dgm:cxn modelId="{A8A075FB-BF0A-4AE6-BE0A-60F1F880D75E}" srcId="{4FB28396-EC27-43C5-A2D0-885967A0BBAF}" destId="{4ACC4C44-1A12-4D55-9387-9A888D9099F9}" srcOrd="0" destOrd="0" parTransId="{9EFAEA33-15E3-4CD1-8744-9613E4A96569}" sibTransId="{024A80BB-D391-4CC5-B0B4-00671BB7570B}"/>
    <dgm:cxn modelId="{C3F972A1-D27F-4AAC-84AE-D2A64C9F9FB4}" type="presParOf" srcId="{E484CAA4-4153-430A-9680-A4402AD38D6F}" destId="{D3258D30-1062-4514-BF81-91F730711E5F}" srcOrd="0" destOrd="0" presId="urn:microsoft.com/office/officeart/2005/8/layout/hierarchy3"/>
    <dgm:cxn modelId="{524226C0-4A6B-475B-89E8-B022F41C9715}" type="presParOf" srcId="{D3258D30-1062-4514-BF81-91F730711E5F}" destId="{BD3814C3-528F-4699-9C91-5DFA6395F219}" srcOrd="0" destOrd="0" presId="urn:microsoft.com/office/officeart/2005/8/layout/hierarchy3"/>
    <dgm:cxn modelId="{BAC07124-AEFF-4904-A5F1-5AD7DD437399}" type="presParOf" srcId="{BD3814C3-528F-4699-9C91-5DFA6395F219}" destId="{B9219596-2D1F-440F-8D89-662989986DE0}" srcOrd="0" destOrd="0" presId="urn:microsoft.com/office/officeart/2005/8/layout/hierarchy3"/>
    <dgm:cxn modelId="{872863E4-FC75-4B33-AC3E-0E64D0281CE4}" type="presParOf" srcId="{BD3814C3-528F-4699-9C91-5DFA6395F219}" destId="{B0C90F21-6D4C-4CB5-8604-7E8568147742}" srcOrd="1" destOrd="0" presId="urn:microsoft.com/office/officeart/2005/8/layout/hierarchy3"/>
    <dgm:cxn modelId="{AE0E54C4-9AA2-4885-9BFA-A90901A69E42}" type="presParOf" srcId="{D3258D30-1062-4514-BF81-91F730711E5F}" destId="{C737A74A-F142-4C33-950C-C8D1BB65473F}" srcOrd="1" destOrd="0" presId="urn:microsoft.com/office/officeart/2005/8/layout/hierarchy3"/>
    <dgm:cxn modelId="{FE4636A1-2E0C-44A5-8409-D4B983A15425}" type="presParOf" srcId="{C737A74A-F142-4C33-950C-C8D1BB65473F}" destId="{A7E3765E-98AC-4080-A6F5-ED6C5B9A61D7}" srcOrd="0" destOrd="0" presId="urn:microsoft.com/office/officeart/2005/8/layout/hierarchy3"/>
    <dgm:cxn modelId="{33BE4E3B-F72F-4DC4-BAB5-A625DA584840}" type="presParOf" srcId="{C737A74A-F142-4C33-950C-C8D1BB65473F}" destId="{EE90DF1D-425C-4BFA-8549-535CE65312A6}" srcOrd="1" destOrd="0" presId="urn:microsoft.com/office/officeart/2005/8/layout/hierarchy3"/>
    <dgm:cxn modelId="{696E2494-B5C6-4840-B512-AF8E9DAD2C4D}" type="presParOf" srcId="{C737A74A-F142-4C33-950C-C8D1BB65473F}" destId="{8EEA007C-83CA-44A4-80C9-A78E8A472FF2}" srcOrd="2" destOrd="0" presId="urn:microsoft.com/office/officeart/2005/8/layout/hierarchy3"/>
    <dgm:cxn modelId="{7CDCE35F-C7C2-452B-BE42-0CF0DAEDCBFF}" type="presParOf" srcId="{C737A74A-F142-4C33-950C-C8D1BB65473F}" destId="{AC386FD0-5C56-4A48-89F7-3C3913476D0C}" srcOrd="3" destOrd="0" presId="urn:microsoft.com/office/officeart/2005/8/layout/hierarchy3"/>
    <dgm:cxn modelId="{ABDB3F29-4B4F-4861-91AA-10C942DBFF58}" type="presParOf" srcId="{E484CAA4-4153-430A-9680-A4402AD38D6F}" destId="{6E5CE9DB-6497-4456-A041-B75EFB4FC97B}" srcOrd="1" destOrd="0" presId="urn:microsoft.com/office/officeart/2005/8/layout/hierarchy3"/>
    <dgm:cxn modelId="{E1B9CC82-7E41-48B3-A383-A933106A6781}" type="presParOf" srcId="{6E5CE9DB-6497-4456-A041-B75EFB4FC97B}" destId="{08BB3888-3E5E-4341-BE38-A2A711CE5570}" srcOrd="0" destOrd="0" presId="urn:microsoft.com/office/officeart/2005/8/layout/hierarchy3"/>
    <dgm:cxn modelId="{193F1BEB-0627-4BD5-B07C-45CEE37151E0}" type="presParOf" srcId="{08BB3888-3E5E-4341-BE38-A2A711CE5570}" destId="{044ADE42-338D-440A-A59C-A5EBAC628BE9}" srcOrd="0" destOrd="0" presId="urn:microsoft.com/office/officeart/2005/8/layout/hierarchy3"/>
    <dgm:cxn modelId="{A4B92099-24E1-4E8A-B935-07DA0032CC03}" type="presParOf" srcId="{08BB3888-3E5E-4341-BE38-A2A711CE5570}" destId="{192FA181-6FD5-4981-8EDC-99D4B72427B2}" srcOrd="1" destOrd="0" presId="urn:microsoft.com/office/officeart/2005/8/layout/hierarchy3"/>
    <dgm:cxn modelId="{5A6123D8-6FD3-4914-84FA-B9E698AD3FDF}" type="presParOf" srcId="{6E5CE9DB-6497-4456-A041-B75EFB4FC97B}" destId="{4032D8A4-5680-46F2-9108-AA86771F8CE9}" srcOrd="1" destOrd="0" presId="urn:microsoft.com/office/officeart/2005/8/layout/hierarchy3"/>
    <dgm:cxn modelId="{39F5F280-50B7-47BA-8B45-0CA46D0F7E72}" type="presParOf" srcId="{4032D8A4-5680-46F2-9108-AA86771F8CE9}" destId="{05B38D45-0CEF-475A-B030-45184D3932CE}" srcOrd="0" destOrd="0" presId="urn:microsoft.com/office/officeart/2005/8/layout/hierarchy3"/>
    <dgm:cxn modelId="{409DF9B1-0DC6-49E9-8114-7A6E0052A09C}" type="presParOf" srcId="{4032D8A4-5680-46F2-9108-AA86771F8CE9}" destId="{4C9E4E05-0E6C-4759-B036-4A0380BA778A}" srcOrd="1" destOrd="0" presId="urn:microsoft.com/office/officeart/2005/8/layout/hierarchy3"/>
    <dgm:cxn modelId="{77E62C90-93F6-477F-9FA9-E92DC6A031D6}" type="presParOf" srcId="{4032D8A4-5680-46F2-9108-AA86771F8CE9}" destId="{0865EA58-9AF0-4FE0-859D-2F7A2733D7C1}" srcOrd="2" destOrd="0" presId="urn:microsoft.com/office/officeart/2005/8/layout/hierarchy3"/>
    <dgm:cxn modelId="{7D207335-5877-4E46-9DC1-C3115CC86C08}" type="presParOf" srcId="{4032D8A4-5680-46F2-9108-AA86771F8CE9}" destId="{742D0847-CF53-4E31-AAB9-E17831F75CA1}" srcOrd="3" destOrd="0" presId="urn:microsoft.com/office/officeart/2005/8/layout/hierarchy3"/>
    <dgm:cxn modelId="{2770503D-3FD9-44A6-B855-9BB146D7EDED}" type="presParOf" srcId="{4032D8A4-5680-46F2-9108-AA86771F8CE9}" destId="{228B96FB-9B55-4671-9362-8B5B2559638B}" srcOrd="4" destOrd="0" presId="urn:microsoft.com/office/officeart/2005/8/layout/hierarchy3"/>
    <dgm:cxn modelId="{B8E1B268-FCC6-4E31-B1E5-052CB8C50688}" type="presParOf" srcId="{4032D8A4-5680-46F2-9108-AA86771F8CE9}" destId="{628E78B2-F869-4C24-8E60-1F8BD51A8BFB}" srcOrd="5" destOrd="0" presId="urn:microsoft.com/office/officeart/2005/8/layout/hierarchy3"/>
    <dgm:cxn modelId="{2F10DF10-BBE4-499F-9508-47CCBE3915A6}" type="presParOf" srcId="{4032D8A4-5680-46F2-9108-AA86771F8CE9}" destId="{12473FC0-94E2-465F-AC21-4B53E56E93D2}" srcOrd="6" destOrd="0" presId="urn:microsoft.com/office/officeart/2005/8/layout/hierarchy3"/>
    <dgm:cxn modelId="{CCBB9DBA-DFF7-4833-8D40-D06CC4F12AA5}" type="presParOf" srcId="{4032D8A4-5680-46F2-9108-AA86771F8CE9}" destId="{BC5FF5DA-2C8B-4E02-9427-99E599BB4C68}" srcOrd="7" destOrd="0" presId="urn:microsoft.com/office/officeart/2005/8/layout/hierarchy3"/>
    <dgm:cxn modelId="{443966D1-D119-4EDD-9CC0-9A81E412A974}" type="presParOf" srcId="{E484CAA4-4153-430A-9680-A4402AD38D6F}" destId="{C4B001FC-CE0E-4100-A494-6406A718E286}" srcOrd="2" destOrd="0" presId="urn:microsoft.com/office/officeart/2005/8/layout/hierarchy3"/>
    <dgm:cxn modelId="{FFF0D610-51D9-476D-BC13-7FEBB1B12AA6}" type="presParOf" srcId="{C4B001FC-CE0E-4100-A494-6406A718E286}" destId="{31C6A367-1024-4B06-850E-DFBCDA498130}" srcOrd="0" destOrd="0" presId="urn:microsoft.com/office/officeart/2005/8/layout/hierarchy3"/>
    <dgm:cxn modelId="{50B2AC78-15E5-4184-94FA-98C801EF05FC}" type="presParOf" srcId="{31C6A367-1024-4B06-850E-DFBCDA498130}" destId="{2E1760C2-BB4F-4300-8550-0A16C295374D}" srcOrd="0" destOrd="0" presId="urn:microsoft.com/office/officeart/2005/8/layout/hierarchy3"/>
    <dgm:cxn modelId="{B658D341-FADD-4C84-9C52-6930882D97C2}" type="presParOf" srcId="{31C6A367-1024-4B06-850E-DFBCDA498130}" destId="{1E779A1C-F6C2-4482-AB20-BC1118ACAAAE}" srcOrd="1" destOrd="0" presId="urn:microsoft.com/office/officeart/2005/8/layout/hierarchy3"/>
    <dgm:cxn modelId="{680B507A-89BE-4D35-B15A-139698C855DD}" type="presParOf" srcId="{C4B001FC-CE0E-4100-A494-6406A718E286}" destId="{3AE0C949-D5D1-4A93-9F60-26CF6AD71171}" srcOrd="1" destOrd="0" presId="urn:microsoft.com/office/officeart/2005/8/layout/hierarchy3"/>
    <dgm:cxn modelId="{B65A65C8-BC29-44F3-8CA6-D72B2A465E39}" type="presParOf" srcId="{3AE0C949-D5D1-4A93-9F60-26CF6AD71171}" destId="{0F56FB8E-0129-45B9-862E-984FABF88871}" srcOrd="0" destOrd="0" presId="urn:microsoft.com/office/officeart/2005/8/layout/hierarchy3"/>
    <dgm:cxn modelId="{0D9F7592-F8F2-49AE-98AF-1DA7882A0530}" type="presParOf" srcId="{3AE0C949-D5D1-4A93-9F60-26CF6AD71171}" destId="{94385684-19A8-4700-97A7-B8B90FEF9D22}" srcOrd="1" destOrd="0" presId="urn:microsoft.com/office/officeart/2005/8/layout/hierarchy3"/>
    <dgm:cxn modelId="{F3A0CD54-D92A-4FCC-BAC3-84D39A766F0B}" type="presParOf" srcId="{3AE0C949-D5D1-4A93-9F60-26CF6AD71171}" destId="{94C3509E-ED5D-4CA4-BF8A-6C9FB757D6E3}" srcOrd="2" destOrd="0" presId="urn:microsoft.com/office/officeart/2005/8/layout/hierarchy3"/>
    <dgm:cxn modelId="{BC68C8FD-4D9C-40E9-B882-39950E7838AE}" type="presParOf" srcId="{3AE0C949-D5D1-4A93-9F60-26CF6AD71171}" destId="{A7DECAE6-7D23-4674-B326-8385ED3788B0}" srcOrd="3" destOrd="0" presId="urn:microsoft.com/office/officeart/2005/8/layout/hierarchy3"/>
    <dgm:cxn modelId="{F26CF6FA-C591-43D8-BF57-F8C0F8D70E62}" type="presParOf" srcId="{E484CAA4-4153-430A-9680-A4402AD38D6F}" destId="{9FC02EF0-1600-4438-9C72-787A806B68CA}" srcOrd="3" destOrd="0" presId="urn:microsoft.com/office/officeart/2005/8/layout/hierarchy3"/>
    <dgm:cxn modelId="{B8DD25DA-E914-44F5-AE9F-47427463F81C}" type="presParOf" srcId="{9FC02EF0-1600-4438-9C72-787A806B68CA}" destId="{8E77D0EC-357D-44B4-BCCD-AFB71FB816CC}" srcOrd="0" destOrd="0" presId="urn:microsoft.com/office/officeart/2005/8/layout/hierarchy3"/>
    <dgm:cxn modelId="{3C2CAC5A-DFE2-4A1D-B7E4-91FE0600DCFD}" type="presParOf" srcId="{8E77D0EC-357D-44B4-BCCD-AFB71FB816CC}" destId="{30F8711D-73ED-4DCD-8744-83602C0BD10C}" srcOrd="0" destOrd="0" presId="urn:microsoft.com/office/officeart/2005/8/layout/hierarchy3"/>
    <dgm:cxn modelId="{3BC8706D-D940-4014-820F-B8223549FC29}" type="presParOf" srcId="{8E77D0EC-357D-44B4-BCCD-AFB71FB816CC}" destId="{0F9128CA-156C-4385-8030-312433FFFC43}" srcOrd="1" destOrd="0" presId="urn:microsoft.com/office/officeart/2005/8/layout/hierarchy3"/>
    <dgm:cxn modelId="{643AD185-26B0-436B-85B6-4F569B62D6A6}" type="presParOf" srcId="{9FC02EF0-1600-4438-9C72-787A806B68CA}" destId="{1B0B15E1-43FC-4DC0-9C27-97B8D9EFA392}" srcOrd="1" destOrd="0" presId="urn:microsoft.com/office/officeart/2005/8/layout/hierarchy3"/>
    <dgm:cxn modelId="{0E161D81-D7FA-4533-96B2-AB9968E7017A}" type="presParOf" srcId="{1B0B15E1-43FC-4DC0-9C27-97B8D9EFA392}" destId="{80C8C432-46D4-41B1-B088-0B1BB5DFDF95}" srcOrd="0" destOrd="0" presId="urn:microsoft.com/office/officeart/2005/8/layout/hierarchy3"/>
    <dgm:cxn modelId="{F0C0DA6C-51B2-4B7A-9F91-B8170AB822EA}" type="presParOf" srcId="{1B0B15E1-43FC-4DC0-9C27-97B8D9EFA392}" destId="{15E3D7D5-D556-480F-93BA-688D6267B9B4}" srcOrd="1" destOrd="0" presId="urn:microsoft.com/office/officeart/2005/8/layout/hierarchy3"/>
    <dgm:cxn modelId="{9A5A1591-4B7D-4825-B3ED-B1E5C704F12E}" type="presParOf" srcId="{1B0B15E1-43FC-4DC0-9C27-97B8D9EFA392}" destId="{0743D19B-25FF-4BFC-A7C0-C253AFBE9AFD}" srcOrd="2" destOrd="0" presId="urn:microsoft.com/office/officeart/2005/8/layout/hierarchy3"/>
    <dgm:cxn modelId="{CE68C48B-EEFF-4B64-8DC7-720771F8E8B1}" type="presParOf" srcId="{1B0B15E1-43FC-4DC0-9C27-97B8D9EFA392}" destId="{EC0045A1-43BA-47D4-921A-46DC615816F5}" srcOrd="3" destOrd="0" presId="urn:microsoft.com/office/officeart/2005/8/layout/hierarchy3"/>
    <dgm:cxn modelId="{3DDBF2CB-4C82-4DE3-BF6F-B959EC97B16C}" type="presParOf" srcId="{1B0B15E1-43FC-4DC0-9C27-97B8D9EFA392}" destId="{39332181-5601-4012-AD68-25DAE74A3339}" srcOrd="4" destOrd="0" presId="urn:microsoft.com/office/officeart/2005/8/layout/hierarchy3"/>
    <dgm:cxn modelId="{F8079BEF-0B33-4281-988F-8746A9D33C5B}" type="presParOf" srcId="{1B0B15E1-43FC-4DC0-9C27-97B8D9EFA392}" destId="{96C38081-A81D-41B6-B95E-1E8C4EE0D724}"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9596-2D1F-440F-8D89-662989986DE0}">
      <dsp:nvSpPr>
        <dsp:cNvPr id="0" name=""/>
        <dsp:cNvSpPr/>
      </dsp:nvSpPr>
      <dsp:spPr>
        <a:xfrm>
          <a:off x="1116" y="107652"/>
          <a:ext cx="1282898" cy="6414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Atmel</a:t>
          </a:r>
        </a:p>
      </dsp:txBody>
      <dsp:txXfrm>
        <a:off x="19903" y="126439"/>
        <a:ext cx="1245324" cy="603875"/>
      </dsp:txXfrm>
    </dsp:sp>
    <dsp:sp modelId="{A7E3765E-98AC-4080-A6F5-ED6C5B9A61D7}">
      <dsp:nvSpPr>
        <dsp:cNvPr id="0" name=""/>
        <dsp:cNvSpPr/>
      </dsp:nvSpPr>
      <dsp:spPr>
        <a:xfrm>
          <a:off x="129406"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90DF1D-425C-4BFA-8549-535CE65312A6}">
      <dsp:nvSpPr>
        <dsp:cNvPr id="0" name=""/>
        <dsp:cNvSpPr/>
      </dsp:nvSpPr>
      <dsp:spPr>
        <a:xfrm>
          <a:off x="25769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AVR (8/16bit)</a:t>
          </a:r>
        </a:p>
      </dsp:txBody>
      <dsp:txXfrm>
        <a:off x="276482" y="928250"/>
        <a:ext cx="988744" cy="603875"/>
      </dsp:txXfrm>
    </dsp:sp>
    <dsp:sp modelId="{8EEA007C-83CA-44A4-80C9-A78E8A472FF2}">
      <dsp:nvSpPr>
        <dsp:cNvPr id="0" name=""/>
        <dsp:cNvSpPr/>
      </dsp:nvSpPr>
      <dsp:spPr>
        <a:xfrm>
          <a:off x="129406"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86FD0-5C56-4A48-89F7-3C3913476D0C}">
      <dsp:nvSpPr>
        <dsp:cNvPr id="0" name=""/>
        <dsp:cNvSpPr/>
      </dsp:nvSpPr>
      <dsp:spPr>
        <a:xfrm>
          <a:off x="25769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SAM</a:t>
          </a:r>
          <a:r>
            <a:rPr lang="en-US" sz="2000" kern="1200" dirty="0"/>
            <a:t> (32bit)</a:t>
          </a:r>
        </a:p>
      </dsp:txBody>
      <dsp:txXfrm>
        <a:off x="276482" y="1730062"/>
        <a:ext cx="988744" cy="603875"/>
      </dsp:txXfrm>
    </dsp:sp>
    <dsp:sp modelId="{044ADE42-338D-440A-A59C-A5EBAC628BE9}">
      <dsp:nvSpPr>
        <dsp:cNvPr id="0" name=""/>
        <dsp:cNvSpPr/>
      </dsp:nvSpPr>
      <dsp:spPr>
        <a:xfrm>
          <a:off x="1604739" y="107652"/>
          <a:ext cx="1282898" cy="6414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Microchip</a:t>
          </a:r>
        </a:p>
      </dsp:txBody>
      <dsp:txXfrm>
        <a:off x="1623526" y="126439"/>
        <a:ext cx="1245324" cy="603875"/>
      </dsp:txXfrm>
    </dsp:sp>
    <dsp:sp modelId="{05B38D45-0CEF-475A-B030-45184D3932CE}">
      <dsp:nvSpPr>
        <dsp:cNvPr id="0" name=""/>
        <dsp:cNvSpPr/>
      </dsp:nvSpPr>
      <dsp:spPr>
        <a:xfrm>
          <a:off x="1733029"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E4E05-0E6C-4759-B036-4A0380BA778A}">
      <dsp:nvSpPr>
        <dsp:cNvPr id="0" name=""/>
        <dsp:cNvSpPr/>
      </dsp:nvSpPr>
      <dsp:spPr>
        <a:xfrm>
          <a:off x="1861318"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 (8bit)</a:t>
          </a:r>
        </a:p>
      </dsp:txBody>
      <dsp:txXfrm>
        <a:off x="1880105" y="928250"/>
        <a:ext cx="988744" cy="603875"/>
      </dsp:txXfrm>
    </dsp:sp>
    <dsp:sp modelId="{0865EA58-9AF0-4FE0-859D-2F7A2733D7C1}">
      <dsp:nvSpPr>
        <dsp:cNvPr id="0" name=""/>
        <dsp:cNvSpPr/>
      </dsp:nvSpPr>
      <dsp:spPr>
        <a:xfrm>
          <a:off x="1733029"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D0847-CF53-4E31-AAB9-E17831F75CA1}">
      <dsp:nvSpPr>
        <dsp:cNvPr id="0" name=""/>
        <dsp:cNvSpPr/>
      </dsp:nvSpPr>
      <dsp:spPr>
        <a:xfrm>
          <a:off x="1861318"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PIC24 (16bit)</a:t>
          </a:r>
        </a:p>
      </dsp:txBody>
      <dsp:txXfrm>
        <a:off x="1880105" y="1730062"/>
        <a:ext cx="988744" cy="603875"/>
      </dsp:txXfrm>
    </dsp:sp>
    <dsp:sp modelId="{228B96FB-9B55-4671-9362-8B5B2559638B}">
      <dsp:nvSpPr>
        <dsp:cNvPr id="0" name=""/>
        <dsp:cNvSpPr/>
      </dsp:nvSpPr>
      <dsp:spPr>
        <a:xfrm>
          <a:off x="1733029"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8E78B2-F869-4C24-8E60-1F8BD51A8BFB}">
      <dsp:nvSpPr>
        <dsp:cNvPr id="0" name=""/>
        <dsp:cNvSpPr/>
      </dsp:nvSpPr>
      <dsp:spPr>
        <a:xfrm>
          <a:off x="1861318"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dsPIC</a:t>
          </a:r>
          <a:r>
            <a:rPr lang="en-US" sz="2000" kern="1200" dirty="0"/>
            <a:t> (16bit)</a:t>
          </a:r>
        </a:p>
      </dsp:txBody>
      <dsp:txXfrm>
        <a:off x="1880105" y="2531873"/>
        <a:ext cx="988744" cy="603875"/>
      </dsp:txXfrm>
    </dsp:sp>
    <dsp:sp modelId="{12473FC0-94E2-465F-AC21-4B53E56E93D2}">
      <dsp:nvSpPr>
        <dsp:cNvPr id="0" name=""/>
        <dsp:cNvSpPr/>
      </dsp:nvSpPr>
      <dsp:spPr>
        <a:xfrm>
          <a:off x="1733029" y="749101"/>
          <a:ext cx="128289" cy="2886521"/>
        </a:xfrm>
        <a:custGeom>
          <a:avLst/>
          <a:gdLst/>
          <a:ahLst/>
          <a:cxnLst/>
          <a:rect l="0" t="0" r="0" b="0"/>
          <a:pathLst>
            <a:path>
              <a:moveTo>
                <a:pt x="0" y="0"/>
              </a:moveTo>
              <a:lnTo>
                <a:pt x="0" y="2886521"/>
              </a:lnTo>
              <a:lnTo>
                <a:pt x="128289" y="288652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FF5DA-2C8B-4E02-9427-99E599BB4C68}">
      <dsp:nvSpPr>
        <dsp:cNvPr id="0" name=""/>
        <dsp:cNvSpPr/>
      </dsp:nvSpPr>
      <dsp:spPr>
        <a:xfrm>
          <a:off x="1861318" y="3314898"/>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PIC32 (32bit)</a:t>
          </a:r>
        </a:p>
      </dsp:txBody>
      <dsp:txXfrm>
        <a:off x="1880105" y="3333685"/>
        <a:ext cx="988744" cy="603875"/>
      </dsp:txXfrm>
    </dsp:sp>
    <dsp:sp modelId="{2E1760C2-BB4F-4300-8550-0A16C295374D}">
      <dsp:nvSpPr>
        <dsp:cNvPr id="0" name=""/>
        <dsp:cNvSpPr/>
      </dsp:nvSpPr>
      <dsp:spPr>
        <a:xfrm>
          <a:off x="3208362" y="107652"/>
          <a:ext cx="1282898" cy="6414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STMicro</a:t>
          </a:r>
          <a:endParaRPr lang="en-US" sz="1900" kern="1200" dirty="0"/>
        </a:p>
      </dsp:txBody>
      <dsp:txXfrm>
        <a:off x="3227149" y="126439"/>
        <a:ext cx="1245324" cy="603875"/>
      </dsp:txXfrm>
    </dsp:sp>
    <dsp:sp modelId="{0F56FB8E-0129-45B9-862E-984FABF88871}">
      <dsp:nvSpPr>
        <dsp:cNvPr id="0" name=""/>
        <dsp:cNvSpPr/>
      </dsp:nvSpPr>
      <dsp:spPr>
        <a:xfrm>
          <a:off x="3336652"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85684-19A8-4700-97A7-B8B90FEF9D22}">
      <dsp:nvSpPr>
        <dsp:cNvPr id="0" name=""/>
        <dsp:cNvSpPr/>
      </dsp:nvSpPr>
      <dsp:spPr>
        <a:xfrm>
          <a:off x="3464941"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STM8 (8bit)</a:t>
          </a:r>
        </a:p>
      </dsp:txBody>
      <dsp:txXfrm>
        <a:off x="3483728" y="928250"/>
        <a:ext cx="988744" cy="603875"/>
      </dsp:txXfrm>
    </dsp:sp>
    <dsp:sp modelId="{94C3509E-ED5D-4CA4-BF8A-6C9FB757D6E3}">
      <dsp:nvSpPr>
        <dsp:cNvPr id="0" name=""/>
        <dsp:cNvSpPr/>
      </dsp:nvSpPr>
      <dsp:spPr>
        <a:xfrm>
          <a:off x="3336652"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ECAE6-7D23-4674-B326-8385ED3788B0}">
      <dsp:nvSpPr>
        <dsp:cNvPr id="0" name=""/>
        <dsp:cNvSpPr/>
      </dsp:nvSpPr>
      <dsp:spPr>
        <a:xfrm>
          <a:off x="3464941"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rPr>
            <a:t>STM32</a:t>
          </a:r>
          <a:r>
            <a:rPr lang="en-US" sz="2000" kern="1200" dirty="0"/>
            <a:t> (32bit)</a:t>
          </a:r>
        </a:p>
      </dsp:txBody>
      <dsp:txXfrm>
        <a:off x="3483728" y="1730062"/>
        <a:ext cx="988744" cy="603875"/>
      </dsp:txXfrm>
    </dsp:sp>
    <dsp:sp modelId="{30F8711D-73ED-4DCD-8744-83602C0BD10C}">
      <dsp:nvSpPr>
        <dsp:cNvPr id="0" name=""/>
        <dsp:cNvSpPr/>
      </dsp:nvSpPr>
      <dsp:spPr>
        <a:xfrm>
          <a:off x="4811985" y="107652"/>
          <a:ext cx="1282898" cy="64144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Texas Instruments</a:t>
          </a:r>
        </a:p>
      </dsp:txBody>
      <dsp:txXfrm>
        <a:off x="4830772" y="126439"/>
        <a:ext cx="1245324" cy="603875"/>
      </dsp:txXfrm>
    </dsp:sp>
    <dsp:sp modelId="{80C8C432-46D4-41B1-B088-0B1BB5DFDF95}">
      <dsp:nvSpPr>
        <dsp:cNvPr id="0" name=""/>
        <dsp:cNvSpPr/>
      </dsp:nvSpPr>
      <dsp:spPr>
        <a:xfrm>
          <a:off x="4940275" y="749101"/>
          <a:ext cx="128289" cy="481086"/>
        </a:xfrm>
        <a:custGeom>
          <a:avLst/>
          <a:gdLst/>
          <a:ahLst/>
          <a:cxnLst/>
          <a:rect l="0" t="0" r="0" b="0"/>
          <a:pathLst>
            <a:path>
              <a:moveTo>
                <a:pt x="0" y="0"/>
              </a:moveTo>
              <a:lnTo>
                <a:pt x="0" y="481086"/>
              </a:lnTo>
              <a:lnTo>
                <a:pt x="128289" y="4810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D7D5-D556-480F-93BA-688D6267B9B4}">
      <dsp:nvSpPr>
        <dsp:cNvPr id="0" name=""/>
        <dsp:cNvSpPr/>
      </dsp:nvSpPr>
      <dsp:spPr>
        <a:xfrm>
          <a:off x="5068565" y="909463"/>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MSP430 (16bit)</a:t>
          </a:r>
        </a:p>
      </dsp:txBody>
      <dsp:txXfrm>
        <a:off x="5087352" y="928250"/>
        <a:ext cx="988744" cy="603875"/>
      </dsp:txXfrm>
    </dsp:sp>
    <dsp:sp modelId="{0743D19B-25FF-4BFC-A7C0-C253AFBE9AFD}">
      <dsp:nvSpPr>
        <dsp:cNvPr id="0" name=""/>
        <dsp:cNvSpPr/>
      </dsp:nvSpPr>
      <dsp:spPr>
        <a:xfrm>
          <a:off x="4940275" y="749101"/>
          <a:ext cx="128289" cy="1282898"/>
        </a:xfrm>
        <a:custGeom>
          <a:avLst/>
          <a:gdLst/>
          <a:ahLst/>
          <a:cxnLst/>
          <a:rect l="0" t="0" r="0" b="0"/>
          <a:pathLst>
            <a:path>
              <a:moveTo>
                <a:pt x="0" y="0"/>
              </a:moveTo>
              <a:lnTo>
                <a:pt x="0" y="1282898"/>
              </a:lnTo>
              <a:lnTo>
                <a:pt x="128289" y="128289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045A1-43BA-47D4-921A-46DC615816F5}">
      <dsp:nvSpPr>
        <dsp:cNvPr id="0" name=""/>
        <dsp:cNvSpPr/>
      </dsp:nvSpPr>
      <dsp:spPr>
        <a:xfrm>
          <a:off x="5068565" y="1711275"/>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C2000 (32bit)</a:t>
          </a:r>
        </a:p>
      </dsp:txBody>
      <dsp:txXfrm>
        <a:off x="5087352" y="1730062"/>
        <a:ext cx="988744" cy="603875"/>
      </dsp:txXfrm>
    </dsp:sp>
    <dsp:sp modelId="{39332181-5601-4012-AD68-25DAE74A3339}">
      <dsp:nvSpPr>
        <dsp:cNvPr id="0" name=""/>
        <dsp:cNvSpPr/>
      </dsp:nvSpPr>
      <dsp:spPr>
        <a:xfrm>
          <a:off x="4940275" y="749101"/>
          <a:ext cx="128289" cy="2084709"/>
        </a:xfrm>
        <a:custGeom>
          <a:avLst/>
          <a:gdLst/>
          <a:ahLst/>
          <a:cxnLst/>
          <a:rect l="0" t="0" r="0" b="0"/>
          <a:pathLst>
            <a:path>
              <a:moveTo>
                <a:pt x="0" y="0"/>
              </a:moveTo>
              <a:lnTo>
                <a:pt x="0" y="2084709"/>
              </a:lnTo>
              <a:lnTo>
                <a:pt x="128289" y="20847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C38081-A81D-41B6-B95E-1E8C4EE0D724}">
      <dsp:nvSpPr>
        <dsp:cNvPr id="0" name=""/>
        <dsp:cNvSpPr/>
      </dsp:nvSpPr>
      <dsp:spPr>
        <a:xfrm>
          <a:off x="5068565" y="2513086"/>
          <a:ext cx="1026318" cy="64144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FF0000"/>
              </a:solidFill>
            </a:rPr>
            <a:t>Tiva</a:t>
          </a:r>
          <a:r>
            <a:rPr lang="en-US" sz="2000" kern="1200" dirty="0"/>
            <a:t> (32bit)</a:t>
          </a:r>
        </a:p>
      </dsp:txBody>
      <dsp:txXfrm>
        <a:off x="5087352" y="2531873"/>
        <a:ext cx="988744" cy="603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67323EFC-8D96-4905-A473-5AD45D54479C}" type="datetimeFigureOut">
              <a:rPr lang="ar-SA" smtClean="0"/>
              <a:pPr/>
              <a:t>03/09/1440</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6DC8FE3-0E85-474D-83A2-B7F274E9F4DC}" type="slidenum">
              <a:rPr lang="ar-SA" smtClean="0"/>
              <a:pPr/>
              <a:t>‹#›</a:t>
            </a:fld>
            <a:endParaRPr lang="ar-SA"/>
          </a:p>
        </p:txBody>
      </p:sp>
    </p:spTree>
    <p:extLst>
      <p:ext uri="{BB962C8B-B14F-4D97-AF65-F5344CB8AC3E}">
        <p14:creationId xmlns:p14="http://schemas.microsoft.com/office/powerpoint/2010/main" val="14353220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a:t>
            </a:fld>
            <a:endParaRPr lang="ar-SA"/>
          </a:p>
        </p:txBody>
      </p:sp>
    </p:spTree>
    <p:extLst>
      <p:ext uri="{BB962C8B-B14F-4D97-AF65-F5344CB8AC3E}">
        <p14:creationId xmlns:p14="http://schemas.microsoft.com/office/powerpoint/2010/main" val="327805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261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263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265</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266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268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269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271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272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274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276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94</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99</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3</a:t>
            </a:fld>
            <a:endParaRPr lang="ar-SA"/>
          </a:p>
        </p:txBody>
      </p:sp>
    </p:spTree>
    <p:extLst>
      <p:ext uri="{BB962C8B-B14F-4D97-AF65-F5344CB8AC3E}">
        <p14:creationId xmlns:p14="http://schemas.microsoft.com/office/powerpoint/2010/main" val="224802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108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110</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128</a:t>
            </a:fld>
            <a:endParaRPr lang="ar-SA"/>
          </a:p>
        </p:txBody>
      </p:sp>
    </p:spTree>
    <p:extLst>
      <p:ext uri="{BB962C8B-B14F-4D97-AF65-F5344CB8AC3E}">
        <p14:creationId xmlns:p14="http://schemas.microsoft.com/office/powerpoint/2010/main" val="264661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147</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149</a:t>
            </a:fld>
            <a:endParaRPr lang="ar-SA"/>
          </a:p>
        </p:txBody>
      </p:sp>
    </p:spTree>
    <p:extLst>
      <p:ext uri="{BB962C8B-B14F-4D97-AF65-F5344CB8AC3E}">
        <p14:creationId xmlns:p14="http://schemas.microsoft.com/office/powerpoint/2010/main" val="2743073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9</a:t>
            </a:fld>
            <a:endParaRPr lang="ar-SA"/>
          </a:p>
        </p:txBody>
      </p:sp>
    </p:spTree>
    <p:extLst>
      <p:ext uri="{BB962C8B-B14F-4D97-AF65-F5344CB8AC3E}">
        <p14:creationId xmlns:p14="http://schemas.microsoft.com/office/powerpoint/2010/main" val="94835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159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161</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11</a:t>
            </a:fld>
            <a:endParaRPr lang="ar-SA"/>
          </a:p>
        </p:txBody>
      </p:sp>
    </p:spTree>
    <p:extLst>
      <p:ext uri="{BB962C8B-B14F-4D97-AF65-F5344CB8AC3E}">
        <p14:creationId xmlns:p14="http://schemas.microsoft.com/office/powerpoint/2010/main" val="2892042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168</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169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176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179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F41726F-FBB5-4CA7-8F86-AB40C5077F33}" type="slidenum">
              <a:rPr lang="ar-SA" smtClean="0"/>
              <a:pPr/>
              <a:t>53</a:t>
            </a:fld>
            <a:endParaRPr lang="ar-SA"/>
          </a:p>
        </p:txBody>
      </p:sp>
    </p:spTree>
    <p:extLst>
      <p:ext uri="{BB962C8B-B14F-4D97-AF65-F5344CB8AC3E}">
        <p14:creationId xmlns:p14="http://schemas.microsoft.com/office/powerpoint/2010/main" val="2056176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188</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192</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193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65</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199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a:t>,</a:t>
            </a:r>
            <a:endParaRPr lang="ar-SA"/>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205</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206</a:t>
            </a:fld>
            <a:endParaRPr lang="ar-SA"/>
          </a:p>
        </p:txBody>
      </p:sp>
    </p:spTree>
    <p:extLst>
      <p:ext uri="{BB962C8B-B14F-4D97-AF65-F5344CB8AC3E}">
        <p14:creationId xmlns:p14="http://schemas.microsoft.com/office/powerpoint/2010/main" val="1750833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208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211</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214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216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217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224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226</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227</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229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233</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06CEA54F-8434-4A14-961F-6F9C7BF8FACB}" type="slidenum">
              <a:rPr lang="ar-SA" smtClean="0"/>
              <a:pPr/>
              <a:t>234</a:t>
            </a:fld>
            <a:endParaRPr lang="ar-SA"/>
          </a:p>
        </p:txBody>
      </p:sp>
    </p:spTree>
    <p:extLst>
      <p:ext uri="{BB962C8B-B14F-4D97-AF65-F5344CB8AC3E}">
        <p14:creationId xmlns:p14="http://schemas.microsoft.com/office/powerpoint/2010/main" val="2888514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239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89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243</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244</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246</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247</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248</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249</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250</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251</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252</a:t>
            </a:fld>
            <a:endParaRPr lang="ar-SA"/>
          </a:p>
        </p:txBody>
      </p:sp>
    </p:spTree>
    <p:extLst>
      <p:ext uri="{BB962C8B-B14F-4D97-AF65-F5344CB8AC3E}">
        <p14:creationId xmlns:p14="http://schemas.microsoft.com/office/powerpoint/2010/main" val="37789291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t>
            </a:r>
            <a:endParaRPr lang="ar-SA" dirty="0"/>
          </a:p>
        </p:txBody>
      </p:sp>
      <p:sp>
        <p:nvSpPr>
          <p:cNvPr id="4" name="عنصر نائب لرقم الشريحة 3"/>
          <p:cNvSpPr>
            <a:spLocks noGrp="1"/>
          </p:cNvSpPr>
          <p:nvPr>
            <p:ph type="sldNum" sz="quarter" idx="10"/>
          </p:nvPr>
        </p:nvSpPr>
        <p:spPr/>
        <p:txBody>
          <a:bodyPr/>
          <a:lstStyle/>
          <a:p>
            <a:fld id="{36DC8FE3-0E85-474D-83A2-B7F274E9F4DC}" type="slidenum">
              <a:rPr lang="ar-SA" smtClean="0"/>
              <a:pPr/>
              <a:t>253</a:t>
            </a:fld>
            <a:endParaRPr lang="ar-SA"/>
          </a:p>
        </p:txBody>
      </p:sp>
    </p:spTree>
    <p:extLst>
      <p:ext uri="{BB962C8B-B14F-4D97-AF65-F5344CB8AC3E}">
        <p14:creationId xmlns:p14="http://schemas.microsoft.com/office/powerpoint/2010/main" val="37789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125CB10B-A33F-401F-8732-36CFB36C5514}" type="datetime1">
              <a:rPr lang="ar-SA" smtClean="0"/>
              <a:pPr/>
              <a:t>03/09/1440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3776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DB1324E4-1BF5-45E0-A721-0573A9D34490}" type="datetime1">
              <a:rPr lang="ar-SA" smtClean="0"/>
              <a:pPr/>
              <a:t>03/09/1440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5978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0DDB0217-F3A6-4D61-A9EE-2C39E506153A}" type="datetime1">
              <a:rPr lang="ar-SA" smtClean="0"/>
              <a:pPr/>
              <a:t>03/09/1440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076702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18057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529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91716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451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8" name="عنصر نائب للتذييل 7"/>
          <p:cNvSpPr>
            <a:spLocks noGrp="1"/>
          </p:cNvSpPr>
          <p:nvPr>
            <p:ph type="ftr" sz="quarter" idx="11"/>
          </p:nvPr>
        </p:nvSpPr>
        <p:spPr/>
        <p:txBody>
          <a:bodyPr/>
          <a:lstStyle/>
          <a:p>
            <a:endParaRPr lang="ar-SA">
              <a:solidFill>
                <a:prstClr val="black">
                  <a:tint val="75000"/>
                </a:prstClr>
              </a:solidFill>
            </a:endParaRPr>
          </a:p>
        </p:txBody>
      </p:sp>
      <p:sp>
        <p:nvSpPr>
          <p:cNvPr id="9" name="عنصر نائب لرقم الشريحة 8"/>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345362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4" name="عنصر نائب للتذييل 3"/>
          <p:cNvSpPr>
            <a:spLocks noGrp="1"/>
          </p:cNvSpPr>
          <p:nvPr>
            <p:ph type="ftr" sz="quarter" idx="11"/>
          </p:nvPr>
        </p:nvSpPr>
        <p:spPr/>
        <p:txBody>
          <a:bodyPr/>
          <a:lstStyle/>
          <a:p>
            <a:endParaRPr lang="ar-SA">
              <a:solidFill>
                <a:prstClr val="black">
                  <a:tint val="75000"/>
                </a:prstClr>
              </a:solidFill>
            </a:endParaRPr>
          </a:p>
        </p:txBody>
      </p:sp>
      <p:sp>
        <p:nvSpPr>
          <p:cNvPr id="5" name="عنصر نائب لرقم الشريحة 4"/>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903080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3" name="عنصر نائب للتذييل 2"/>
          <p:cNvSpPr>
            <a:spLocks noGrp="1"/>
          </p:cNvSpPr>
          <p:nvPr>
            <p:ph type="ftr" sz="quarter" idx="11"/>
          </p:nvPr>
        </p:nvSpPr>
        <p:spPr/>
        <p:txBody>
          <a:bodyPr/>
          <a:lstStyle/>
          <a:p>
            <a:endParaRPr lang="ar-SA">
              <a:solidFill>
                <a:prstClr val="black">
                  <a:tint val="75000"/>
                </a:prstClr>
              </a:solidFill>
            </a:endParaRPr>
          </a:p>
        </p:txBody>
      </p:sp>
      <p:sp>
        <p:nvSpPr>
          <p:cNvPr id="4" name="عنصر نائب لرقم الشريحة 3"/>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2503896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37937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5EDA07AA-06E9-4EC8-95F0-079618424B53}" type="datetime1">
              <a:rPr lang="ar-SA" smtClean="0"/>
              <a:pPr/>
              <a:t>03/09/1440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199399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6" name="عنصر نائب للتذييل 5"/>
          <p:cNvSpPr>
            <a:spLocks noGrp="1"/>
          </p:cNvSpPr>
          <p:nvPr>
            <p:ph type="ftr" sz="quarter" idx="11"/>
          </p:nvPr>
        </p:nvSpPr>
        <p:spPr/>
        <p:txBody>
          <a:bodyPr/>
          <a:lstStyle/>
          <a:p>
            <a:endParaRPr lang="ar-SA">
              <a:solidFill>
                <a:prstClr val="black">
                  <a:tint val="75000"/>
                </a:prstClr>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48685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83058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11"/>
          </p:nvPr>
        </p:nvSpPr>
        <p:spPr/>
        <p:txBody>
          <a:bodyPr/>
          <a:lstStyle/>
          <a:p>
            <a:endParaRPr lang="ar-SA">
              <a:solidFill>
                <a:prstClr val="black">
                  <a:tint val="75000"/>
                </a:prstClr>
              </a:solidFill>
            </a:endParaRPr>
          </a:p>
        </p:txBody>
      </p:sp>
      <p:sp>
        <p:nvSpPr>
          <p:cNvPr id="6" name="عنصر نائب لرقم الشريحة 5"/>
          <p:cNvSpPr>
            <a:spLocks noGrp="1"/>
          </p:cNvSpPr>
          <p:nvPr>
            <p:ph type="sldNum" sz="quarter" idx="12"/>
          </p:nvPr>
        </p:nvSpPr>
        <p:spPr/>
        <p:txBody>
          <a:body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70420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971D0BEE-A8CD-4791-BE95-E0D9959C53AF}" type="datetime1">
              <a:rPr lang="ar-SA" smtClean="0"/>
              <a:pPr/>
              <a:t>03/09/1440</a:t>
            </a:fld>
            <a:endParaRPr lang="ar-SA"/>
          </a:p>
        </p:txBody>
      </p:sp>
      <p:sp>
        <p:nvSpPr>
          <p:cNvPr id="5" name="عنصر نائب للتذييل 4"/>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55497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61803997-A342-4ECB-9E3C-0D4D6ACEDABB}" type="datetime1">
              <a:rPr lang="ar-SA" smtClean="0"/>
              <a:pPr/>
              <a:t>03/09/1440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51254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58EDFFFD-AAEB-42C5-BAE0-CA5585E911E7}" type="datetime1">
              <a:rPr lang="ar-SA" smtClean="0"/>
              <a:pPr/>
              <a:t>03/09/1440</a:t>
            </a:fld>
            <a:endParaRPr lang="ar-SA"/>
          </a:p>
        </p:txBody>
      </p:sp>
      <p:sp>
        <p:nvSpPr>
          <p:cNvPr id="8" name="عنصر نائب للتذييل 7"/>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9" name="عنصر نائب لرقم الشريحة 8"/>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37578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FAA92139-5A6E-486D-8370-55ACBD7554B4}" type="datetime1">
              <a:rPr lang="ar-SA" smtClean="0"/>
              <a:pPr/>
              <a:t>03/09/1440</a:t>
            </a:fld>
            <a:endParaRPr lang="ar-SA"/>
          </a:p>
        </p:txBody>
      </p:sp>
      <p:sp>
        <p:nvSpPr>
          <p:cNvPr id="4" name="عنصر نائب للتذييل 3"/>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413414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CD44C0E5-2898-435D-ABDC-9F464396DA41}" type="datetime1">
              <a:rPr lang="ar-SA" smtClean="0"/>
              <a:pPr/>
              <a:t>03/09/1440</a:t>
            </a:fld>
            <a:endParaRPr lang="ar-SA"/>
          </a:p>
        </p:txBody>
      </p:sp>
      <p:sp>
        <p:nvSpPr>
          <p:cNvPr id="3" name="عنصر نائب للتذييل 2"/>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57335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BD767AC1-F5F4-43CB-8DD7-D7575A36B419}" type="datetime1">
              <a:rPr lang="ar-SA" smtClean="0"/>
              <a:pPr/>
              <a:t>03/09/1440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25190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CBC6BE1B-73F2-40F0-A3D9-DC5B771DF50E}" type="datetime1">
              <a:rPr lang="ar-SA" smtClean="0"/>
              <a:pPr/>
              <a:t>03/09/1440</a:t>
            </a:fld>
            <a:endParaRPr lang="ar-SA"/>
          </a:p>
        </p:txBody>
      </p:sp>
      <p:sp>
        <p:nvSpPr>
          <p:cNvPr id="6" name="عنصر نائب للتذييل 5"/>
          <p:cNvSpPr>
            <a:spLocks noGrp="1"/>
          </p:cNvSpPr>
          <p:nvPr>
            <p:ph type="ftr" sz="quarter" idx="11"/>
          </p:nvPr>
        </p:nvSpPr>
        <p:spPr/>
        <p:txBody>
          <a:bodyPr/>
          <a:lstStyle/>
          <a:p>
            <a:r>
              <a:rPr lang="ar-SA"/>
              <a:t>م. عبد الكريم المحمد (ماجستير في هندسة التحكم و الأتمتة)    </a:t>
            </a:r>
            <a:r>
              <a:rPr lang="en-US"/>
              <a:t>avrmicrotech@gmail.com  </a:t>
            </a:r>
            <a:endParaRPr lang="ar-SA"/>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a:t>
            </a:fld>
            <a:endParaRPr lang="ar-SA"/>
          </a:p>
        </p:txBody>
      </p:sp>
    </p:spTree>
    <p:extLst>
      <p:ext uri="{BB962C8B-B14F-4D97-AF65-F5344CB8AC3E}">
        <p14:creationId xmlns:p14="http://schemas.microsoft.com/office/powerpoint/2010/main" val="29890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C6F01ED-204B-4B5A-B3D4-4B0203D54A86}" type="datetime1">
              <a:rPr lang="ar-SA" smtClean="0"/>
              <a:pPr/>
              <a:t>03/09/1440</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ar-SA"/>
              <a:t>م. عبد الكريم المحمد (ماجستير في هندسة التحكم و الأتمتة)    </a:t>
            </a:r>
            <a:r>
              <a:rPr lang="en-US"/>
              <a:t>avrmicrotech@gmail.com  </a:t>
            </a:r>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3158A94-3844-4AEB-A9D6-1D94591ABD7E}" type="slidenum">
              <a:rPr lang="ar-SA" smtClean="0"/>
              <a:pPr/>
              <a:t>‹#›</a:t>
            </a:fld>
            <a:endParaRPr lang="ar-SA"/>
          </a:p>
        </p:txBody>
      </p:sp>
    </p:spTree>
    <p:extLst>
      <p:ext uri="{BB962C8B-B14F-4D97-AF65-F5344CB8AC3E}">
        <p14:creationId xmlns:p14="http://schemas.microsoft.com/office/powerpoint/2010/main" val="131165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0E8290D-BDFD-4F61-9B6B-0B44191228CA}" type="datetimeFigureOut">
              <a:rPr lang="ar-SA" smtClean="0">
                <a:solidFill>
                  <a:prstClr val="black">
                    <a:tint val="75000"/>
                  </a:prstClr>
                </a:solidFill>
              </a:rPr>
              <a:pPr/>
              <a:t>03/09/1440</a:t>
            </a:fld>
            <a:endParaRPr lang="ar-SA">
              <a:solidFill>
                <a:prstClr val="black">
                  <a:tint val="75000"/>
                </a:prstClr>
              </a:solidFill>
            </a:endParaRPr>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solidFill>
                <a:prstClr val="black">
                  <a:tint val="75000"/>
                </a:prstClr>
              </a:solidFill>
            </a:endParaRPr>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4A3BD68-F65E-44D1-B6D5-3D92C6FC0949}" type="slidenum">
              <a:rPr lang="ar-SA" smtClean="0">
                <a:solidFill>
                  <a:prstClr val="black">
                    <a:tint val="75000"/>
                  </a:prstClr>
                </a:solidFill>
              </a:rPr>
              <a:pPr/>
              <a:t>‹#›</a:t>
            </a:fld>
            <a:endParaRPr lang="ar-SA">
              <a:solidFill>
                <a:prstClr val="black">
                  <a:tint val="75000"/>
                </a:prstClr>
              </a:solidFill>
            </a:endParaRPr>
          </a:p>
        </p:txBody>
      </p:sp>
    </p:spTree>
    <p:extLst>
      <p:ext uri="{BB962C8B-B14F-4D97-AF65-F5344CB8AC3E}">
        <p14:creationId xmlns:p14="http://schemas.microsoft.com/office/powerpoint/2010/main" val="1835842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pload.wikimedia.org/wikipedia/commons/2/26/Microchip_PIC24HJ32GP202.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16\meter_dc_v.DSN"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file:///D:\my%20work\COURSE%20MICRO\applications\application17\meter_dc_a.DS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file:///D:\my%20work\COURSE%20MICRO\applications\application18\mete_temp.DSN"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file:///D:\my%20work\COURSE%20MICRO\applications\application19\mete_temp.DSN"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hyperlink" Target="file:///D:\my%20work\COURSE%20MICRO\applications\application7\circuit.DS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09.png"/></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file:///D:\my%20work\COURSE%20MICRO\applications\application6\circuit.DSN"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file:///D:\my%20work\COURSE%20MICRO\applications\application8\SIMCIRCUIT.DSN"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hyperlink" Target="file:///D:\my%20work\COURSE%20MICRO\applications\application9\circuit.DSN" TargetMode="Externa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hyperlink" Target="file:///D:\my%20work\COURSE%20MICRO\applications\application10\circuit.DSN" TargetMode="Externa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file:///D:\my%20work\COURSE%20MICRO\applications\application11\seg3.DSN"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20.png"/><Relationship Id="rId4" Type="http://schemas.openxmlformats.org/officeDocument/2006/relationships/image" Target="../media/image1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hyperlink" Target="file:///D:\my%20work\COURSE%20MICRO\applications\application12\seg3.DSN" TargetMode="External"/><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2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0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5.png"/><Relationship Id="rId7"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38.png"/><Relationship Id="rId4" Type="http://schemas.openxmlformats.org/officeDocument/2006/relationships/image" Target="../media/image142.png"/></Relationships>
</file>

<file path=ppt/slides/_rels/slide20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0\circuit.DSN" TargetMode="External"/><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1\circuit.DSN"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218.xml.rels><?xml version="1.0" encoding="UTF-8" standalone="yes"?>
<Relationships xmlns="http://schemas.openxmlformats.org/package/2006/relationships"><Relationship Id="rId3" Type="http://schemas.openxmlformats.org/officeDocument/2006/relationships/hyperlink" Target="file:///C:\Users\shift\Desktop\my%20work\COURSE%20MICRO\applications\application42\circuit.DSN"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hyperlink" Target="file:///D:\my%20work\COURSE%20MICRO\applications\application25\keypad.DSN" TargetMode="External"/><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hyperlink" Target="file:///D:\my%20work\COURSE%20MICRO\applications\application24\keypad.DSN" TargetMode="External"/><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hyperlink" Target="file:///D:\my%20work\COURSE%20MICRO\applications\application32\circuit.DSN" TargetMode="External"/><Relationship Id="rId4" Type="http://schemas.openxmlformats.org/officeDocument/2006/relationships/image" Target="../media/image174.png"/></Relationships>
</file>

<file path=ppt/slides/_rels/slide2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2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2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2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18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87.wmf"/><Relationship Id="rId5" Type="http://schemas.openxmlformats.org/officeDocument/2006/relationships/oleObject" Target="../embeddings/oleObject3.bin"/><Relationship Id="rId4" Type="http://schemas.openxmlformats.org/officeDocument/2006/relationships/image" Target="../media/image186.png"/></Relationships>
</file>

<file path=ppt/slides/_rels/slide2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hyperlink" Target="file:///D:\my%20work\COURSE%20MICRO\applications\application33\circuit.DSN" TargetMode="External"/><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file:///D:\my%20work\COURSE%20MICRO\applications\application34\circuit.DSN" TargetMode="Externa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hyperlink" Target="file:///D:\my%20work\COURSE%20MICRO\applications\application35\circuit.DSN" TargetMode="External"/><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file:///D:\my%20work\COURSE%20MICRO\applications\application36\circuit.DSN" TargetMode="External"/><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hyperlink" Target="file:///D:\my%20work\COURSE%20MICRO\applications\application37\circuit.DSN" TargetMode="External"/><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hyperlink" Target="file:///D:\my%20work\COURSE%20MICRO\applications\application38\circuit.DSN" TargetMode="External"/><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hyperlink" Target="file:///D:\my%20work\COURSE%20MICRO\applications\application39\circuit.DSN" TargetMode="External"/><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7.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4.png"/></Relationships>
</file>

<file path=ppt/slides/_rels/slide284.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file:///D:\my%20work\COURSE%20MICRO\applications\application1\circuit.DSN"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file:///D:\my%20work\COURSE%20MICRO\applications\application2\circuit.DSN"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file:///D:\my%20work\COURSE%20MICRO\micro%20for%20video\application\app3\circuit.DSN"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file:///D:\my%20work\COURSE%20MICRO\micro%20for%20video\application\app7\seg3.DSN"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file:///D:\my%20work\COURSE%20MICRO\applications\app6\circuit.dsn" TargetMode="External"/><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4\LCD.DSN"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file:///D:\my%20work\COURSE%20MICRO\applications\application15\LCD.DS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692696"/>
            <a:ext cx="7772400" cy="1470025"/>
          </a:xfrm>
        </p:spPr>
        <p:txBody>
          <a:bodyPr>
            <a:normAutofit fontScale="90000"/>
          </a:bodyPr>
          <a:lstStyle/>
          <a:p>
            <a:br>
              <a:rPr lang="ar-SA" sz="5400" dirty="0"/>
            </a:br>
            <a:r>
              <a:rPr lang="en-US" sz="5400" dirty="0"/>
              <a:t>Embedded Systems</a:t>
            </a:r>
            <a:endParaRPr lang="ar-SA" sz="5400" dirty="0"/>
          </a:p>
        </p:txBody>
      </p:sp>
      <p:pic>
        <p:nvPicPr>
          <p:cNvPr id="5" name="Picture 7" descr="File:Microchip PIC24HJ32GP20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583" y="2302661"/>
            <a:ext cx="3352801" cy="2325595"/>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1187624" y="260648"/>
            <a:ext cx="6480720" cy="1107996"/>
          </a:xfrm>
          <a:prstGeom prst="rect">
            <a:avLst/>
          </a:prstGeom>
        </p:spPr>
        <p:txBody>
          <a:bodyPr wrap="square">
            <a:spAutoFit/>
          </a:bodyPr>
          <a:lstStyle/>
          <a:p>
            <a:pPr algn="ctr"/>
            <a:r>
              <a:rPr lang="ar-SA" sz="6600" b="1" dirty="0">
                <a:latin typeface="+mj-lt"/>
                <a:ea typeface="+mj-ea"/>
                <a:cs typeface="+mj-cs"/>
              </a:rPr>
              <a:t>الأنظمة </a:t>
            </a:r>
            <a:r>
              <a:rPr lang="ar-SY" sz="6600" b="1" dirty="0">
                <a:latin typeface="+mj-lt"/>
                <a:ea typeface="+mj-ea"/>
                <a:cs typeface="+mj-cs"/>
              </a:rPr>
              <a:t>المدمجة</a:t>
            </a:r>
            <a:endParaRPr lang="ar-SA" sz="6600" b="1" dirty="0">
              <a:latin typeface="+mj-lt"/>
              <a:ea typeface="+mj-ea"/>
              <a:cs typeface="+mj-cs"/>
            </a:endParaRPr>
          </a:p>
        </p:txBody>
      </p:sp>
      <p:sp>
        <p:nvSpPr>
          <p:cNvPr id="7" name="عنصر نائب لرقم الشريحة 6"/>
          <p:cNvSpPr>
            <a:spLocks noGrp="1"/>
          </p:cNvSpPr>
          <p:nvPr>
            <p:ph type="sldNum" sz="quarter" idx="12"/>
          </p:nvPr>
        </p:nvSpPr>
        <p:spPr/>
        <p:txBody>
          <a:bodyPr/>
          <a:lstStyle/>
          <a:p>
            <a:fld id="{33158A94-3844-4AEB-A9D6-1D94591ABD7E}" type="slidenum">
              <a:rPr lang="ar-SA" smtClean="0"/>
              <a:pPr/>
              <a:t>1</a:t>
            </a:fld>
            <a:endParaRPr lang="ar-SA"/>
          </a:p>
        </p:txBody>
      </p:sp>
      <p:sp>
        <p:nvSpPr>
          <p:cNvPr id="8" name="مربع نص 11">
            <a:extLst>
              <a:ext uri="{FF2B5EF4-FFF2-40B4-BE49-F238E27FC236}">
                <a16:creationId xmlns:a16="http://schemas.microsoft.com/office/drawing/2014/main" id="{51C0A7A5-943F-46E1-AFB7-09580EC942E8}"/>
              </a:ext>
            </a:extLst>
          </p:cNvPr>
          <p:cNvSpPr txBox="1"/>
          <p:nvPr/>
        </p:nvSpPr>
        <p:spPr>
          <a:xfrm>
            <a:off x="1457132" y="4921984"/>
            <a:ext cx="6229736" cy="1631216"/>
          </a:xfrm>
          <a:prstGeom prst="rect">
            <a:avLst/>
          </a:prstGeom>
          <a:noFill/>
        </p:spPr>
        <p:txBody>
          <a:bodyPr wrap="square" rtlCol="1">
            <a:spAutoFit/>
          </a:bodyPr>
          <a:lstStyle/>
          <a:p>
            <a:pPr algn="ctr"/>
            <a:r>
              <a:rPr lang="ar-SY" sz="2000" b="1" dirty="0">
                <a:cs typeface="Simplified Arabic" pitchFamily="2" charset="-78"/>
              </a:rPr>
              <a:t>جامعة حلب – كلية الهندسة الكهربائية والالكترونية – 2019</a:t>
            </a:r>
          </a:p>
          <a:p>
            <a:pPr algn="ctr"/>
            <a:r>
              <a:rPr lang="ar-SY" sz="2000" b="1" dirty="0">
                <a:cs typeface="Simplified Arabic" pitchFamily="2" charset="-78"/>
              </a:rPr>
              <a:t>ثالث تحكم</a:t>
            </a:r>
          </a:p>
          <a:p>
            <a:pPr algn="ctr"/>
            <a:endParaRPr lang="ar-SY" sz="2000" b="1" dirty="0">
              <a:cs typeface="Simplified Arabic" pitchFamily="2" charset="-78"/>
            </a:endParaRPr>
          </a:p>
          <a:p>
            <a:pPr algn="ctr"/>
            <a:r>
              <a:rPr lang="ar-SY" sz="2000" b="1" dirty="0">
                <a:cs typeface="Simplified Arabic" pitchFamily="2" charset="-78"/>
              </a:rPr>
              <a:t>تأليف د. عبد الكريم محمد</a:t>
            </a:r>
          </a:p>
          <a:p>
            <a:pPr algn="ctr"/>
            <a:r>
              <a:rPr lang="ar-SY" sz="2000" b="1" dirty="0">
                <a:cs typeface="Simplified Arabic" pitchFamily="2" charset="-78"/>
              </a:rPr>
              <a:t>تعديلات د. أسعد كعدان</a:t>
            </a:r>
          </a:p>
        </p:txBody>
      </p:sp>
    </p:spTree>
    <p:extLst>
      <p:ext uri="{BB962C8B-B14F-4D97-AF65-F5344CB8AC3E}">
        <p14:creationId xmlns:p14="http://schemas.microsoft.com/office/powerpoint/2010/main" val="13828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Harvard</a:t>
            </a:r>
          </a:p>
        </p:txBody>
      </p:sp>
      <p:pic>
        <p:nvPicPr>
          <p:cNvPr id="4098" name="Picture 2" descr="embedde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5599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10</a:t>
            </a:fld>
            <a:endParaRPr lang="ar-SA"/>
          </a:p>
        </p:txBody>
      </p:sp>
    </p:spTree>
    <p:extLst>
      <p:ext uri="{BB962C8B-B14F-4D97-AF65-F5344CB8AC3E}">
        <p14:creationId xmlns:p14="http://schemas.microsoft.com/office/powerpoint/2010/main" val="507760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796224">
                  <a:extLst>
                    <a:ext uri="{9D8B030D-6E8A-4147-A177-3AD203B41FA5}">
                      <a16:colId xmlns:a16="http://schemas.microsoft.com/office/drawing/2014/main" val="20000"/>
                    </a:ext>
                  </a:extLst>
                </a:gridCol>
                <a:gridCol w="4355314">
                  <a:extLst>
                    <a:ext uri="{9D8B030D-6E8A-4147-A177-3AD203B41FA5}">
                      <a16:colId xmlns:a16="http://schemas.microsoft.com/office/drawing/2014/main" val="20001"/>
                    </a:ext>
                  </a:extLst>
                </a:gridCol>
              </a:tblGrid>
              <a:tr h="6741368">
                <a:tc>
                  <a:txBody>
                    <a:bodyPr/>
                    <a:lstStyle/>
                    <a:p>
                      <a:pPr algn="l" rtl="1"/>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[2],s);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("A2=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("A3=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(11,1);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p>
                      <a:pPr algn="l" rtl="1"/>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rgbClr val="92D050"/>
                          </a:solidFill>
                        </a:rPr>
                        <a:t>// Global enable interrupts</a:t>
                      </a:r>
                    </a:p>
                    <a:p>
                      <a:pPr algn="l" rtl="1"/>
                      <a:r>
                        <a:rPr lang="en-US" sz="2400" dirty="0">
                          <a:solidFill>
                            <a:schemeClr val="tx1"/>
                          </a:solidFill>
                        </a:rPr>
                        <a:t>#</a:t>
                      </a:r>
                      <a:r>
                        <a:rPr lang="en-US" sz="2400" dirty="0" err="1">
                          <a:solidFill>
                            <a:schemeClr val="tx1"/>
                          </a:solidFill>
                        </a:rPr>
                        <a:t>asm</a:t>
                      </a:r>
                      <a:r>
                        <a:rPr lang="en-US" sz="2400" dirty="0">
                          <a:solidFill>
                            <a:schemeClr val="tx1"/>
                          </a:solidFill>
                        </a:rPr>
                        <a:t>("</a:t>
                      </a:r>
                      <a:r>
                        <a:rPr lang="en-US" sz="2400" dirty="0" err="1">
                          <a:solidFill>
                            <a:schemeClr val="tx1"/>
                          </a:solidFill>
                        </a:rPr>
                        <a:t>sei</a:t>
                      </a:r>
                      <a:r>
                        <a:rPr lang="en-US" sz="2400" dirty="0">
                          <a:solidFill>
                            <a:schemeClr val="tx1"/>
                          </a:solidFill>
                        </a:rPr>
                        <a:t>") </a:t>
                      </a:r>
                    </a:p>
                    <a:p>
                      <a:pPr algn="l" rtl="1"/>
                      <a:r>
                        <a:rPr lang="en-US" sz="2400" dirty="0">
                          <a:solidFill>
                            <a:srgbClr val="92D050"/>
                          </a:solidFill>
                        </a:rPr>
                        <a:t>// Start the AD conversion</a:t>
                      </a:r>
                    </a:p>
                    <a:p>
                      <a:pPr algn="l" rtl="1"/>
                      <a:r>
                        <a:rPr lang="en-US" sz="2400" dirty="0">
                          <a:solidFill>
                            <a:srgbClr val="FF0000"/>
                          </a:solidFill>
                        </a:rPr>
                        <a:t>ADCSRA.6=1;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[0],s);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("A0=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(3,0);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a:t>
                      </a:r>
                    </a:p>
                    <a:p>
                      <a:pPr algn="l" rtl="1"/>
                      <a:r>
                        <a:rPr lang="en-US" sz="2400" dirty="0">
                          <a:solidFill>
                            <a:schemeClr val="tx1"/>
                          </a:solidFill>
                        </a:rPr>
                        <a:t>    </a:t>
                      </a:r>
                      <a:r>
                        <a:rPr lang="en-US" sz="2400" dirty="0" err="1">
                          <a:solidFill>
                            <a:srgbClr val="FF0000"/>
                          </a:solidFill>
                        </a:rPr>
                        <a:t>itoa</a:t>
                      </a:r>
                      <a:r>
                        <a:rPr lang="en-US" sz="2400" dirty="0">
                          <a:solidFill>
                            <a:srgbClr val="FF0000"/>
                          </a:solidFill>
                        </a:rPr>
                        <a:t>(</a:t>
                      </a:r>
                      <a:r>
                        <a:rPr lang="en-US" sz="2400" dirty="0" err="1">
                          <a:solidFill>
                            <a:srgbClr val="FF0000"/>
                          </a:solidFill>
                        </a:rPr>
                        <a:t>adc_data</a:t>
                      </a:r>
                      <a:r>
                        <a:rPr lang="en-US" sz="2400" dirty="0">
                          <a:solidFill>
                            <a:srgbClr val="FF0000"/>
                          </a:solidFill>
                        </a:rPr>
                        <a:t>[1],s);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(8,0);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("A1=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(11,0);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(5);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100</a:t>
            </a:fld>
            <a:endParaRPr lang="ar-SA"/>
          </a:p>
        </p:txBody>
      </p:sp>
    </p:spTree>
    <p:extLst>
      <p:ext uri="{BB962C8B-B14F-4D97-AF65-F5344CB8AC3E}">
        <p14:creationId xmlns:p14="http://schemas.microsoft.com/office/powerpoint/2010/main" val="3090677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shift\Desktop\my work\COURSE MICRO\applications\application16\meter_dc_v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2" y="1042074"/>
            <a:ext cx="8208912" cy="5832648"/>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07587" y="211286"/>
            <a:ext cx="7112846" cy="769441"/>
          </a:xfrm>
          <a:prstGeom prst="rect">
            <a:avLst/>
          </a:prstGeom>
        </p:spPr>
        <p:txBody>
          <a:bodyPr wrap="none">
            <a:spAutoFit/>
          </a:bodyPr>
          <a:lstStyle/>
          <a:p>
            <a:pPr algn="ctr"/>
            <a:r>
              <a:rPr lang="ar-SA" sz="4400" b="1" dirty="0">
                <a:solidFill>
                  <a:srgbClr val="FF0000"/>
                </a:solidFill>
              </a:rPr>
              <a:t>تطبيق (مقياس فولت مستمر </a:t>
            </a:r>
            <a:r>
              <a:rPr lang="en-US" sz="4400" b="1" dirty="0">
                <a:solidFill>
                  <a:srgbClr val="FF0000"/>
                </a:solidFill>
              </a:rPr>
              <a:t>0-10V</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8" y="500823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\Examples\Ex08</a:t>
            </a:r>
            <a:endParaRPr lang="ar-SA" b="1" dirty="0">
              <a:solidFill>
                <a:srgbClr val="FF0000"/>
              </a:solidFill>
            </a:endParaRPr>
          </a:p>
        </p:txBody>
      </p:sp>
      <p:sp>
        <p:nvSpPr>
          <p:cNvPr id="8" name="مستطيل 7"/>
          <p:cNvSpPr/>
          <p:nvPr/>
        </p:nvSpPr>
        <p:spPr>
          <a:xfrm>
            <a:off x="6156176" y="494058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8026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rgbClr val="FF0000"/>
                          </a:solidFill>
                        </a:rPr>
                        <a:t>}</a:t>
                      </a:r>
                      <a:r>
                        <a:rPr lang="en-US" sz="2400" dirty="0">
                          <a:solidFill>
                            <a:schemeClr val="tx2"/>
                          </a:solidFill>
                        </a:rPr>
                        <a:t> </a:t>
                      </a:r>
                    </a:p>
                    <a:p>
                      <a:pPr algn="l" rtl="1"/>
                      <a:r>
                        <a:rPr lang="en-US" sz="2400" baseline="0" dirty="0">
                          <a:solidFill>
                            <a:schemeClr val="tx1"/>
                          </a:solidFill>
                        </a:rPr>
                        <a:t>  </a:t>
                      </a:r>
                      <a:r>
                        <a:rPr lang="en-US" sz="2400" baseline="0" dirty="0">
                          <a:solidFill>
                            <a:srgbClr val="FF0000"/>
                          </a:solidFill>
                        </a:rPr>
                        <a:t> </a:t>
                      </a:r>
                      <a:r>
                        <a:rPr lang="en-US" sz="2400" dirty="0">
                          <a:solidFill>
                            <a:srgbClr val="FF0000"/>
                          </a:solidFill>
                        </a:rPr>
                        <a:t>v=ADCW*0.009775;</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("Volt=          V");</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v;</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1"/>
                          </a:solidFill>
                        </a:rPr>
                        <a:t>ADMUX=0B01000000;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102</a:t>
            </a:fld>
            <a:endParaRPr lang="ar-SA"/>
          </a:p>
        </p:txBody>
      </p:sp>
    </p:spTree>
    <p:extLst>
      <p:ext uri="{BB962C8B-B14F-4D97-AF65-F5344CB8AC3E}">
        <p14:creationId xmlns:p14="http://schemas.microsoft.com/office/powerpoint/2010/main" val="1709478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7\meter_dc_i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87" y="706800"/>
            <a:ext cx="8234093" cy="615120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983282" y="211286"/>
            <a:ext cx="6961458" cy="769441"/>
          </a:xfrm>
          <a:prstGeom prst="rect">
            <a:avLst/>
          </a:prstGeom>
        </p:spPr>
        <p:txBody>
          <a:bodyPr wrap="none">
            <a:spAutoFit/>
          </a:bodyPr>
          <a:lstStyle/>
          <a:p>
            <a:pPr algn="ctr"/>
            <a:r>
              <a:rPr lang="ar-SA" sz="4400" b="1" dirty="0">
                <a:solidFill>
                  <a:srgbClr val="FF0000"/>
                </a:solidFill>
              </a:rPr>
              <a:t>تطبيق (مقياس أمبير مستمر </a:t>
            </a:r>
            <a:r>
              <a:rPr lang="en-US" sz="4400" b="1" dirty="0">
                <a:solidFill>
                  <a:srgbClr val="FF0000"/>
                </a:solidFill>
              </a:rPr>
              <a:t>0-1 A</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008239"/>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\Examples\Ex09</a:t>
            </a:r>
            <a:endParaRPr lang="ar-SA" b="1" dirty="0">
              <a:solidFill>
                <a:srgbClr val="FF0000"/>
              </a:solidFill>
            </a:endParaRPr>
          </a:p>
        </p:txBody>
      </p:sp>
      <p:sp>
        <p:nvSpPr>
          <p:cNvPr id="8" name="مستطيل 7"/>
          <p:cNvSpPr/>
          <p:nvPr/>
        </p:nvSpPr>
        <p:spPr>
          <a:xfrm>
            <a:off x="6300192" y="4940586"/>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940992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i=ADCW*0.000976;</a:t>
                      </a:r>
                      <a:endParaRPr lang="ar-SA" sz="2400" dirty="0">
                        <a:solidFill>
                          <a:srgbClr val="FF0000"/>
                        </a:solidFill>
                      </a:endParaRPr>
                    </a:p>
                    <a:p>
                      <a:pPr algn="l" rtl="1"/>
                      <a:r>
                        <a:rPr lang="en-US" sz="2400" dirty="0">
                          <a:solidFill>
                            <a:schemeClr val="tx1"/>
                          </a:solidFill>
                        </a:rPr>
                        <a:t>   </a:t>
                      </a:r>
                      <a:r>
                        <a:rPr lang="en-US" sz="2400" dirty="0">
                          <a:solidFill>
                            <a:srgbClr val="FF0000"/>
                          </a:solidFill>
                        </a:rPr>
                        <a:t> </a:t>
                      </a:r>
                      <a:r>
                        <a:rPr lang="en-US" sz="2400" dirty="0" err="1">
                          <a:solidFill>
                            <a:srgbClr val="FF0000"/>
                          </a:solidFill>
                        </a:rPr>
                        <a:t>ftoa</a:t>
                      </a:r>
                      <a:r>
                        <a:rPr lang="en-US" sz="2400" dirty="0">
                          <a:solidFill>
                            <a:srgbClr val="FF0000"/>
                          </a:solidFill>
                        </a:rPr>
                        <a:t>(v,3,s);</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a:t>
                      </a:r>
                      <a:r>
                        <a:rPr lang="en-US" sz="2400" dirty="0" err="1">
                          <a:solidFill>
                            <a:srgbClr val="FF0000"/>
                          </a:solidFill>
                        </a:rPr>
                        <a:t>Amper</a:t>
                      </a:r>
                      <a:r>
                        <a:rPr lang="en-US" sz="2400" dirty="0">
                          <a:solidFill>
                            <a:srgbClr val="FF0000"/>
                          </a:solidFill>
                        </a:rPr>
                        <a:t>=          A");</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(5,0); </a:t>
                      </a:r>
                    </a:p>
                    <a:p>
                      <a:pPr algn="l" rtl="1"/>
                      <a:r>
                        <a:rPr lang="en-US" sz="2400" dirty="0">
                          <a:solidFill>
                            <a:schemeClr val="tx1"/>
                          </a:solidFill>
                        </a:rPr>
                        <a:t>   </a:t>
                      </a:r>
                      <a:r>
                        <a:rPr lang="en-US" sz="2400" dirty="0">
                          <a:solidFill>
                            <a:srgbClr val="FF0000"/>
                          </a:solidFill>
                        </a:rPr>
                        <a:t> </a:t>
                      </a:r>
                      <a:r>
                        <a:rPr lang="en-US" sz="2400" dirty="0" err="1">
                          <a:solidFill>
                            <a:srgbClr val="FF0000"/>
                          </a:solidFill>
                        </a:rPr>
                        <a:t>lcd_puts</a:t>
                      </a:r>
                      <a:r>
                        <a:rPr lang="en-US" sz="2400" dirty="0">
                          <a:solidFill>
                            <a:srgbClr val="FF0000"/>
                          </a:solidFill>
                        </a:rPr>
                        <a:t>(s);</a:t>
                      </a:r>
                      <a:r>
                        <a:rPr lang="en-US" sz="2400" dirty="0">
                          <a:solidFill>
                            <a:schemeClr val="tx1"/>
                          </a:solidFill>
                        </a:rPr>
                        <a:t>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(100);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s[5];</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104</a:t>
            </a:fld>
            <a:endParaRPr lang="ar-SA"/>
          </a:p>
        </p:txBody>
      </p:sp>
    </p:spTree>
    <p:extLst>
      <p:ext uri="{BB962C8B-B14F-4D97-AF65-F5344CB8AC3E}">
        <p14:creationId xmlns:p14="http://schemas.microsoft.com/office/powerpoint/2010/main" val="3505401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938979" y="211287"/>
            <a:ext cx="5184433" cy="646331"/>
          </a:xfrm>
          <a:prstGeom prst="rect">
            <a:avLst/>
          </a:prstGeom>
        </p:spPr>
        <p:txBody>
          <a:bodyPr wrap="none">
            <a:spAutoFit/>
          </a:bodyPr>
          <a:lstStyle/>
          <a:p>
            <a:pPr algn="ctr"/>
            <a:r>
              <a:rPr lang="ar-SA" sz="3600" b="1" dirty="0">
                <a:solidFill>
                  <a:srgbClr val="FF0000"/>
                </a:solidFill>
              </a:rPr>
              <a:t>تقليل الضجيج على المبدل </a:t>
            </a:r>
            <a:r>
              <a:rPr lang="en-US" sz="3600" b="1" dirty="0">
                <a:solidFill>
                  <a:srgbClr val="FF0000"/>
                </a:solidFill>
              </a:rPr>
              <a:t>ADC</a:t>
            </a:r>
          </a:p>
        </p:txBody>
      </p:sp>
      <p:sp>
        <p:nvSpPr>
          <p:cNvPr id="4" name="مستطيل 3"/>
          <p:cNvSpPr/>
          <p:nvPr/>
        </p:nvSpPr>
        <p:spPr>
          <a:xfrm>
            <a:off x="-23402" y="953839"/>
            <a:ext cx="9085940" cy="5878532"/>
          </a:xfrm>
          <a:prstGeom prst="rect">
            <a:avLst/>
          </a:prstGeom>
        </p:spPr>
        <p:txBody>
          <a:bodyPr wrap="square">
            <a:spAutoFit/>
          </a:bodyPr>
          <a:lstStyle/>
          <a:p>
            <a:pPr algn="justLow"/>
            <a:r>
              <a:rPr lang="ar-SA" sz="3000" dirty="0"/>
              <a:t>تولد الدارة الرقمية الداخلية والخارجية للمتحكم حقل كهرومغناطيسي </a:t>
            </a:r>
            <a:r>
              <a:rPr lang="en-US" sz="3000" dirty="0"/>
              <a:t>(electromagnetic interference) EMI</a:t>
            </a:r>
            <a:r>
              <a:rPr lang="ar-SA" sz="3000" dirty="0"/>
              <a:t> وقد يؤدي ذلك إلى التأثير على دقة القياس التشابهي، فإذا كانت دقة القياس مهمة بالنسبة إلينا، فإننا نستطيع تقليل الضجيج باستخدام تابع كمايلي:</a:t>
            </a:r>
            <a:endParaRPr lang="en-US" sz="3000" dirty="0"/>
          </a:p>
          <a:p>
            <a:pPr marL="457200" lvl="0" indent="-457200">
              <a:buFont typeface="Arial" pitchFamily="34" charset="0"/>
              <a:buChar char="•"/>
            </a:pPr>
            <a:r>
              <a:rPr lang="ar-SA" sz="2800" dirty="0"/>
              <a:t> إن القسم التشابهي الخاص بالمتحكم وكل العناصر التشابهية في التطبيق يجب أن تتمتع بأرضي تشابهي منفصل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 ويجب وصل هذا الأرضي مع الأرضي الرقمي من خلال نقطة وحيدة على الدارة المطبوعة </a:t>
            </a:r>
            <a:r>
              <a:rPr lang="en-US" sz="2800" dirty="0"/>
              <a:t>PCB</a:t>
            </a:r>
            <a:r>
              <a:rPr lang="ar-SA" sz="2800" dirty="0"/>
              <a:t>.</a:t>
            </a:r>
            <a:endParaRPr lang="en-US" sz="2800" dirty="0"/>
          </a:p>
          <a:p>
            <a:pPr marL="457200" lvl="0" indent="-457200">
              <a:buFont typeface="Arial" pitchFamily="34" charset="0"/>
              <a:buChar char="•"/>
            </a:pPr>
            <a:r>
              <a:rPr lang="ar-SA" sz="2800" dirty="0"/>
              <a:t>يجب أن نكون حريصين على أن يكون مسار الإشارة التشابهية أقصر ما يمكن. </a:t>
            </a:r>
            <a:endParaRPr lang="en-US" sz="2800" dirty="0"/>
          </a:p>
          <a:p>
            <a:pPr marL="457200" lvl="0" indent="-457200">
              <a:buFont typeface="Arial" pitchFamily="34" charset="0"/>
              <a:buChar char="•"/>
            </a:pPr>
            <a:r>
              <a:rPr lang="ar-SA" sz="2800" dirty="0"/>
              <a:t>يجب وصل قطب جهد التغذية للمبدل </a:t>
            </a:r>
            <a:r>
              <a:rPr lang="en-US" sz="2800" dirty="0"/>
              <a:t>AVCC</a:t>
            </a:r>
            <a:r>
              <a:rPr lang="ar-SA" sz="2800" dirty="0"/>
              <a:t> مع قطب جهد التغذية الرقمي </a:t>
            </a:r>
            <a:r>
              <a:rPr lang="en-US" sz="2800" dirty="0"/>
              <a:t>VCC</a:t>
            </a:r>
            <a:r>
              <a:rPr lang="ar-SA" sz="2800" dirty="0"/>
              <a:t> من خلال شبكة </a:t>
            </a:r>
            <a:r>
              <a:rPr lang="en-US" sz="2800" dirty="0"/>
              <a:t>RC</a:t>
            </a:r>
            <a:r>
              <a:rPr lang="ar-SA" sz="2800" dirty="0"/>
              <a:t> كما هو مبين في الشكل.</a:t>
            </a:r>
            <a:endParaRPr lang="en-US" sz="2800" dirty="0"/>
          </a:p>
          <a:p>
            <a:pPr marL="457200" indent="-457200" algn="just">
              <a:buFont typeface="Arial" pitchFamily="34" charset="0"/>
              <a:buChar char="•"/>
            </a:pPr>
            <a:endParaRPr lang="ar-SA" sz="3200" dirty="0"/>
          </a:p>
        </p:txBody>
      </p:sp>
    </p:spTree>
    <p:extLst>
      <p:ext uri="{BB962C8B-B14F-4D97-AF65-F5344CB8AC3E}">
        <p14:creationId xmlns:p14="http://schemas.microsoft.com/office/powerpoint/2010/main" val="34101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106</a:t>
            </a:fld>
            <a:endParaRPr lang="ar-S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0"/>
            <a:ext cx="4114056" cy="379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89040"/>
            <a:ext cx="54102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20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8\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 y="1417131"/>
            <a:ext cx="9074200" cy="55475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03054" y="211286"/>
            <a:ext cx="5121915" cy="769441"/>
          </a:xfrm>
          <a:prstGeom prst="rect">
            <a:avLst/>
          </a:prstGeom>
        </p:spPr>
        <p:txBody>
          <a:bodyPr wrap="none">
            <a:spAutoFit/>
          </a:bodyPr>
          <a:lstStyle/>
          <a:p>
            <a:pPr algn="ctr"/>
            <a:r>
              <a:rPr lang="ar-SA" sz="4400" b="1" dirty="0">
                <a:solidFill>
                  <a:srgbClr val="FF0000"/>
                </a:solidFill>
              </a:rPr>
              <a:t>تطبيق (مقياس درجة حرارة)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6363667" y="5224263"/>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\Examples\Ex10</a:t>
            </a:r>
            <a:endParaRPr lang="ar-SA" b="1" dirty="0">
              <a:solidFill>
                <a:srgbClr val="FF0000"/>
              </a:solidFill>
            </a:endParaRPr>
          </a:p>
        </p:txBody>
      </p:sp>
      <p:sp>
        <p:nvSpPr>
          <p:cNvPr id="8" name="مستطيل 7"/>
          <p:cNvSpPr/>
          <p:nvPr/>
        </p:nvSpPr>
        <p:spPr>
          <a:xfrm>
            <a:off x="6300192" y="5156610"/>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2123728" y="980727"/>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
        <p:nvSpPr>
          <p:cNvPr id="9" name="AutoShape 4" descr="نتيجة بحث الصور عن ‪LM35‬‏"/>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1420025"/>
            <a:ext cx="1504414" cy="163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213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chemeClr val="tx1"/>
                          </a:solidFill>
                        </a:rPr>
                        <a:t>ADCSRA.6=1;   </a:t>
                      </a:r>
                    </a:p>
                    <a:p>
                      <a:pPr algn="l" rtl="1"/>
                      <a:r>
                        <a:rPr lang="en-US" sz="2400" dirty="0">
                          <a:solidFill>
                            <a:srgbClr val="00B050"/>
                          </a:solidFill>
                        </a:rPr>
                        <a:t>// </a:t>
                      </a:r>
                      <a:r>
                        <a:rPr lang="en-US" sz="2000" dirty="0">
                          <a:solidFill>
                            <a:srgbClr val="00B050"/>
                          </a:solidFill>
                        </a:rPr>
                        <a:t>Wait for the AD conversion to complete</a:t>
                      </a:r>
                    </a:p>
                    <a:p>
                      <a:pPr algn="l" rtl="1"/>
                      <a:r>
                        <a:rPr lang="en-US" sz="2400" b="0" dirty="0">
                          <a:solidFill>
                            <a:schemeClr val="tx1"/>
                          </a:solidFill>
                        </a:rPr>
                        <a:t>while (ADCSRA.4==0){</a:t>
                      </a:r>
                      <a:r>
                        <a:rPr lang="en-US" sz="2400" dirty="0">
                          <a:solidFill>
                            <a:schemeClr val="tx1"/>
                          </a:solidFill>
                        </a:rPr>
                        <a:t>}</a:t>
                      </a:r>
                      <a:r>
                        <a:rPr lang="en-US" sz="2400" dirty="0">
                          <a:solidFill>
                            <a:schemeClr val="tx2"/>
                          </a:solidFill>
                        </a:rPr>
                        <a:t> </a:t>
                      </a:r>
                    </a:p>
                    <a:p>
                      <a:pPr algn="l" rtl="1"/>
                      <a:r>
                        <a:rPr lang="en-US" sz="2400" baseline="0" dirty="0">
                          <a:solidFill>
                            <a:srgbClr val="FF0000"/>
                          </a:solidFill>
                        </a:rPr>
                        <a:t>  i=ADCW*0.09775;</a:t>
                      </a:r>
                    </a:p>
                    <a:p>
                      <a:pPr algn="l" rtl="1"/>
                      <a:r>
                        <a:rPr lang="en-US" sz="2400" baseline="0" dirty="0">
                          <a:solidFill>
                            <a:srgbClr val="FF0000"/>
                          </a:solidFill>
                        </a:rPr>
                        <a:t>    </a:t>
                      </a:r>
                      <a:r>
                        <a:rPr lang="en-US" sz="2400" baseline="0" dirty="0" err="1">
                          <a:solidFill>
                            <a:srgbClr val="FF0000"/>
                          </a:solidFill>
                        </a:rPr>
                        <a:t>ftoa</a:t>
                      </a:r>
                      <a:r>
                        <a:rPr lang="en-US" sz="2400" baseline="0" dirty="0">
                          <a:solidFill>
                            <a:srgbClr val="FF0000"/>
                          </a:solidFill>
                        </a:rPr>
                        <a:t>(i,0,s);</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(0,0);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("Temp=    degree");</a:t>
                      </a:r>
                    </a:p>
                    <a:p>
                      <a:pPr algn="l" rtl="1"/>
                      <a:r>
                        <a:rPr lang="en-US" sz="2400" baseline="0" dirty="0">
                          <a:solidFill>
                            <a:schemeClr val="tx1"/>
                          </a:solidFill>
                        </a:rPr>
                        <a:t>    </a:t>
                      </a:r>
                      <a:r>
                        <a:rPr lang="en-US" sz="2400" baseline="0" dirty="0" err="1">
                          <a:solidFill>
                            <a:schemeClr val="tx1"/>
                          </a:solidFill>
                        </a:rPr>
                        <a:t>lcd_gotoxy</a:t>
                      </a:r>
                      <a:r>
                        <a:rPr lang="en-US" sz="2400" baseline="0" dirty="0">
                          <a:solidFill>
                            <a:schemeClr val="tx1"/>
                          </a:solidFill>
                        </a:rPr>
                        <a:t>(6,0); </a:t>
                      </a:r>
                    </a:p>
                    <a:p>
                      <a:pPr algn="l" rtl="1"/>
                      <a:r>
                        <a:rPr lang="en-US" sz="2400" baseline="0" dirty="0">
                          <a:solidFill>
                            <a:srgbClr val="FF0000"/>
                          </a:solidFill>
                        </a:rPr>
                        <a:t>    </a:t>
                      </a:r>
                      <a:r>
                        <a:rPr lang="en-US" sz="2400" baseline="0" dirty="0" err="1">
                          <a:solidFill>
                            <a:srgbClr val="FF0000"/>
                          </a:solidFill>
                        </a:rPr>
                        <a:t>lcd_puts</a:t>
                      </a:r>
                      <a:r>
                        <a:rPr lang="en-US" sz="2400" baseline="0" dirty="0">
                          <a:solidFill>
                            <a:srgbClr val="FF0000"/>
                          </a:solidFill>
                        </a:rPr>
                        <a:t>(s);   </a:t>
                      </a:r>
                    </a:p>
                    <a:p>
                      <a:pPr algn="l" rtl="1"/>
                      <a:r>
                        <a:rPr lang="en-US" sz="2400" baseline="0" dirty="0">
                          <a:solidFill>
                            <a:schemeClr val="tx1"/>
                          </a:solidFill>
                        </a:rPr>
                        <a:t>    </a:t>
                      </a:r>
                      <a:r>
                        <a:rPr lang="en-US" sz="2400" baseline="0" dirty="0" err="1">
                          <a:solidFill>
                            <a:schemeClr val="tx1"/>
                          </a:solidFill>
                        </a:rPr>
                        <a:t>delay_ms</a:t>
                      </a:r>
                      <a:r>
                        <a:rPr lang="en-US" sz="2400" baseline="0" dirty="0">
                          <a:solidFill>
                            <a:schemeClr val="tx1"/>
                          </a:solidFill>
                        </a:rPr>
                        <a:t>(250);</a:t>
                      </a:r>
                      <a:r>
                        <a:rPr lang="en-US" sz="2400" dirty="0">
                          <a:solidFill>
                            <a:schemeClr val="tx1"/>
                          </a:solidFill>
                        </a:rPr>
                        <a:t>  </a:t>
                      </a:r>
                    </a:p>
                    <a:p>
                      <a:pPr algn="l" rtl="1"/>
                      <a:r>
                        <a:rPr lang="en-US" sz="2400" dirty="0">
                          <a:solidFill>
                            <a:schemeClr val="tx1"/>
                          </a:solidFill>
                        </a:rPr>
                        <a:t>}</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float i;</a:t>
                      </a:r>
                    </a:p>
                    <a:p>
                      <a:pPr algn="l" rtl="1"/>
                      <a:r>
                        <a:rPr lang="en-US" sz="2400" dirty="0">
                          <a:solidFill>
                            <a:srgbClr val="FF0000"/>
                          </a:solidFill>
                        </a:rPr>
                        <a:t>char s[3];</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ADC0 channel</a:t>
                      </a:r>
                      <a:r>
                        <a:rPr lang="en-US" sz="2400" dirty="0">
                          <a:solidFill>
                            <a:schemeClr val="tx2"/>
                          </a:solidFill>
                        </a:rPr>
                        <a:t>  </a:t>
                      </a:r>
                    </a:p>
                    <a:p>
                      <a:pPr algn="l" rtl="1"/>
                      <a:r>
                        <a:rPr lang="en-US" sz="2400" dirty="0">
                          <a:solidFill>
                            <a:srgbClr val="00B050"/>
                          </a:solidFill>
                        </a:rPr>
                        <a:t>//ADC Voltage Reference: AREF pin</a:t>
                      </a:r>
                    </a:p>
                    <a:p>
                      <a:pPr algn="l" rtl="1"/>
                      <a:r>
                        <a:rPr lang="en-US" sz="2400" dirty="0">
                          <a:solidFill>
                            <a:schemeClr val="tx1"/>
                          </a:solidFill>
                        </a:rPr>
                        <a:t>ADMUX=0B00000000;</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1"/>
                          </a:solidFill>
                        </a:rPr>
                        <a:t>ADCSRA=0B10000011;</a:t>
                      </a:r>
                      <a:r>
                        <a:rPr lang="en-US" sz="24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108</a:t>
            </a:fld>
            <a:endParaRPr lang="ar-SA"/>
          </a:p>
        </p:txBody>
      </p:sp>
    </p:spTree>
    <p:extLst>
      <p:ext uri="{BB962C8B-B14F-4D97-AF65-F5344CB8AC3E}">
        <p14:creationId xmlns:p14="http://schemas.microsoft.com/office/powerpoint/2010/main" val="1305933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19\mete_temp.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 y="988819"/>
            <a:ext cx="9170116" cy="573325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933511" y="211286"/>
            <a:ext cx="5061002" cy="769441"/>
          </a:xfrm>
          <a:prstGeom prst="rect">
            <a:avLst/>
          </a:prstGeom>
        </p:spPr>
        <p:txBody>
          <a:bodyPr wrap="none">
            <a:spAutoFit/>
          </a:bodyPr>
          <a:lstStyle/>
          <a:p>
            <a:pPr algn="ctr"/>
            <a:r>
              <a:rPr lang="ar-SA" sz="4400" b="1" dirty="0">
                <a:solidFill>
                  <a:srgbClr val="FF0000"/>
                </a:solidFill>
              </a:rPr>
              <a:t>تطبيق (تنظيم حرارة سخان)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109</a:t>
            </a:fld>
            <a:endParaRPr lang="ar-SA">
              <a:solidFill>
                <a:prstClr val="black">
                  <a:tint val="75000"/>
                </a:prstClr>
              </a:solidFill>
            </a:endParaRPr>
          </a:p>
        </p:txBody>
      </p:sp>
      <p:sp>
        <p:nvSpPr>
          <p:cNvPr id="7" name="مربع نص 6">
            <a:hlinkClick r:id="rId3" action="ppaction://program"/>
          </p:cNvPr>
          <p:cNvSpPr txBox="1"/>
          <p:nvPr/>
        </p:nvSpPr>
        <p:spPr>
          <a:xfrm>
            <a:off x="459011" y="5800327"/>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\Examples\Ex11</a:t>
            </a:r>
            <a:endParaRPr lang="ar-SA" b="1" dirty="0">
              <a:solidFill>
                <a:srgbClr val="FF0000"/>
              </a:solidFill>
            </a:endParaRPr>
          </a:p>
        </p:txBody>
      </p:sp>
      <p:sp>
        <p:nvSpPr>
          <p:cNvPr id="8" name="مستطيل 7"/>
          <p:cNvSpPr/>
          <p:nvPr/>
        </p:nvSpPr>
        <p:spPr>
          <a:xfrm>
            <a:off x="395536" y="5732674"/>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2200766" y="988819"/>
            <a:ext cx="6494424" cy="400110"/>
          </a:xfrm>
          <a:prstGeom prst="rect">
            <a:avLst/>
          </a:prstGeom>
          <a:noFill/>
        </p:spPr>
        <p:txBody>
          <a:bodyPr wrap="square" rtlCol="1">
            <a:spAutoFit/>
          </a:bodyPr>
          <a:lstStyle/>
          <a:p>
            <a:r>
              <a:rPr lang="ar-SA" sz="2000" b="1" dirty="0"/>
              <a:t>علاقة الحساس </a:t>
            </a:r>
            <a:r>
              <a:rPr lang="en-US" sz="2000" b="1" dirty="0"/>
              <a:t>lm35</a:t>
            </a:r>
            <a:r>
              <a:rPr lang="ar-SA" sz="2000" b="1" dirty="0"/>
              <a:t> هي :  كل </a:t>
            </a:r>
            <a:r>
              <a:rPr lang="en-US" sz="2000" b="1" dirty="0"/>
              <a:t>1 degree</a:t>
            </a:r>
            <a:r>
              <a:rPr lang="ar-SA" sz="2000" b="1" dirty="0"/>
              <a:t> تقابل  </a:t>
            </a:r>
            <a:r>
              <a:rPr lang="en-US" sz="2000" b="1" dirty="0"/>
              <a:t>10mV</a:t>
            </a:r>
            <a:r>
              <a:rPr lang="ar-SA" sz="2000" b="1" dirty="0"/>
              <a:t> في خرجه.</a:t>
            </a:r>
          </a:p>
        </p:txBody>
      </p:sp>
    </p:spTree>
    <p:extLst>
      <p:ext uri="{BB962C8B-B14F-4D97-AF65-F5344CB8AC3E}">
        <p14:creationId xmlns:p14="http://schemas.microsoft.com/office/powerpoint/2010/main" val="386582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770537"/>
          </a:xfrm>
          <a:prstGeom prst="rect">
            <a:avLst/>
          </a:prstGeom>
        </p:spPr>
        <p:txBody>
          <a:bodyPr wrap="square">
            <a:spAutoFit/>
          </a:bodyPr>
          <a:lstStyle/>
          <a:p>
            <a:r>
              <a:rPr lang="ar-SY" sz="3200" dirty="0">
                <a:cs typeface="+mj-cs"/>
              </a:rPr>
              <a:t>وهما طريقتان مختلفتان لتصميم المعالجات</a:t>
            </a:r>
            <a:r>
              <a:rPr lang="en-US" sz="3200" dirty="0">
                <a:cs typeface="+mj-cs"/>
              </a:rPr>
              <a:t> </a:t>
            </a:r>
            <a:r>
              <a:rPr lang="ar-SA" sz="3200" dirty="0">
                <a:cs typeface="+mj-cs"/>
              </a:rPr>
              <a:t> </a:t>
            </a:r>
            <a:r>
              <a:rPr lang="en-US" sz="3200" dirty="0">
                <a:cs typeface="+mj-cs"/>
              </a:rPr>
              <a:t> CPU</a:t>
            </a:r>
            <a:r>
              <a:rPr lang="ar-SA" sz="3200" dirty="0">
                <a:cs typeface="+mj-cs"/>
              </a:rPr>
              <a:t>حيث </a:t>
            </a:r>
            <a:r>
              <a:rPr lang="ar-SY" sz="3200" dirty="0">
                <a:cs typeface="+mj-cs"/>
              </a:rPr>
              <a:t>تتعارض هاتين التقنيتين في الهدف من تصميم المعالجات</a:t>
            </a:r>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CISC </a:t>
            </a:r>
            <a:r>
              <a:rPr lang="ar-SA" sz="3200" dirty="0">
                <a:solidFill>
                  <a:srgbClr val="FF0000"/>
                </a:solidFill>
              </a:rPr>
              <a:t> </a:t>
            </a:r>
            <a:r>
              <a:rPr lang="ar-SY" sz="3200" dirty="0">
                <a:solidFill>
                  <a:srgbClr val="FF0000"/>
                </a:solidFill>
              </a:rPr>
              <a:t>: </a:t>
            </a:r>
            <a:r>
              <a:rPr lang="en-US" sz="3200" dirty="0">
                <a:solidFill>
                  <a:srgbClr val="FF0000"/>
                </a:solidFill>
              </a:rPr>
              <a:t>Complex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تقوم بوضع تعليمة لكل حدث يتم في المعالج مثل عملية الضرب "حيث يمكن تحقيق عملية الضرب دون الحاجة لوجود تعليمة مخصصة لها عن طريق عدة عمليات جمع و إزاحة" ولكن هذا يؤدي لبطء في عمل المعالج و طول البرنامج، وبالتالي يمكن أن تصل مجموعة تعليمات هذه المعالجات إلى آلاف التعليمات المتخصصة ، وتستخدم معالجات</a:t>
            </a:r>
            <a:r>
              <a:rPr lang="ar-SY" sz="3200" dirty="0">
                <a:cs typeface="+mj-cs"/>
              </a:rPr>
              <a:t> </a:t>
            </a:r>
            <a:r>
              <a:rPr lang="en-US" sz="3200" dirty="0">
                <a:cs typeface="+mj-cs"/>
              </a:rPr>
              <a:t>INTEL</a:t>
            </a:r>
            <a:r>
              <a:rPr lang="ar-SY" sz="3200" dirty="0">
                <a:cs typeface="+mj-cs"/>
              </a:rPr>
              <a:t> </a:t>
            </a:r>
            <a:r>
              <a:rPr lang="ar-SA" sz="3200" dirty="0">
                <a:cs typeface="+mj-cs"/>
              </a:rPr>
              <a:t>و </a:t>
            </a:r>
            <a:r>
              <a:rPr lang="en-US" sz="3200" dirty="0">
                <a:cs typeface="+mj-cs"/>
              </a:rPr>
              <a:t>AMD</a:t>
            </a:r>
            <a:r>
              <a:rPr lang="ar-SY" sz="3200" dirty="0">
                <a:cs typeface="+mj-cs"/>
              </a:rPr>
              <a:t> </a:t>
            </a:r>
            <a:r>
              <a:rPr lang="ar-SA" sz="3200" dirty="0">
                <a:cs typeface="+mj-cs"/>
              </a:rPr>
              <a:t>هذه التقنية.</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11</a:t>
            </a:fld>
            <a:endParaRPr lang="ar-SA"/>
          </a:p>
        </p:txBody>
      </p:sp>
    </p:spTree>
    <p:extLst>
      <p:ext uri="{BB962C8B-B14F-4D97-AF65-F5344CB8AC3E}">
        <p14:creationId xmlns:p14="http://schemas.microsoft.com/office/powerpoint/2010/main" val="22824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691722">
                  <a:extLst>
                    <a:ext uri="{9D8B030D-6E8A-4147-A177-3AD203B41FA5}">
                      <a16:colId xmlns:a16="http://schemas.microsoft.com/office/drawing/2014/main" val="20001"/>
                    </a:ext>
                  </a:extLst>
                </a:gridCol>
              </a:tblGrid>
              <a:tr h="6741368">
                <a:tc>
                  <a:txBody>
                    <a:bodyPr/>
                    <a:lstStyle/>
                    <a:p>
                      <a:pPr algn="l" rtl="1"/>
                      <a:r>
                        <a:rPr lang="en-US" sz="2000" dirty="0" err="1">
                          <a:solidFill>
                            <a:schemeClr val="tx1"/>
                          </a:solidFill>
                        </a:rPr>
                        <a:t>lcd_init</a:t>
                      </a:r>
                      <a:r>
                        <a:rPr lang="en-US" sz="2000" dirty="0">
                          <a:solidFill>
                            <a:schemeClr val="tx1"/>
                          </a:solidFill>
                        </a:rPr>
                        <a:t>(20);</a:t>
                      </a:r>
                    </a:p>
                    <a:p>
                      <a:pPr algn="l" rtl="1"/>
                      <a:r>
                        <a:rPr lang="en-US" sz="2000" dirty="0" err="1">
                          <a:solidFill>
                            <a:schemeClr val="tx1"/>
                          </a:solidFill>
                        </a:rPr>
                        <a:t>lcd_clear</a:t>
                      </a:r>
                      <a:r>
                        <a:rPr lang="en-US" sz="2000" dirty="0">
                          <a:solidFill>
                            <a:schemeClr val="tx1"/>
                          </a:solidFill>
                        </a:rPr>
                        <a:t>(); </a:t>
                      </a:r>
                    </a:p>
                    <a:p>
                      <a:pPr algn="l" rtl="1"/>
                      <a:r>
                        <a:rPr lang="en-US" sz="2000" dirty="0">
                          <a:solidFill>
                            <a:schemeClr val="tx1"/>
                          </a:solidFill>
                        </a:rPr>
                        <a:t>#</a:t>
                      </a:r>
                      <a:r>
                        <a:rPr lang="en-US" sz="2000" dirty="0" err="1">
                          <a:solidFill>
                            <a:schemeClr val="tx1"/>
                          </a:solidFill>
                        </a:rPr>
                        <a:t>asm</a:t>
                      </a:r>
                      <a:r>
                        <a:rPr lang="en-US" sz="2000" dirty="0">
                          <a:solidFill>
                            <a:schemeClr val="tx1"/>
                          </a:solidFill>
                        </a:rPr>
                        <a:t>("</a:t>
                      </a:r>
                      <a:r>
                        <a:rPr lang="en-US" sz="2000" dirty="0" err="1">
                          <a:solidFill>
                            <a:schemeClr val="tx1"/>
                          </a:solidFill>
                        </a:rPr>
                        <a:t>sei</a:t>
                      </a:r>
                      <a:r>
                        <a:rPr lang="en-US" sz="2000" dirty="0">
                          <a:solidFill>
                            <a:schemeClr val="tx1"/>
                          </a:solidFill>
                        </a:rPr>
                        <a:t>")</a:t>
                      </a:r>
                    </a:p>
                    <a:p>
                      <a:pPr algn="l" rtl="1"/>
                      <a:r>
                        <a:rPr lang="en-US" sz="2000" dirty="0">
                          <a:solidFill>
                            <a:schemeClr val="tx1"/>
                          </a:solidFill>
                        </a:rPr>
                        <a:t>while (1)</a:t>
                      </a:r>
                    </a:p>
                    <a:p>
                      <a:pPr algn="l" rtl="1"/>
                      <a:r>
                        <a:rPr lang="en-US" sz="2000" dirty="0">
                          <a:solidFill>
                            <a:schemeClr val="tx1"/>
                          </a:solidFill>
                        </a:rPr>
                        <a:t>  {ADCSRA.6=1;           </a:t>
                      </a:r>
                    </a:p>
                    <a:p>
                      <a:pPr algn="l" rtl="1"/>
                      <a:r>
                        <a:rPr lang="en-US" sz="2000" dirty="0">
                          <a:solidFill>
                            <a:schemeClr val="tx1"/>
                          </a:solidFill>
                        </a:rPr>
                        <a:t>while (ADCSRA.4==0){}   </a:t>
                      </a:r>
                    </a:p>
                    <a:p>
                      <a:pPr algn="l" rtl="1"/>
                      <a:r>
                        <a:rPr lang="en-US" sz="2000" dirty="0">
                          <a:solidFill>
                            <a:schemeClr val="tx1"/>
                          </a:solidFill>
                        </a:rPr>
                        <a:t>    </a:t>
                      </a:r>
                      <a:r>
                        <a:rPr lang="en-US" sz="2000" b="1" dirty="0">
                          <a:solidFill>
                            <a:srgbClr val="FF0000"/>
                          </a:solidFill>
                        </a:rPr>
                        <a:t>t=ADCW*0.09775;</a:t>
                      </a:r>
                    </a:p>
                    <a:p>
                      <a:pPr algn="l" rtl="1"/>
                      <a:r>
                        <a:rPr lang="en-US" sz="2000" b="1" dirty="0">
                          <a:solidFill>
                            <a:srgbClr val="FF0000"/>
                          </a:solidFill>
                        </a:rPr>
                        <a:t>    if (t&lt;=r)</a:t>
                      </a:r>
                    </a:p>
                    <a:p>
                      <a:pPr algn="l" rtl="1"/>
                      <a:r>
                        <a:rPr lang="en-US" sz="2000" b="1" dirty="0">
                          <a:solidFill>
                            <a:srgbClr val="FF0000"/>
                          </a:solidFill>
                        </a:rPr>
                        <a:t>    PORTD.0=1;</a:t>
                      </a:r>
                    </a:p>
                    <a:p>
                      <a:pPr algn="l" rtl="1"/>
                      <a:r>
                        <a:rPr lang="en-US" sz="2000" b="1" dirty="0">
                          <a:solidFill>
                            <a:srgbClr val="FF0000"/>
                          </a:solidFill>
                        </a:rPr>
                        <a:t>    else</a:t>
                      </a:r>
                    </a:p>
                    <a:p>
                      <a:pPr algn="l" rtl="1"/>
                      <a:r>
                        <a:rPr lang="en-US" sz="2000" b="1" dirty="0">
                          <a:solidFill>
                            <a:srgbClr val="FF0000"/>
                          </a:solidFill>
                        </a:rPr>
                        <a:t>    PORTD.0=0;</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(t,0,s);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("Current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(10,0);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p>
                      <a:pPr algn="l" rtl="1"/>
                      <a:r>
                        <a:rPr lang="en-US" sz="2000" dirty="0">
                          <a:solidFill>
                            <a:schemeClr val="tx1"/>
                          </a:solidFill>
                        </a:rPr>
                        <a:t>    </a:t>
                      </a:r>
                      <a:r>
                        <a:rPr lang="en-US" sz="2000" dirty="0" err="1">
                          <a:solidFill>
                            <a:schemeClr val="tx1"/>
                          </a:solidFill>
                        </a:rPr>
                        <a:t>ftoa</a:t>
                      </a:r>
                      <a:r>
                        <a:rPr lang="en-US" sz="2000" dirty="0">
                          <a:solidFill>
                            <a:schemeClr val="tx1"/>
                          </a:solidFill>
                        </a:rPr>
                        <a:t>(r,0,s);</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(0,1);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("requisite T=    %");</a:t>
                      </a:r>
                    </a:p>
                    <a:p>
                      <a:pPr algn="l" rtl="1"/>
                      <a:r>
                        <a:rPr lang="en-US" sz="2000" dirty="0">
                          <a:solidFill>
                            <a:schemeClr val="tx1"/>
                          </a:solidFill>
                        </a:rPr>
                        <a:t>    </a:t>
                      </a:r>
                      <a:r>
                        <a:rPr lang="en-US" sz="2000" dirty="0" err="1">
                          <a:solidFill>
                            <a:schemeClr val="tx1"/>
                          </a:solidFill>
                        </a:rPr>
                        <a:t>lcd_gotoxy</a:t>
                      </a:r>
                      <a:r>
                        <a:rPr lang="en-US" sz="2000" dirty="0">
                          <a:solidFill>
                            <a:schemeClr val="tx1"/>
                          </a:solidFill>
                        </a:rPr>
                        <a:t>(13,1); </a:t>
                      </a:r>
                    </a:p>
                    <a:p>
                      <a:pPr algn="l" rtl="1"/>
                      <a:r>
                        <a:rPr lang="en-US" sz="2000" dirty="0">
                          <a:solidFill>
                            <a:schemeClr val="tx1"/>
                          </a:solidFill>
                        </a:rPr>
                        <a:t>    </a:t>
                      </a:r>
                      <a:r>
                        <a:rPr lang="en-US" sz="2000" dirty="0" err="1">
                          <a:solidFill>
                            <a:schemeClr val="tx1"/>
                          </a:solidFill>
                        </a:rPr>
                        <a:t>lcd_puts</a:t>
                      </a:r>
                      <a:r>
                        <a:rPr lang="en-US" sz="2000" dirty="0">
                          <a:solidFill>
                            <a:schemeClr val="tx1"/>
                          </a:solidFill>
                        </a:rPr>
                        <a:t>(s);  }}</a:t>
                      </a:r>
                    </a:p>
                  </a:txBody>
                  <a:tcPr/>
                </a:tc>
                <a:tc>
                  <a:txBody>
                    <a:bodyPr/>
                    <a:lstStyle/>
                    <a:p>
                      <a:pPr algn="l" rtl="1"/>
                      <a:r>
                        <a:rPr lang="en-US" sz="2000" dirty="0">
                          <a:solidFill>
                            <a:schemeClr val="tx1"/>
                          </a:solidFill>
                        </a:rPr>
                        <a:t>#include &lt;mega16.h&gt;</a:t>
                      </a:r>
                    </a:p>
                    <a:p>
                      <a:pPr algn="l" rtl="1"/>
                      <a:r>
                        <a:rPr lang="en-US" sz="2000" dirty="0">
                          <a:solidFill>
                            <a:schemeClr val="tx1"/>
                          </a:solidFill>
                        </a:rPr>
                        <a:t>#include &lt;</a:t>
                      </a:r>
                      <a:r>
                        <a:rPr lang="en-US" sz="2000" dirty="0" err="1">
                          <a:solidFill>
                            <a:schemeClr val="tx1"/>
                          </a:solidFill>
                        </a:rPr>
                        <a:t>stdlib.h</a:t>
                      </a:r>
                      <a:r>
                        <a:rPr lang="en-US" sz="2000" dirty="0">
                          <a:solidFill>
                            <a:schemeClr val="tx1"/>
                          </a:solidFill>
                        </a:rPr>
                        <a:t>&gt;</a:t>
                      </a:r>
                    </a:p>
                    <a:p>
                      <a:pPr algn="l" rtl="1"/>
                      <a:r>
                        <a:rPr lang="en-US" sz="2000" dirty="0">
                          <a:solidFill>
                            <a:schemeClr val="tx1"/>
                          </a:solidFill>
                        </a:rPr>
                        <a:t>#include &lt;</a:t>
                      </a:r>
                      <a:r>
                        <a:rPr lang="en-US" sz="2000" dirty="0" err="1">
                          <a:solidFill>
                            <a:schemeClr val="tx1"/>
                          </a:solidFill>
                        </a:rPr>
                        <a:t>lcd.h</a:t>
                      </a:r>
                      <a:r>
                        <a:rPr lang="en-US" sz="2000" dirty="0">
                          <a:solidFill>
                            <a:schemeClr val="tx1"/>
                          </a:solidFill>
                        </a:rPr>
                        <a:t>&gt;</a:t>
                      </a:r>
                    </a:p>
                    <a:p>
                      <a:pPr algn="l" rtl="1"/>
                      <a:r>
                        <a:rPr lang="en-US" sz="2000" dirty="0">
                          <a:solidFill>
                            <a:schemeClr val="tx1"/>
                          </a:solidFill>
                        </a:rPr>
                        <a:t>#</a:t>
                      </a:r>
                      <a:r>
                        <a:rPr lang="en-US" sz="2000" dirty="0" err="1">
                          <a:solidFill>
                            <a:schemeClr val="tx1"/>
                          </a:solidFill>
                        </a:rPr>
                        <a:t>asm</a:t>
                      </a:r>
                      <a:endParaRPr lang="en-US" sz="2000" dirty="0">
                        <a:solidFill>
                          <a:schemeClr val="tx1"/>
                        </a:solidFill>
                      </a:endParaRPr>
                    </a:p>
                    <a:p>
                      <a:pPr algn="l" rtl="1"/>
                      <a:r>
                        <a:rPr lang="en-US" sz="2000" dirty="0">
                          <a:solidFill>
                            <a:schemeClr val="tx1"/>
                          </a:solidFill>
                        </a:rPr>
                        <a:t>.</a:t>
                      </a:r>
                      <a:r>
                        <a:rPr lang="en-US" sz="2000" dirty="0" err="1">
                          <a:solidFill>
                            <a:schemeClr val="tx1"/>
                          </a:solidFill>
                        </a:rPr>
                        <a:t>equ</a:t>
                      </a:r>
                      <a:r>
                        <a:rPr lang="en-US" sz="2000" dirty="0">
                          <a:solidFill>
                            <a:schemeClr val="tx1"/>
                          </a:solidFill>
                        </a:rPr>
                        <a:t> __</a:t>
                      </a:r>
                      <a:r>
                        <a:rPr lang="en-US" sz="2000" dirty="0" err="1">
                          <a:solidFill>
                            <a:schemeClr val="tx1"/>
                          </a:solidFill>
                        </a:rPr>
                        <a:t>lcd_port</a:t>
                      </a:r>
                      <a:r>
                        <a:rPr lang="en-US" sz="2000" dirty="0">
                          <a:solidFill>
                            <a:schemeClr val="tx1"/>
                          </a:solidFill>
                        </a:rPr>
                        <a:t>=0x15 ;PORTC</a:t>
                      </a:r>
                    </a:p>
                    <a:p>
                      <a:pPr algn="l" rtl="1"/>
                      <a:r>
                        <a:rPr lang="en-US" sz="2000" dirty="0">
                          <a:solidFill>
                            <a:schemeClr val="tx1"/>
                          </a:solidFill>
                        </a:rPr>
                        <a:t>#</a:t>
                      </a:r>
                      <a:r>
                        <a:rPr lang="en-US" sz="2000" dirty="0" err="1">
                          <a:solidFill>
                            <a:schemeClr val="tx1"/>
                          </a:solidFill>
                        </a:rPr>
                        <a:t>endasm</a:t>
                      </a:r>
                      <a:endParaRPr lang="en-US" sz="2000" dirty="0">
                        <a:solidFill>
                          <a:schemeClr val="tx1"/>
                        </a:solidFill>
                      </a:endParaRPr>
                    </a:p>
                    <a:p>
                      <a:pPr algn="l" rtl="1"/>
                      <a:r>
                        <a:rPr lang="en-US" sz="2000" dirty="0">
                          <a:solidFill>
                            <a:schemeClr val="tx1"/>
                          </a:solidFill>
                        </a:rPr>
                        <a:t>float  </a:t>
                      </a:r>
                      <a:r>
                        <a:rPr lang="en-US" sz="2000" dirty="0" err="1">
                          <a:solidFill>
                            <a:schemeClr val="tx1"/>
                          </a:solidFill>
                        </a:rPr>
                        <a:t>t,r</a:t>
                      </a:r>
                      <a:r>
                        <a:rPr lang="en-US" sz="2000" dirty="0">
                          <a:solidFill>
                            <a:schemeClr val="tx1"/>
                          </a:solidFill>
                        </a:rPr>
                        <a:t>=40;</a:t>
                      </a:r>
                    </a:p>
                    <a:p>
                      <a:pPr algn="l" rtl="1"/>
                      <a:r>
                        <a:rPr lang="en-US" sz="2000" dirty="0">
                          <a:solidFill>
                            <a:schemeClr val="tx1"/>
                          </a:solidFill>
                        </a:rPr>
                        <a:t>char s[3];</a:t>
                      </a:r>
                    </a:p>
                    <a:p>
                      <a:pPr algn="l" rtl="1"/>
                      <a:r>
                        <a:rPr lang="en-US" sz="2000" dirty="0">
                          <a:solidFill>
                            <a:schemeClr val="tx1"/>
                          </a:solidFill>
                        </a:rPr>
                        <a:t>interrupt [2] void </a:t>
                      </a:r>
                      <a:r>
                        <a:rPr lang="en-US" sz="2000" dirty="0" err="1">
                          <a:solidFill>
                            <a:schemeClr val="tx1"/>
                          </a:solidFill>
                        </a:rPr>
                        <a:t>incr_button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 (r&lt;100)r=r+1;</a:t>
                      </a:r>
                      <a:r>
                        <a:rPr lang="en-US" sz="2000" b="1" dirty="0">
                          <a:solidFill>
                            <a:schemeClr val="tx1"/>
                          </a:solidFill>
                        </a:rPr>
                        <a:t>}</a:t>
                      </a:r>
                    </a:p>
                    <a:p>
                      <a:pPr algn="l" rtl="1"/>
                      <a:r>
                        <a:rPr lang="en-US" sz="2000" dirty="0">
                          <a:solidFill>
                            <a:schemeClr val="tx1"/>
                          </a:solidFill>
                        </a:rPr>
                        <a:t>interrupt [3] void </a:t>
                      </a:r>
                      <a:r>
                        <a:rPr lang="en-US" sz="2000" dirty="0" err="1">
                          <a:solidFill>
                            <a:schemeClr val="tx1"/>
                          </a:solidFill>
                        </a:rPr>
                        <a:t>decr_button</a:t>
                      </a:r>
                      <a:r>
                        <a:rPr lang="en-US" sz="2000" dirty="0">
                          <a:solidFill>
                            <a:schemeClr val="tx1"/>
                          </a:solidFill>
                        </a:rPr>
                        <a:t>(void)</a:t>
                      </a:r>
                    </a:p>
                    <a:p>
                      <a:pPr algn="l" rtl="1"/>
                      <a:r>
                        <a:rPr lang="en-US" sz="2000" dirty="0">
                          <a:solidFill>
                            <a:schemeClr val="tx1"/>
                          </a:solidFill>
                        </a:rPr>
                        <a:t>{</a:t>
                      </a:r>
                      <a:r>
                        <a:rPr lang="en-US" sz="2000" b="1" dirty="0">
                          <a:solidFill>
                            <a:srgbClr val="FF0000"/>
                          </a:solidFill>
                        </a:rPr>
                        <a:t>if(r&gt;35)r=r-1 ;</a:t>
                      </a:r>
                      <a:r>
                        <a:rPr lang="en-US" sz="2000" b="1" dirty="0">
                          <a:solidFill>
                            <a:schemeClr val="tx1"/>
                          </a:solidFill>
                        </a:rPr>
                        <a:t>}</a:t>
                      </a:r>
                    </a:p>
                    <a:p>
                      <a:pPr algn="l" rtl="1"/>
                      <a:r>
                        <a:rPr lang="en-US" sz="2000" dirty="0">
                          <a:solidFill>
                            <a:schemeClr val="tx1"/>
                          </a:solidFill>
                        </a:rPr>
                        <a:t>void main(void)</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chemeClr val="tx1"/>
                          </a:solidFill>
                        </a:rPr>
                        <a:t>{DDRD.0=1;</a:t>
                      </a:r>
                    </a:p>
                    <a:p>
                      <a:pPr algn="l" rtl="1"/>
                      <a:r>
                        <a:rPr lang="en-US" sz="2000" dirty="0">
                          <a:solidFill>
                            <a:srgbClr val="00B050"/>
                          </a:solidFill>
                        </a:rPr>
                        <a:t>//configure int0 &amp;&amp; int1</a:t>
                      </a:r>
                    </a:p>
                    <a:p>
                      <a:pPr algn="l" rtl="1"/>
                      <a:r>
                        <a:rPr lang="en-US" sz="2000" dirty="0">
                          <a:solidFill>
                            <a:schemeClr val="tx1"/>
                          </a:solidFill>
                        </a:rPr>
                        <a:t>PORTD=0B00001100;</a:t>
                      </a:r>
                    </a:p>
                    <a:p>
                      <a:pPr algn="l" rtl="1"/>
                      <a:r>
                        <a:rPr lang="en-US" sz="2000" dirty="0">
                          <a:solidFill>
                            <a:schemeClr val="tx1"/>
                          </a:solidFill>
                        </a:rPr>
                        <a:t>MCUCR=0B00001111; </a:t>
                      </a:r>
                    </a:p>
                    <a:p>
                      <a:pPr algn="l" rtl="1"/>
                      <a:r>
                        <a:rPr lang="en-US" sz="2000" dirty="0">
                          <a:solidFill>
                            <a:schemeClr val="tx1"/>
                          </a:solidFill>
                        </a:rPr>
                        <a:t>GICR=0B11000000; </a:t>
                      </a:r>
                    </a:p>
                    <a:p>
                      <a:pPr algn="l" rtl="1"/>
                      <a:r>
                        <a:rPr lang="en-US" sz="2000" dirty="0">
                          <a:solidFill>
                            <a:srgbClr val="00B050"/>
                          </a:solidFill>
                        </a:rPr>
                        <a:t>//configure </a:t>
                      </a:r>
                      <a:r>
                        <a:rPr lang="en-US" sz="2000" dirty="0" err="1">
                          <a:solidFill>
                            <a:srgbClr val="00B050"/>
                          </a:solidFill>
                        </a:rPr>
                        <a:t>adc</a:t>
                      </a:r>
                      <a:endParaRPr lang="en-US" sz="2000" dirty="0">
                        <a:solidFill>
                          <a:srgbClr val="00B050"/>
                        </a:solidFill>
                      </a:endParaRPr>
                    </a:p>
                    <a:p>
                      <a:pPr algn="l" rtl="1"/>
                      <a:r>
                        <a:rPr lang="en-US" sz="2000" dirty="0">
                          <a:solidFill>
                            <a:schemeClr val="tx1"/>
                          </a:solidFill>
                        </a:rPr>
                        <a:t>ADMUX=0B00000000;</a:t>
                      </a:r>
                    </a:p>
                    <a:p>
                      <a:pPr algn="l" rtl="1"/>
                      <a:r>
                        <a:rPr lang="en-US" sz="2000" dirty="0">
                          <a:solidFill>
                            <a:schemeClr val="tx1"/>
                          </a:solidFill>
                        </a:rPr>
                        <a:t>ADCSRA=0B10000011;</a:t>
                      </a:r>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110</a:t>
            </a:fld>
            <a:endParaRPr lang="ar-SA"/>
          </a:p>
        </p:txBody>
      </p:sp>
    </p:spTree>
    <p:extLst>
      <p:ext uri="{BB962C8B-B14F-4D97-AF65-F5344CB8AC3E}">
        <p14:creationId xmlns:p14="http://schemas.microsoft.com/office/powerpoint/2010/main" val="236119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455330" y="211287"/>
            <a:ext cx="8151655" cy="769441"/>
          </a:xfrm>
          <a:prstGeom prst="rect">
            <a:avLst/>
          </a:prstGeom>
        </p:spPr>
        <p:txBody>
          <a:bodyPr wrap="none">
            <a:spAutoFit/>
          </a:bodyPr>
          <a:lstStyle/>
          <a:p>
            <a:pPr algn="ctr"/>
            <a:r>
              <a:rPr lang="ar-SA" sz="4400" b="1" dirty="0">
                <a:solidFill>
                  <a:srgbClr val="FF0000"/>
                </a:solidFill>
              </a:rPr>
              <a:t>المقطعات في المتحكمات </a:t>
            </a:r>
            <a:r>
              <a:rPr lang="en-US" sz="4400" b="1" dirty="0">
                <a:solidFill>
                  <a:srgbClr val="FF0000"/>
                </a:solidFill>
              </a:rPr>
              <a:t>Interrupts</a:t>
            </a:r>
            <a:r>
              <a:rPr lang="ar-SA" sz="4400" b="1" dirty="0">
                <a:solidFill>
                  <a:srgbClr val="FF0000"/>
                </a:solidFill>
              </a:rPr>
              <a:t> </a:t>
            </a:r>
            <a:r>
              <a:rPr lang="en-US" sz="4400" b="1" dirty="0">
                <a:solidFill>
                  <a:srgbClr val="FF0000"/>
                </a:solidFill>
              </a:rPr>
              <a:t>AVR</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111</a:t>
            </a:fld>
            <a:endParaRPr lang="ar-SA">
              <a:solidFill>
                <a:prstClr val="black">
                  <a:tint val="75000"/>
                </a:prstClr>
              </a:solidFill>
            </a:endParaRPr>
          </a:p>
        </p:txBody>
      </p:sp>
      <p:sp>
        <p:nvSpPr>
          <p:cNvPr id="3" name="مستطيل 2"/>
          <p:cNvSpPr/>
          <p:nvPr/>
        </p:nvSpPr>
        <p:spPr>
          <a:xfrm>
            <a:off x="551275" y="842506"/>
            <a:ext cx="7959766" cy="6432530"/>
          </a:xfrm>
          <a:prstGeom prst="rect">
            <a:avLst/>
          </a:prstGeom>
        </p:spPr>
        <p:txBody>
          <a:bodyPr wrap="square">
            <a:spAutoFit/>
          </a:bodyPr>
          <a:lstStyle/>
          <a:p>
            <a:pPr algn="just"/>
            <a:r>
              <a:rPr lang="ar-SA" sz="3200" b="1" dirty="0">
                <a:solidFill>
                  <a:srgbClr val="FF0000"/>
                </a:solidFill>
              </a:rPr>
              <a:t>المقاطعة: </a:t>
            </a:r>
            <a:r>
              <a:rPr lang="ar-SA" sz="3200" dirty="0">
                <a:solidFill>
                  <a:prstClr val="black"/>
                </a:solidFill>
              </a:rPr>
              <a:t>هي عبارة عن حادثة تُسبّب توقف المتحكم عن تنفيذ البرنامج الرئيس ليذهب لتنفيذ برنامج خدمة المقاطعة (برنامج فرعي) وبعد الانتهاء منه يعود لتنفيذ البرنامج الرئيس ابتداءاً من التعليمة التي توقف عندها عند حدوث المقاطعة.</a:t>
            </a:r>
          </a:p>
          <a:p>
            <a:r>
              <a:rPr lang="ar-SA" sz="2800" b="1" dirty="0">
                <a:solidFill>
                  <a:srgbClr val="FF0000"/>
                </a:solidFill>
              </a:rPr>
              <a:t>تقسم لنوعين:</a:t>
            </a:r>
            <a:endParaRPr lang="en-US" sz="2800" dirty="0">
              <a:solidFill>
                <a:srgbClr val="FF0000"/>
              </a:solidFill>
            </a:endParaRPr>
          </a:p>
          <a:p>
            <a:pPr marL="271463" indent="-271463">
              <a:buFont typeface="Wingdings" pitchFamily="2" charset="2"/>
              <a:buChar char="§"/>
            </a:pPr>
            <a:r>
              <a:rPr lang="ar-SA" sz="2800" b="1" dirty="0">
                <a:solidFill>
                  <a:schemeClr val="accent1"/>
                </a:solidFill>
              </a:rPr>
              <a:t> مقاطعات داخلية</a:t>
            </a:r>
            <a:r>
              <a:rPr lang="ar-SA" sz="2800" b="1" dirty="0">
                <a:solidFill>
                  <a:srgbClr val="00B0F0"/>
                </a:solidFill>
              </a:rPr>
              <a:t>:</a:t>
            </a:r>
          </a:p>
          <a:p>
            <a:r>
              <a:rPr lang="ar-SA" sz="2800" dirty="0"/>
              <a:t>هي استجابة لحوادث داخلية  (داخل الشريحة) مثل :</a:t>
            </a:r>
            <a:endParaRPr lang="en-US" sz="2800" dirty="0"/>
          </a:p>
          <a:p>
            <a:r>
              <a:rPr lang="ar-SA" sz="2800" dirty="0"/>
              <a:t>طفحان للمؤقت – طفحان العداد – انتهاء من عملية كتابة على الذاكرة.</a:t>
            </a:r>
            <a:endParaRPr lang="ar-SA" sz="2800" b="1" dirty="0">
              <a:solidFill>
                <a:srgbClr val="00B0F0"/>
              </a:solidFill>
            </a:endParaRPr>
          </a:p>
          <a:p>
            <a:pPr marL="271463" indent="-271463">
              <a:buFont typeface="Wingdings" pitchFamily="2" charset="2"/>
              <a:buChar char="§"/>
            </a:pPr>
            <a:r>
              <a:rPr lang="ar-SA" sz="2800" b="1" dirty="0">
                <a:solidFill>
                  <a:schemeClr val="accent1"/>
                </a:solidFill>
              </a:rPr>
              <a:t>مقاطعات خارجية:</a:t>
            </a:r>
            <a:endParaRPr lang="en-US" sz="2800" b="1" dirty="0">
              <a:solidFill>
                <a:srgbClr val="00B0F0"/>
              </a:solidFill>
            </a:endParaRPr>
          </a:p>
          <a:p>
            <a:r>
              <a:rPr lang="ar-SA" sz="2800" dirty="0"/>
              <a:t> هي الاستجابة لحوادث خارجية (من خارج الشريحة) مثل:</a:t>
            </a:r>
            <a:endParaRPr lang="en-US" sz="2800" dirty="0"/>
          </a:p>
          <a:p>
            <a:r>
              <a:rPr lang="ar-SA" sz="2800" dirty="0"/>
              <a:t>تغير مستوى منطقي على أحد الأقطاب – تغير مستوى جهد معين بين قطبين-التصفير.</a:t>
            </a:r>
            <a:endParaRPr lang="en-US" sz="2800" dirty="0"/>
          </a:p>
          <a:p>
            <a:pPr algn="just"/>
            <a:endParaRPr lang="ar-SA" sz="2800" dirty="0">
              <a:solidFill>
                <a:prstClr val="black"/>
              </a:solidFill>
            </a:endParaRPr>
          </a:p>
        </p:txBody>
      </p:sp>
    </p:spTree>
    <p:extLst>
      <p:ext uri="{BB962C8B-B14F-4D97-AF65-F5344CB8AC3E}">
        <p14:creationId xmlns:p14="http://schemas.microsoft.com/office/powerpoint/2010/main" val="383430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112</a:t>
            </a:fld>
            <a:endParaRPr lang="ar-SA">
              <a:solidFill>
                <a:prstClr val="black">
                  <a:tint val="75000"/>
                </a:prstClr>
              </a:solidFill>
            </a:endParaRPr>
          </a:p>
        </p:txBody>
      </p:sp>
      <p:sp>
        <p:nvSpPr>
          <p:cNvPr id="3" name="مستطيل 2"/>
          <p:cNvSpPr/>
          <p:nvPr/>
        </p:nvSpPr>
        <p:spPr>
          <a:xfrm>
            <a:off x="551275" y="990947"/>
            <a:ext cx="7959766" cy="6124754"/>
          </a:xfrm>
          <a:prstGeom prst="rect">
            <a:avLst/>
          </a:prstGeom>
        </p:spPr>
        <p:txBody>
          <a:bodyPr wrap="square">
            <a:spAutoFit/>
          </a:bodyPr>
          <a:lstStyle/>
          <a:p>
            <a:pPr marL="271463" indent="-271463">
              <a:buFont typeface="Wingdings" pitchFamily="2" charset="2"/>
              <a:buChar char="§"/>
            </a:pPr>
            <a:r>
              <a:rPr lang="ar-SA" sz="2800" b="1" dirty="0">
                <a:solidFill>
                  <a:schemeClr val="accent1"/>
                </a:solidFill>
              </a:rPr>
              <a:t> مسجلات التحكم  والحالة للمقاطعة </a:t>
            </a:r>
            <a:r>
              <a:rPr lang="en-US" sz="2800" b="1" dirty="0">
                <a:solidFill>
                  <a:schemeClr val="accent1"/>
                </a:solidFill>
              </a:rPr>
              <a:t>Control and Status </a:t>
            </a:r>
            <a:r>
              <a:rPr lang="ar-SA" sz="2800" b="1" dirty="0">
                <a:solidFill>
                  <a:srgbClr val="00B0F0"/>
                </a:solidFill>
              </a:rPr>
              <a:t>:</a:t>
            </a:r>
          </a:p>
          <a:p>
            <a:r>
              <a:rPr lang="ar-SA" sz="2800" dirty="0">
                <a:solidFill>
                  <a:prstClr val="black"/>
                </a:solidFill>
              </a:rPr>
              <a:t>عن طريق خانات هذه المسجلات يتم تحديد حدث المقاطعة وتفعيلها أو حجبها.</a:t>
            </a:r>
          </a:p>
          <a:p>
            <a:pPr marL="271463" indent="-271463">
              <a:buFont typeface="Wingdings" pitchFamily="2" charset="2"/>
              <a:buChar char="§"/>
            </a:pPr>
            <a:r>
              <a:rPr lang="ar-SA" sz="2800" b="1" dirty="0">
                <a:solidFill>
                  <a:schemeClr val="accent1"/>
                </a:solidFill>
              </a:rPr>
              <a:t>برنامج خدمة المقاطعة </a:t>
            </a:r>
            <a:r>
              <a:rPr lang="en-US" sz="2800" b="1" dirty="0">
                <a:solidFill>
                  <a:schemeClr val="accent1"/>
                </a:solidFill>
              </a:rPr>
              <a:t>interrupt routine </a:t>
            </a:r>
            <a:r>
              <a:rPr lang="ar-SA" sz="2800" b="1" dirty="0">
                <a:solidFill>
                  <a:schemeClr val="accent1"/>
                </a:solidFill>
              </a:rPr>
              <a:t>:</a:t>
            </a:r>
            <a:endParaRPr lang="en-US" sz="2800" b="1" dirty="0">
              <a:solidFill>
                <a:schemeClr val="accent1"/>
              </a:solidFill>
            </a:endParaRPr>
          </a:p>
          <a:p>
            <a:r>
              <a:rPr lang="ar-SA" sz="2800" dirty="0"/>
              <a:t>هو برنامج فرعي يتم تنفيذه عند حدوث مقاطعة.</a:t>
            </a:r>
          </a:p>
          <a:p>
            <a:pPr marL="271463" indent="-271463">
              <a:buFont typeface="Wingdings" pitchFamily="2" charset="2"/>
              <a:buChar char="§"/>
            </a:pPr>
            <a:r>
              <a:rPr lang="ar-SA" sz="2800" b="1" dirty="0">
                <a:solidFill>
                  <a:schemeClr val="accent1"/>
                </a:solidFill>
              </a:rPr>
              <a:t>شعاع المقاطعة (عنوان المقاطعة) </a:t>
            </a:r>
            <a:r>
              <a:rPr lang="en-US" sz="2800" b="1" dirty="0">
                <a:solidFill>
                  <a:schemeClr val="accent1"/>
                </a:solidFill>
              </a:rPr>
              <a:t>Interrupt Vector</a:t>
            </a:r>
            <a:r>
              <a:rPr lang="ar-SA" sz="2800" b="1" dirty="0">
                <a:solidFill>
                  <a:schemeClr val="accent1"/>
                </a:solidFill>
              </a:rPr>
              <a:t>:</a:t>
            </a:r>
            <a:endParaRPr lang="en-US" sz="2800" b="1" dirty="0">
              <a:solidFill>
                <a:srgbClr val="00B0F0"/>
              </a:solidFill>
            </a:endParaRPr>
          </a:p>
          <a:p>
            <a:r>
              <a:rPr lang="ar-SA" sz="2800" dirty="0"/>
              <a:t>شعاع المقاطعة هو العنوان  الموجود فيها بداية برنامج خدمة المقاطعة.</a:t>
            </a:r>
          </a:p>
          <a:p>
            <a:pPr marL="271463" indent="-271463">
              <a:buFont typeface="Wingdings" pitchFamily="2" charset="2"/>
              <a:buChar char="§"/>
            </a:pPr>
            <a:r>
              <a:rPr lang="ar-SA" sz="2800" b="1" dirty="0">
                <a:solidFill>
                  <a:schemeClr val="accent1"/>
                </a:solidFill>
              </a:rPr>
              <a:t>علم المقاطعة </a:t>
            </a:r>
            <a:r>
              <a:rPr lang="en-US" sz="2800" b="1" dirty="0">
                <a:solidFill>
                  <a:schemeClr val="accent1"/>
                </a:solidFill>
              </a:rPr>
              <a:t>Interrupt Flag</a:t>
            </a:r>
            <a:r>
              <a:rPr lang="ar-SA" sz="2800" b="1" dirty="0">
                <a:solidFill>
                  <a:schemeClr val="accent1"/>
                </a:solidFill>
              </a:rPr>
              <a:t>:</a:t>
            </a:r>
            <a:endParaRPr lang="en-US" sz="2800" b="1" dirty="0">
              <a:solidFill>
                <a:srgbClr val="00B0F0"/>
              </a:solidFill>
            </a:endParaRPr>
          </a:p>
          <a:p>
            <a:pPr algn="just"/>
            <a:r>
              <a:rPr lang="ar-SA" sz="2800" dirty="0"/>
              <a:t> هو عبارة عن خانة </a:t>
            </a:r>
            <a:r>
              <a:rPr lang="en-US" sz="2800" dirty="0"/>
              <a:t>BIT</a:t>
            </a:r>
            <a:r>
              <a:rPr lang="ar-SA" sz="2800" dirty="0"/>
              <a:t> في مسجل أعلام المقاطعة تصبح قيمته واحد عند حدوث المقاطعة (يرفع العلم) وبعد أنتهاء من برنامج خدمة المقاطعة تصبح قيمتها صفر.</a:t>
            </a:r>
          </a:p>
          <a:p>
            <a:pPr algn="just"/>
            <a:endParaRPr lang="en-US" sz="2800" dirty="0"/>
          </a:p>
          <a:p>
            <a:pPr algn="just"/>
            <a:endParaRPr lang="ar-SA" sz="2800" dirty="0">
              <a:solidFill>
                <a:prstClr val="black"/>
              </a:solidFill>
            </a:endParaRPr>
          </a:p>
        </p:txBody>
      </p:sp>
      <p:sp>
        <p:nvSpPr>
          <p:cNvPr id="6" name="مستطيل 5"/>
          <p:cNvSpPr/>
          <p:nvPr/>
        </p:nvSpPr>
        <p:spPr>
          <a:xfrm>
            <a:off x="1538197" y="211287"/>
            <a:ext cx="5985934" cy="769441"/>
          </a:xfrm>
          <a:prstGeom prst="rect">
            <a:avLst/>
          </a:prstGeom>
        </p:spPr>
        <p:txBody>
          <a:bodyPr wrap="none">
            <a:spAutoFit/>
          </a:bodyPr>
          <a:lstStyle/>
          <a:p>
            <a:pPr algn="ctr"/>
            <a:r>
              <a:rPr lang="ar-SA" sz="4400" b="1" dirty="0">
                <a:solidFill>
                  <a:srgbClr val="FF0000"/>
                </a:solidFill>
              </a:rPr>
              <a:t>المفاهيم الاساسية في المقاطعات</a:t>
            </a:r>
            <a:endParaRPr lang="en-US" sz="4400" b="1" dirty="0">
              <a:solidFill>
                <a:srgbClr val="FF0000"/>
              </a:solidFill>
            </a:endParaRPr>
          </a:p>
        </p:txBody>
      </p:sp>
    </p:spTree>
    <p:extLst>
      <p:ext uri="{BB962C8B-B14F-4D97-AF65-F5344CB8AC3E}">
        <p14:creationId xmlns:p14="http://schemas.microsoft.com/office/powerpoint/2010/main" val="16308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113</a:t>
            </a:fld>
            <a:endParaRPr lang="ar-SA">
              <a:solidFill>
                <a:prstClr val="black">
                  <a:tint val="75000"/>
                </a:prstClr>
              </a:solidFill>
            </a:endParaRPr>
          </a:p>
        </p:txBody>
      </p:sp>
      <p:sp>
        <p:nvSpPr>
          <p:cNvPr id="3" name="مستطيل 2"/>
          <p:cNvSpPr/>
          <p:nvPr/>
        </p:nvSpPr>
        <p:spPr>
          <a:xfrm>
            <a:off x="578088" y="980728"/>
            <a:ext cx="7959766" cy="3970318"/>
          </a:xfrm>
          <a:prstGeom prst="rect">
            <a:avLst/>
          </a:prstGeom>
        </p:spPr>
        <p:txBody>
          <a:bodyPr wrap="square">
            <a:spAutoFit/>
          </a:bodyPr>
          <a:lstStyle/>
          <a:p>
            <a:pPr algn="just"/>
            <a:r>
              <a:rPr lang="ar-SA" sz="2800" b="1" dirty="0"/>
              <a:t> وعند ورود إشارة المقاطعة تجري العمليات التالية:</a:t>
            </a:r>
          </a:p>
          <a:p>
            <a:pPr marL="514350" indent="-514350" algn="just">
              <a:buFont typeface="+mj-lt"/>
              <a:buAutoNum type="arabicPeriod"/>
            </a:pPr>
            <a:r>
              <a:rPr lang="ar-SA" sz="2800" dirty="0">
                <a:cs typeface="+mj-cs"/>
              </a:rPr>
              <a:t>يتم رفع علم الخاص بالمقاطعة </a:t>
            </a:r>
            <a:r>
              <a:rPr lang="ar-SA" sz="2800" dirty="0"/>
              <a:t>(يصبح قيمته واحد)</a:t>
            </a:r>
            <a:r>
              <a:rPr lang="ar-SA" sz="2800" dirty="0">
                <a:cs typeface="+mj-cs"/>
              </a:rPr>
              <a:t>.</a:t>
            </a:r>
          </a:p>
          <a:p>
            <a:pPr marL="514350" lvl="0" indent="-514350" algn="just">
              <a:buFont typeface="+mj-lt"/>
              <a:buAutoNum type="arabicPeriod"/>
            </a:pPr>
            <a:r>
              <a:rPr lang="ar-SA" sz="2800" dirty="0">
                <a:cs typeface="+mj-cs"/>
              </a:rPr>
              <a:t>يتم وضع عنوان بداية خدمة المقاطعة في مسجل عداد البرنامج (</a:t>
            </a:r>
            <a:r>
              <a:rPr lang="en-US" sz="2800" dirty="0">
                <a:cs typeface="+mj-cs"/>
              </a:rPr>
              <a:t>PC</a:t>
            </a:r>
            <a:r>
              <a:rPr lang="ar-SA" sz="2800" dirty="0">
                <a:cs typeface="+mj-cs"/>
              </a:rPr>
              <a:t>) ليقوم بتنفيذ برنامج المقاطعة. </a:t>
            </a:r>
            <a:endParaRPr lang="en-US" sz="2800" dirty="0">
              <a:cs typeface="+mj-cs"/>
            </a:endParaRPr>
          </a:p>
          <a:p>
            <a:pPr marL="514350" lvl="0" indent="-514350" algn="just">
              <a:buFont typeface="+mj-lt"/>
              <a:buAutoNum type="arabicPeriod"/>
            </a:pPr>
            <a:r>
              <a:rPr lang="ar-SA" sz="2800" dirty="0">
                <a:cs typeface="+mj-cs"/>
              </a:rPr>
              <a:t>يتم تنفذ برنامج خدمة المقاطعة.</a:t>
            </a:r>
          </a:p>
          <a:p>
            <a:pPr marL="514350" lvl="0" indent="-514350" algn="just">
              <a:buFont typeface="+mj-lt"/>
              <a:buAutoNum type="arabicPeriod"/>
            </a:pPr>
            <a:r>
              <a:rPr lang="ar-SA" sz="2800" dirty="0">
                <a:cs typeface="+mj-cs"/>
              </a:rPr>
              <a:t> عند الانتهاء من </a:t>
            </a:r>
            <a:r>
              <a:rPr lang="ar-SA" sz="2800" dirty="0"/>
              <a:t>برنامج خدمة المقاطعة</a:t>
            </a:r>
            <a:r>
              <a:rPr lang="ar-SA" sz="2800" dirty="0">
                <a:cs typeface="+mj-cs"/>
              </a:rPr>
              <a:t> يتم تنزيل </a:t>
            </a:r>
            <a:r>
              <a:rPr lang="ar-SA" sz="2800" dirty="0"/>
              <a:t>علم الخاص بالمقاطعة (يصبح قيمته صفر).</a:t>
            </a:r>
            <a:endParaRPr lang="en-US" sz="2800" dirty="0">
              <a:cs typeface="+mj-cs"/>
            </a:endParaRPr>
          </a:p>
          <a:p>
            <a:pPr marL="514350" lvl="0" indent="-514350" algn="just">
              <a:buFont typeface="+mj-lt"/>
              <a:buAutoNum type="arabicPeriod"/>
            </a:pPr>
            <a:r>
              <a:rPr lang="ar-SA" sz="2800" dirty="0">
                <a:cs typeface="+mj-cs"/>
              </a:rPr>
              <a:t>يرجع المتحكم بمتابعة تنفيذ تعليمات البرنامج الرئيس ابتدءاً من التعليمة التي توقف عندها عندما وردت إشارة المقاطعة.</a:t>
            </a:r>
            <a:endParaRPr lang="en-US" sz="2800" dirty="0">
              <a:cs typeface="+mj-cs"/>
            </a:endParaRPr>
          </a:p>
        </p:txBody>
      </p:sp>
      <p:sp>
        <p:nvSpPr>
          <p:cNvPr id="6" name="مستطيل 5"/>
          <p:cNvSpPr/>
          <p:nvPr/>
        </p:nvSpPr>
        <p:spPr>
          <a:xfrm>
            <a:off x="888179" y="211287"/>
            <a:ext cx="7285970" cy="769441"/>
          </a:xfrm>
          <a:prstGeom prst="rect">
            <a:avLst/>
          </a:prstGeom>
        </p:spPr>
        <p:txBody>
          <a:bodyPr wrap="none">
            <a:spAutoFit/>
          </a:bodyPr>
          <a:lstStyle/>
          <a:p>
            <a:pPr algn="ctr"/>
            <a:r>
              <a:rPr lang="ar-SA" sz="4400" b="1" dirty="0">
                <a:solidFill>
                  <a:srgbClr val="FF0000"/>
                </a:solidFill>
              </a:rPr>
              <a:t>العمليات التي تجري عند حدوث مقاطعة</a:t>
            </a:r>
            <a:endParaRPr lang="en-US" sz="4400" b="1" dirty="0">
              <a:solidFill>
                <a:srgbClr val="FF0000"/>
              </a:solidFill>
            </a:endParaRPr>
          </a:p>
        </p:txBody>
      </p:sp>
      <p:sp>
        <p:nvSpPr>
          <p:cNvPr id="7" name="مربع نص 6"/>
          <p:cNvSpPr txBox="1"/>
          <p:nvPr/>
        </p:nvSpPr>
        <p:spPr>
          <a:xfrm>
            <a:off x="273495" y="5085184"/>
            <a:ext cx="8568952" cy="584775"/>
          </a:xfrm>
          <a:prstGeom prst="rect">
            <a:avLst/>
          </a:prstGeom>
          <a:noFill/>
        </p:spPr>
        <p:txBody>
          <a:bodyPr wrap="square" rtlCol="1">
            <a:spAutoFit/>
          </a:bodyPr>
          <a:lstStyle/>
          <a:p>
            <a:r>
              <a:rPr lang="ar-SA" sz="3200" dirty="0">
                <a:solidFill>
                  <a:srgbClr val="FF0000"/>
                </a:solidFill>
              </a:rPr>
              <a:t>ملاحظة</a:t>
            </a:r>
            <a:r>
              <a:rPr lang="ar-SA" sz="3200" dirty="0"/>
              <a:t>: </a:t>
            </a:r>
            <a:r>
              <a:rPr lang="ar-SA" sz="3200" dirty="0">
                <a:solidFill>
                  <a:schemeClr val="tx2"/>
                </a:solidFill>
              </a:rPr>
              <a:t>كل هذه العمليات تتم عن طريق </a:t>
            </a:r>
            <a:r>
              <a:rPr lang="en-US" sz="3200" dirty="0" err="1">
                <a:solidFill>
                  <a:schemeClr val="tx2"/>
                </a:solidFill>
              </a:rPr>
              <a:t>Hartwar</a:t>
            </a:r>
            <a:r>
              <a:rPr lang="ar-SA" sz="3200" dirty="0">
                <a:solidFill>
                  <a:schemeClr val="tx2"/>
                </a:solidFill>
              </a:rPr>
              <a:t>.</a:t>
            </a:r>
          </a:p>
        </p:txBody>
      </p:sp>
    </p:spTree>
    <p:extLst>
      <p:ext uri="{BB962C8B-B14F-4D97-AF65-F5344CB8AC3E}">
        <p14:creationId xmlns:p14="http://schemas.microsoft.com/office/powerpoint/2010/main" val="790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208757" y="872133"/>
            <a:ext cx="3024336" cy="5693866"/>
          </a:xfrm>
          <a:prstGeom prst="rect">
            <a:avLst/>
          </a:prstGeom>
          <a:noFill/>
          <a:ln>
            <a:solidFill>
              <a:schemeClr val="accent1">
                <a:shade val="50000"/>
              </a:schemeClr>
            </a:solidFill>
          </a:ln>
        </p:spPr>
        <p:txBody>
          <a:bodyPr wrap="square" rtlCol="1">
            <a:spAutoFit/>
          </a:bodyPr>
          <a:lstStyle/>
          <a:p>
            <a:pPr algn="l" rtl="0"/>
            <a:r>
              <a:rPr lang="en-US" sz="2800" dirty="0"/>
              <a:t>void main(void)</a:t>
            </a:r>
          </a:p>
          <a:p>
            <a:pPr algn="l" rtl="0"/>
            <a:r>
              <a:rPr lang="en-US" sz="2800" dirty="0"/>
              <a:t>{</a:t>
            </a:r>
          </a:p>
          <a:p>
            <a:pPr algn="l" rtl="0"/>
            <a:r>
              <a:rPr lang="en-US" sz="2800" dirty="0"/>
              <a:t>….</a:t>
            </a:r>
          </a:p>
          <a:p>
            <a:pPr algn="l" rtl="0"/>
            <a:r>
              <a:rPr lang="en-US" sz="2800" dirty="0"/>
              <a:t>While(1)</a:t>
            </a:r>
          </a:p>
          <a:p>
            <a:pPr algn="l" rtl="0"/>
            <a:r>
              <a:rPr lang="en-US" sz="2800" dirty="0"/>
              <a:t>{</a:t>
            </a:r>
          </a:p>
          <a:p>
            <a:pPr algn="l" rtl="0"/>
            <a:r>
              <a:rPr lang="en-US" sz="2800" dirty="0"/>
              <a:t>Instruction 1</a:t>
            </a:r>
          </a:p>
          <a:p>
            <a:pPr algn="l" rtl="0"/>
            <a:r>
              <a:rPr lang="en-US" sz="2800" dirty="0"/>
              <a:t>Instruction 2</a:t>
            </a:r>
          </a:p>
          <a:p>
            <a:pPr algn="l" rtl="0"/>
            <a:r>
              <a:rPr lang="en-US" sz="2800" dirty="0"/>
              <a:t>Instruction 3</a:t>
            </a:r>
          </a:p>
          <a:p>
            <a:pPr algn="l" rtl="0"/>
            <a:r>
              <a:rPr lang="en-US" sz="2800" dirty="0"/>
              <a:t>.</a:t>
            </a:r>
          </a:p>
          <a:p>
            <a:pPr algn="l" rtl="0"/>
            <a:r>
              <a:rPr lang="en-US" sz="2800" dirty="0"/>
              <a:t>.</a:t>
            </a:r>
          </a:p>
          <a:p>
            <a:pPr algn="l" rtl="0"/>
            <a:r>
              <a:rPr lang="en-US" sz="2800" dirty="0"/>
              <a:t>Instruction n</a:t>
            </a:r>
          </a:p>
          <a:p>
            <a:pPr algn="l" rtl="0"/>
            <a:r>
              <a:rPr lang="en-US" sz="2800" dirty="0"/>
              <a:t>}</a:t>
            </a:r>
          </a:p>
          <a:p>
            <a:pPr algn="l" rtl="0"/>
            <a:r>
              <a:rPr lang="en-US" sz="2800" dirty="0"/>
              <a:t>}</a:t>
            </a:r>
            <a:endParaRPr lang="ar-SA" sz="2800" dirty="0"/>
          </a:p>
        </p:txBody>
      </p:sp>
      <p:sp>
        <p:nvSpPr>
          <p:cNvPr id="4" name="مربع نص 3"/>
          <p:cNvSpPr txBox="1"/>
          <p:nvPr/>
        </p:nvSpPr>
        <p:spPr>
          <a:xfrm>
            <a:off x="5400092" y="5373216"/>
            <a:ext cx="2160240"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0</a:t>
            </a:r>
            <a:endParaRPr lang="ar-SA" sz="2000" dirty="0">
              <a:solidFill>
                <a:srgbClr val="FF0000"/>
              </a:solidFill>
            </a:endParaRPr>
          </a:p>
        </p:txBody>
      </p:sp>
      <p:sp>
        <p:nvSpPr>
          <p:cNvPr id="5" name="مربع نص 4"/>
          <p:cNvSpPr txBox="1"/>
          <p:nvPr/>
        </p:nvSpPr>
        <p:spPr>
          <a:xfrm>
            <a:off x="5436096" y="5373216"/>
            <a:ext cx="2092276" cy="400110"/>
          </a:xfrm>
          <a:prstGeom prst="rect">
            <a:avLst/>
          </a:prstGeom>
          <a:noFill/>
        </p:spPr>
        <p:txBody>
          <a:bodyPr wrap="square" rtlCol="1">
            <a:spAutoFit/>
          </a:bodyPr>
          <a:lstStyle/>
          <a:p>
            <a:pPr algn="ctr"/>
            <a:r>
              <a:rPr lang="en-US" sz="2000" dirty="0">
                <a:solidFill>
                  <a:srgbClr val="00B050"/>
                </a:solidFill>
              </a:rPr>
              <a:t>Flag Interrupt=</a:t>
            </a:r>
            <a:r>
              <a:rPr lang="en-US" sz="2000" dirty="0">
                <a:solidFill>
                  <a:srgbClr val="FF0000"/>
                </a:solidFill>
              </a:rPr>
              <a:t>1</a:t>
            </a:r>
            <a:endParaRPr lang="ar-SA" sz="2000" dirty="0">
              <a:solidFill>
                <a:srgbClr val="FF0000"/>
              </a:solidFill>
            </a:endParaRPr>
          </a:p>
        </p:txBody>
      </p:sp>
      <p:sp>
        <p:nvSpPr>
          <p:cNvPr id="7" name="مربع نص 6"/>
          <p:cNvSpPr txBox="1"/>
          <p:nvPr/>
        </p:nvSpPr>
        <p:spPr>
          <a:xfrm>
            <a:off x="4139952" y="2564904"/>
            <a:ext cx="4680520" cy="2308324"/>
          </a:xfrm>
          <a:prstGeom prst="rect">
            <a:avLst/>
          </a:prstGeom>
          <a:noFill/>
          <a:ln>
            <a:solidFill>
              <a:schemeClr val="accent1">
                <a:shade val="50000"/>
              </a:schemeClr>
            </a:solidFill>
          </a:ln>
        </p:spPr>
        <p:txBody>
          <a:bodyPr wrap="square" rtlCol="1">
            <a:spAutoFit/>
          </a:bodyPr>
          <a:lstStyle/>
          <a:p>
            <a:pPr algn="l" rtl="0"/>
            <a:r>
              <a:rPr lang="en-US" sz="2000" dirty="0"/>
              <a:t>interrupt [vector number] void </a:t>
            </a:r>
            <a:r>
              <a:rPr lang="en-US" sz="2000" dirty="0" err="1"/>
              <a:t>lable</a:t>
            </a:r>
            <a:r>
              <a:rPr lang="en-US" sz="2000" dirty="0"/>
              <a:t> (void)</a:t>
            </a:r>
          </a:p>
          <a:p>
            <a:pPr algn="l" rtl="0"/>
            <a:r>
              <a:rPr lang="en-US" sz="2400" dirty="0"/>
              <a:t>{</a:t>
            </a:r>
          </a:p>
          <a:p>
            <a:pPr algn="l" rtl="0"/>
            <a:r>
              <a:rPr lang="en-US" sz="2400" dirty="0"/>
              <a:t>…</a:t>
            </a:r>
          </a:p>
          <a:p>
            <a:pPr algn="l" rtl="0"/>
            <a:r>
              <a:rPr lang="en-US" sz="2400" dirty="0"/>
              <a:t>…</a:t>
            </a:r>
          </a:p>
          <a:p>
            <a:pPr algn="l" rtl="0"/>
            <a:r>
              <a:rPr lang="en-US" sz="2400" dirty="0"/>
              <a:t>…</a:t>
            </a:r>
          </a:p>
          <a:p>
            <a:pPr algn="l" rtl="0"/>
            <a:r>
              <a:rPr lang="en-US" sz="2400" dirty="0"/>
              <a:t>}</a:t>
            </a:r>
          </a:p>
        </p:txBody>
      </p:sp>
      <p:grpSp>
        <p:nvGrpSpPr>
          <p:cNvPr id="23" name="مجموعة 22"/>
          <p:cNvGrpSpPr/>
          <p:nvPr/>
        </p:nvGrpSpPr>
        <p:grpSpPr>
          <a:xfrm>
            <a:off x="2123728" y="2852936"/>
            <a:ext cx="2016224" cy="774952"/>
            <a:chOff x="2123728" y="2852936"/>
            <a:chExt cx="2016224" cy="774952"/>
          </a:xfrm>
        </p:grpSpPr>
        <p:cxnSp>
          <p:nvCxnSpPr>
            <p:cNvPr id="10" name="رابط كسهم مستقيم 9"/>
            <p:cNvCxnSpPr/>
            <p:nvPr/>
          </p:nvCxnSpPr>
          <p:spPr>
            <a:xfrm>
              <a:off x="3563888" y="2852936"/>
              <a:ext cx="57606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رابط مستقيم 11"/>
            <p:cNvCxnSpPr/>
            <p:nvPr/>
          </p:nvCxnSpPr>
          <p:spPr>
            <a:xfrm>
              <a:off x="3563888" y="2852936"/>
              <a:ext cx="0" cy="774952"/>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4" name="رابط مستقيم 13"/>
            <p:cNvCxnSpPr/>
            <p:nvPr/>
          </p:nvCxnSpPr>
          <p:spPr>
            <a:xfrm flipH="1">
              <a:off x="2123728" y="3627888"/>
              <a:ext cx="1440160"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1029" name="مجموعة 1028"/>
          <p:cNvGrpSpPr/>
          <p:nvPr/>
        </p:nvGrpSpPr>
        <p:grpSpPr>
          <a:xfrm>
            <a:off x="2123728" y="3851076"/>
            <a:ext cx="2016224" cy="802060"/>
            <a:chOff x="2123728" y="3851076"/>
            <a:chExt cx="2016224" cy="802060"/>
          </a:xfrm>
        </p:grpSpPr>
        <p:cxnSp>
          <p:nvCxnSpPr>
            <p:cNvPr id="25" name="رابط مستقيم 24"/>
            <p:cNvCxnSpPr/>
            <p:nvPr/>
          </p:nvCxnSpPr>
          <p:spPr>
            <a:xfrm flipH="1">
              <a:off x="3491880" y="4653136"/>
              <a:ext cx="648072"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7" name="رابط مستقيم 26"/>
            <p:cNvCxnSpPr/>
            <p:nvPr/>
          </p:nvCxnSpPr>
          <p:spPr>
            <a:xfrm flipV="1">
              <a:off x="3491880" y="3861048"/>
              <a:ext cx="0" cy="792088"/>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28" name="رابط كسهم مستقيم 1027"/>
            <p:cNvCxnSpPr/>
            <p:nvPr/>
          </p:nvCxnSpPr>
          <p:spPr>
            <a:xfrm flipH="1">
              <a:off x="2123728" y="3851076"/>
              <a:ext cx="1368152"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grpSp>
      <p:sp>
        <p:nvSpPr>
          <p:cNvPr id="38" name="مربع نص 37"/>
          <p:cNvSpPr txBox="1"/>
          <p:nvPr/>
        </p:nvSpPr>
        <p:spPr>
          <a:xfrm>
            <a:off x="4499992" y="922581"/>
            <a:ext cx="3168352" cy="523220"/>
          </a:xfrm>
          <a:prstGeom prst="rect">
            <a:avLst/>
          </a:prstGeom>
          <a:noFill/>
        </p:spPr>
        <p:txBody>
          <a:bodyPr wrap="square" rtlCol="1">
            <a:spAutoFit/>
          </a:bodyPr>
          <a:lstStyle/>
          <a:p>
            <a:pPr marL="457200" indent="-457200" algn="ctr" rtl="0">
              <a:buFont typeface="Wingdings" pitchFamily="2" charset="2"/>
              <a:buChar char="ü"/>
            </a:pPr>
            <a:r>
              <a:rPr lang="en-US" sz="2800" b="1" dirty="0">
                <a:solidFill>
                  <a:srgbClr val="FF0000"/>
                </a:solidFill>
              </a:rPr>
              <a:t>Interrupt event</a:t>
            </a:r>
            <a:endParaRPr lang="ar-SA" sz="2800" b="1" dirty="0">
              <a:solidFill>
                <a:srgbClr val="FF0000"/>
              </a:solidFill>
            </a:endParaRPr>
          </a:p>
        </p:txBody>
      </p:sp>
      <p:sp>
        <p:nvSpPr>
          <p:cNvPr id="1030" name="مستطيل 1029"/>
          <p:cNvSpPr/>
          <p:nvPr/>
        </p:nvSpPr>
        <p:spPr>
          <a:xfrm>
            <a:off x="5270152" y="2195572"/>
            <a:ext cx="2018501"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Interrupt Routine </a:t>
            </a:r>
            <a:endParaRPr lang="ar-SA" dirty="0"/>
          </a:p>
        </p:txBody>
      </p:sp>
      <p:sp>
        <p:nvSpPr>
          <p:cNvPr id="40" name="مستطيل 39"/>
          <p:cNvSpPr/>
          <p:nvPr/>
        </p:nvSpPr>
        <p:spPr>
          <a:xfrm>
            <a:off x="865562" y="479410"/>
            <a:ext cx="1710725" cy="369332"/>
          </a:xfrm>
          <a:prstGeom prst="rect">
            <a:avLst/>
          </a:prstGeom>
          <a:ln>
            <a:solidFill>
              <a:schemeClr val="accent1">
                <a:shade val="95000"/>
                <a:satMod val="105000"/>
              </a:schemeClr>
            </a:solidFill>
          </a:ln>
        </p:spPr>
        <p:txBody>
          <a:bodyPr wrap="none">
            <a:spAutoFit/>
          </a:bodyPr>
          <a:lstStyle/>
          <a:p>
            <a:r>
              <a:rPr lang="en-US" b="1" dirty="0">
                <a:solidFill>
                  <a:schemeClr val="accent1"/>
                </a:solidFill>
              </a:rPr>
              <a:t>Main Function </a:t>
            </a:r>
            <a:endParaRPr lang="ar-SA" dirty="0"/>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114</a:t>
            </a:fld>
            <a:endParaRPr lang="ar-SA"/>
          </a:p>
        </p:txBody>
      </p:sp>
    </p:spTree>
    <p:extLst>
      <p:ext uri="{BB962C8B-B14F-4D97-AF65-F5344CB8AC3E}">
        <p14:creationId xmlns:p14="http://schemas.microsoft.com/office/powerpoint/2010/main" val="1439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ircle(in)">
                                      <p:cBhvr>
                                        <p:cTn id="12" dur="20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circle(in)">
                                      <p:cBhvr>
                                        <p:cTn id="53" dur="2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circle(in)">
                                      <p:cBhvr>
                                        <p:cTn id="58" dur="2000"/>
                                        <p:tgtEl>
                                          <p:spTgt spid="3">
                                            <p:txEl>
                                              <p:pRg st="8" end="8"/>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circle(in)">
                                      <p:cBhvr>
                                        <p:cTn id="61" dur="2000"/>
                                        <p:tgtEl>
                                          <p:spTgt spid="3">
                                            <p:txEl>
                                              <p:pRg st="9" end="9"/>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circle(in)">
                                      <p:cBhvr>
                                        <p:cTn id="6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39431" y="67271"/>
            <a:ext cx="8289706" cy="769441"/>
          </a:xfrm>
          <a:prstGeom prst="rect">
            <a:avLst/>
          </a:prstGeom>
        </p:spPr>
        <p:txBody>
          <a:bodyPr wrap="none">
            <a:spAutoFit/>
          </a:bodyPr>
          <a:lstStyle/>
          <a:p>
            <a:pPr algn="ctr"/>
            <a:r>
              <a:rPr lang="ar-SA" sz="4400" b="1" dirty="0">
                <a:solidFill>
                  <a:srgbClr val="FF0000"/>
                </a:solidFill>
              </a:rPr>
              <a:t>عناوين المقاطعات في المتحكم  </a:t>
            </a:r>
            <a:r>
              <a:rPr lang="en-US" sz="4400" b="1" dirty="0">
                <a:solidFill>
                  <a:srgbClr val="FF0000"/>
                </a:solidFill>
              </a:rPr>
              <a:t>Atmega16</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115</a:t>
            </a:fld>
            <a:endParaRPr lang="ar-SA">
              <a:solidFill>
                <a:prstClr val="black">
                  <a:tint val="75000"/>
                </a:prst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36712"/>
            <a:ext cx="7410450" cy="588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26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24792" y="211287"/>
            <a:ext cx="3563796" cy="769441"/>
          </a:xfrm>
          <a:prstGeom prst="rect">
            <a:avLst/>
          </a:prstGeom>
        </p:spPr>
        <p:txBody>
          <a:bodyPr wrap="none">
            <a:spAutoFit/>
          </a:bodyPr>
          <a:lstStyle/>
          <a:p>
            <a:pPr algn="ctr"/>
            <a:r>
              <a:rPr lang="ar-SA" sz="4400" b="1" dirty="0">
                <a:solidFill>
                  <a:srgbClr val="FF0000"/>
                </a:solidFill>
              </a:rPr>
              <a:t>أولويّات المقاطعات</a:t>
            </a:r>
            <a:endParaRPr lang="en-US"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116</a:t>
            </a:fld>
            <a:endParaRPr lang="ar-SA">
              <a:solidFill>
                <a:prstClr val="black">
                  <a:tint val="75000"/>
                </a:prstClr>
              </a:solidFill>
            </a:endParaRPr>
          </a:p>
        </p:txBody>
      </p:sp>
      <p:sp>
        <p:nvSpPr>
          <p:cNvPr id="3" name="مستطيل 2"/>
          <p:cNvSpPr/>
          <p:nvPr/>
        </p:nvSpPr>
        <p:spPr>
          <a:xfrm>
            <a:off x="0" y="980728"/>
            <a:ext cx="8964488" cy="5543056"/>
          </a:xfrm>
          <a:prstGeom prst="rect">
            <a:avLst/>
          </a:prstGeom>
        </p:spPr>
        <p:txBody>
          <a:bodyPr wrap="square">
            <a:spAutoFit/>
          </a:bodyPr>
          <a:lstStyle/>
          <a:p>
            <a:pPr marL="457200" indent="-457200" algn="justLow">
              <a:lnSpc>
                <a:spcPct val="115000"/>
              </a:lnSpc>
              <a:buFont typeface="Wingdings" pitchFamily="2" charset="2"/>
              <a:buChar char="§"/>
            </a:pPr>
            <a:r>
              <a:rPr lang="ar-SA" sz="2800" dirty="0">
                <a:latin typeface="Times New Roman"/>
                <a:ea typeface="Calibri"/>
                <a:cs typeface="+mj-cs"/>
              </a:rPr>
              <a:t>عند ورود طلب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إلى المتحكم أثناء تنفيذ برنامج مقاطعة من النمط (</a:t>
            </a:r>
            <a:r>
              <a:rPr lang="en-US" sz="2400" dirty="0" err="1">
                <a:latin typeface="Times New Roman"/>
                <a:ea typeface="Calibri"/>
                <a:cs typeface="+mj-cs"/>
              </a:rPr>
              <a:t>Int</a:t>
            </a:r>
            <a:r>
              <a:rPr lang="en-US" sz="2400" dirty="0">
                <a:latin typeface="Times New Roman"/>
                <a:ea typeface="Calibri"/>
                <a:cs typeface="+mj-cs"/>
              </a:rPr>
              <a:t> 0</a:t>
            </a:r>
            <a:r>
              <a:rPr lang="ar-SA" sz="2800" dirty="0">
                <a:latin typeface="Times New Roman"/>
                <a:ea typeface="Calibri"/>
                <a:cs typeface="+mj-cs"/>
              </a:rPr>
              <a:t>) (من نفس النمط) فإن المتحكم سوف يُهمل هذا الطلب ولن يستجيب لهذه المقاطعة (لأن خانة علم المقاطعة (</a:t>
            </a:r>
            <a:r>
              <a:rPr lang="en-US" sz="2400" dirty="0">
                <a:latin typeface="Times New Roman"/>
                <a:ea typeface="Calibri"/>
                <a:cs typeface="+mj-cs"/>
              </a:rPr>
              <a:t>INTF0</a:t>
            </a:r>
            <a:r>
              <a:rPr lang="ar-SA" sz="2800" dirty="0">
                <a:latin typeface="Times New Roman"/>
                <a:ea typeface="Calibri"/>
                <a:cs typeface="+mj-cs"/>
              </a:rPr>
              <a:t>) تحمل القيمة (</a:t>
            </a:r>
            <a:r>
              <a:rPr lang="en-US" sz="2400" dirty="0">
                <a:latin typeface="Times New Roman"/>
                <a:ea typeface="Calibri"/>
                <a:cs typeface="+mj-cs"/>
              </a:rPr>
              <a:t>1</a:t>
            </a:r>
            <a:r>
              <a:rPr lang="ar-SA" sz="2800" dirty="0">
                <a:latin typeface="Times New Roman"/>
                <a:ea typeface="Calibri"/>
                <a:cs typeface="+mj-cs"/>
              </a:rPr>
              <a:t>) منطقي)، والأمر نفسه بالنسبة للمقاطعة (</a:t>
            </a:r>
            <a:r>
              <a:rPr lang="en-US" sz="2400" dirty="0" err="1">
                <a:latin typeface="Times New Roman"/>
                <a:ea typeface="Calibri"/>
                <a:cs typeface="+mj-cs"/>
              </a:rPr>
              <a:t>Int</a:t>
            </a:r>
            <a:r>
              <a:rPr lang="en-US" sz="2400" dirty="0">
                <a:latin typeface="Times New Roman"/>
                <a:ea typeface="Calibri"/>
                <a:cs typeface="+mj-cs"/>
              </a:rPr>
              <a:t> 1</a:t>
            </a:r>
            <a:r>
              <a:rPr lang="ar-SA" sz="2800" dirty="0">
                <a:latin typeface="Times New Roman"/>
                <a:ea typeface="Calibri"/>
                <a:cs typeface="+mj-cs"/>
              </a:rPr>
              <a:t>).</a:t>
            </a:r>
            <a:endParaRPr lang="en-US" sz="2000" dirty="0">
              <a:latin typeface="Times New Roman"/>
              <a:ea typeface="Calibri"/>
              <a:cs typeface="+mj-cs"/>
            </a:endParaRPr>
          </a:p>
          <a:p>
            <a:pPr marL="457200" indent="-457200" algn="justLow">
              <a:lnSpc>
                <a:spcPct val="115000"/>
              </a:lnSpc>
              <a:buFont typeface="Wingdings" pitchFamily="2" charset="2"/>
              <a:buChar char="§"/>
            </a:pPr>
            <a:r>
              <a:rPr lang="ar-SA" sz="2800" dirty="0">
                <a:latin typeface="Times New Roman"/>
                <a:ea typeface="Calibri"/>
                <a:cs typeface="+mj-cs"/>
              </a:rPr>
              <a:t>أما إذا ورد طلب مقاطعة من نمط مختلف أثناء تنفيذ برنامج مقاطعة ما فإن استجابة المتحكم لتلك المقاطعة مرتبطة بأولوية المقاطعة الأولى على الثانية، وتتحدد أولويات المقاطعات المختلفة وفق القاعدة التالية:</a:t>
            </a:r>
          </a:p>
          <a:p>
            <a:pPr algn="justLow">
              <a:lnSpc>
                <a:spcPct val="115000"/>
              </a:lnSpc>
            </a:pPr>
            <a:r>
              <a:rPr lang="ar-SA" sz="2800" dirty="0">
                <a:latin typeface="Times New Roman"/>
                <a:ea typeface="Calibri"/>
                <a:cs typeface="+mj-cs"/>
              </a:rPr>
              <a:t> المقاطعة ذات العنوان الأصغر تمتلك الأولوية على المقاطعة ذات العنوان الأكبر فمثلاً المقاطعة (</a:t>
            </a:r>
            <a:r>
              <a:rPr lang="en-US" sz="2400" dirty="0">
                <a:latin typeface="Times New Roman"/>
                <a:ea typeface="Calibri"/>
                <a:cs typeface="+mj-cs"/>
              </a:rPr>
              <a:t>RESET</a:t>
            </a:r>
            <a:r>
              <a:rPr lang="ar-SA" sz="2800" dirty="0">
                <a:latin typeface="Times New Roman"/>
                <a:ea typeface="Calibri"/>
                <a:cs typeface="+mj-cs"/>
              </a:rPr>
              <a:t>) ذات العنوان (</a:t>
            </a:r>
            <a:r>
              <a:rPr lang="en-US" sz="2400" dirty="0">
                <a:latin typeface="Times New Roman"/>
                <a:ea typeface="Calibri"/>
                <a:cs typeface="+mj-cs"/>
              </a:rPr>
              <a:t>$000</a:t>
            </a:r>
            <a:r>
              <a:rPr lang="ar-SA" sz="2800" dirty="0">
                <a:latin typeface="Times New Roman"/>
                <a:ea typeface="Calibri"/>
                <a:cs typeface="+mj-cs"/>
              </a:rPr>
              <a:t>) لها أولوية على المقاطعة (</a:t>
            </a:r>
            <a:r>
              <a:rPr lang="en-US" sz="2400" dirty="0">
                <a:latin typeface="Times New Roman"/>
                <a:ea typeface="Calibri"/>
                <a:cs typeface="+mj-cs"/>
              </a:rPr>
              <a:t>Int0</a:t>
            </a:r>
            <a:r>
              <a:rPr lang="ar-SA" sz="2800" dirty="0">
                <a:latin typeface="Times New Roman"/>
                <a:ea typeface="Calibri"/>
                <a:cs typeface="+mj-cs"/>
              </a:rPr>
              <a:t>) ذات العنوان (</a:t>
            </a:r>
            <a:r>
              <a:rPr lang="en-US" sz="2400" dirty="0">
                <a:latin typeface="Times New Roman"/>
                <a:ea typeface="Calibri"/>
                <a:cs typeface="+mj-cs"/>
              </a:rPr>
              <a:t>$001</a:t>
            </a:r>
            <a:r>
              <a:rPr lang="ar-SA" sz="2800" dirty="0">
                <a:latin typeface="Times New Roman"/>
                <a:ea typeface="Calibri"/>
                <a:cs typeface="+mj-cs"/>
              </a:rPr>
              <a:t>) والتي لها الأولوية هي الأخرى على المقاطعة (</a:t>
            </a:r>
            <a:r>
              <a:rPr lang="en-US" sz="2400" dirty="0">
                <a:latin typeface="Times New Roman"/>
                <a:ea typeface="Calibri"/>
                <a:cs typeface="+mj-cs"/>
              </a:rPr>
              <a:t>Int1</a:t>
            </a:r>
            <a:r>
              <a:rPr lang="ar-SA" sz="2800" dirty="0">
                <a:latin typeface="Times New Roman"/>
                <a:ea typeface="Calibri"/>
                <a:cs typeface="+mj-cs"/>
              </a:rPr>
              <a:t>) ذات العنوان (</a:t>
            </a:r>
            <a:r>
              <a:rPr lang="en-US" sz="2400" dirty="0">
                <a:latin typeface="Times New Roman"/>
                <a:ea typeface="Calibri"/>
                <a:cs typeface="+mj-cs"/>
              </a:rPr>
              <a:t>$002</a:t>
            </a:r>
            <a:r>
              <a:rPr lang="ar-SA" sz="2800" dirty="0">
                <a:latin typeface="Times New Roman"/>
                <a:ea typeface="Calibri"/>
                <a:cs typeface="+mj-cs"/>
              </a:rPr>
              <a:t>) وهكذا بالنسبة إلى بقية المقاطعات.</a:t>
            </a:r>
            <a:endParaRPr lang="en-US" sz="2000" dirty="0">
              <a:effectLst/>
              <a:latin typeface="Times New Roman"/>
              <a:ea typeface="Calibri"/>
              <a:cs typeface="+mj-cs"/>
            </a:endParaRPr>
          </a:p>
        </p:txBody>
      </p:sp>
    </p:spTree>
    <p:extLst>
      <p:ext uri="{BB962C8B-B14F-4D97-AF65-F5344CB8AC3E}">
        <p14:creationId xmlns:p14="http://schemas.microsoft.com/office/powerpoint/2010/main" val="319269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117</a:t>
            </a:fld>
            <a:endParaRPr lang="ar-SA">
              <a:solidFill>
                <a:prstClr val="black">
                  <a:tint val="75000"/>
                </a:prstClr>
              </a:solidFill>
            </a:endParaRPr>
          </a:p>
        </p:txBody>
      </p:sp>
      <p:sp>
        <p:nvSpPr>
          <p:cNvPr id="3" name="مستطيل 2"/>
          <p:cNvSpPr/>
          <p:nvPr/>
        </p:nvSpPr>
        <p:spPr>
          <a:xfrm>
            <a:off x="551281" y="984106"/>
            <a:ext cx="7959766" cy="1446550"/>
          </a:xfrm>
          <a:prstGeom prst="rect">
            <a:avLst/>
          </a:prstGeom>
        </p:spPr>
        <p:txBody>
          <a:bodyPr wrap="square">
            <a:spAutoFit/>
          </a:bodyPr>
          <a:lstStyle/>
          <a:p>
            <a:pPr lvl="0" algn="just"/>
            <a:r>
              <a:rPr lang="ar-SA" sz="3200" b="1" dirty="0">
                <a:solidFill>
                  <a:prstClr val="black"/>
                </a:solidFill>
              </a:rPr>
              <a:t> </a:t>
            </a:r>
            <a:r>
              <a:rPr lang="ar-SA" sz="2800" dirty="0"/>
              <a:t>هناك علم (</a:t>
            </a:r>
            <a:r>
              <a:rPr lang="en-US" sz="2800" dirty="0"/>
              <a:t>Flag</a:t>
            </a:r>
            <a:r>
              <a:rPr lang="ar-SA" sz="2800" dirty="0"/>
              <a:t>) في مسجل الحالة (</a:t>
            </a:r>
            <a:r>
              <a:rPr lang="en-US" sz="2800" dirty="0"/>
              <a:t>SREG</a:t>
            </a:r>
            <a:r>
              <a:rPr lang="ar-SA" sz="2800" dirty="0"/>
              <a:t>) يُدعى بعلم المقاطعة العام (</a:t>
            </a:r>
            <a:r>
              <a:rPr lang="en-US" sz="2800" dirty="0"/>
              <a:t>I</a:t>
            </a:r>
            <a:r>
              <a:rPr lang="ar-SA" sz="2800" dirty="0"/>
              <a:t>) مبين بالشكل وهو متوضع في الخانة الثامنة من مسجل الحالة:</a:t>
            </a:r>
            <a:endParaRPr lang="en-US" sz="2800" dirty="0"/>
          </a:p>
        </p:txBody>
      </p:sp>
      <p:sp>
        <p:nvSpPr>
          <p:cNvPr id="6" name="مستطيل 5"/>
          <p:cNvSpPr/>
          <p:nvPr/>
        </p:nvSpPr>
        <p:spPr>
          <a:xfrm>
            <a:off x="2806974" y="211287"/>
            <a:ext cx="3448380" cy="707886"/>
          </a:xfrm>
          <a:prstGeom prst="rect">
            <a:avLst/>
          </a:prstGeom>
        </p:spPr>
        <p:txBody>
          <a:bodyPr wrap="none">
            <a:spAutoFit/>
          </a:bodyPr>
          <a:lstStyle/>
          <a:p>
            <a:pPr algn="ctr"/>
            <a:r>
              <a:rPr lang="ar-SA" sz="4000" b="1" dirty="0">
                <a:solidFill>
                  <a:srgbClr val="FF0000"/>
                </a:solidFill>
              </a:rPr>
              <a:t>علم المقاطعة العام </a:t>
            </a:r>
            <a:r>
              <a:rPr lang="en-US" sz="4000" b="1" dirty="0">
                <a:solidFill>
                  <a:srgbClr val="FF0000"/>
                </a:solidFill>
                <a:latin typeface="Algerian" pitchFamily="82" charset="0"/>
                <a:cs typeface="+mj-cs"/>
              </a:rPr>
              <a:t>I</a:t>
            </a:r>
          </a:p>
        </p:txBody>
      </p:sp>
      <p:pic>
        <p:nvPicPr>
          <p:cNvPr id="15363"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496" y="2236291"/>
            <a:ext cx="8856984" cy="168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179512" y="4149080"/>
            <a:ext cx="8712968" cy="2246769"/>
          </a:xfrm>
          <a:prstGeom prst="rect">
            <a:avLst/>
          </a:prstGeom>
        </p:spPr>
        <p:txBody>
          <a:bodyPr wrap="square">
            <a:spAutoFit/>
          </a:bodyPr>
          <a:lstStyle/>
          <a:p>
            <a:pPr algn="just"/>
            <a:r>
              <a:rPr lang="ar-SA" sz="2800" dirty="0"/>
              <a:t>فإذا وضعنا في هذه الخانة القيمة (</a:t>
            </a:r>
            <a:r>
              <a:rPr lang="en-US" sz="2800" dirty="0"/>
              <a:t>1</a:t>
            </a:r>
            <a:r>
              <a:rPr lang="ar-SA" sz="2800" dirty="0"/>
              <a:t>) منطقي فهذا يعني أننا فعّلنا خدمة المقاطعات وبالتالي عند ورود أي مقاطعة للمتحكم سوف يستجيب لها بشكل طبيعي. وبالعكس إذا وضعنا فيه القيمة (</a:t>
            </a:r>
            <a:r>
              <a:rPr lang="en-US" sz="2800" dirty="0"/>
              <a:t>0</a:t>
            </a:r>
            <a:r>
              <a:rPr lang="ar-SA" sz="2800" dirty="0"/>
              <a:t>) منطقي فهذا يعني أننا حجبنا المقاطعات بأكملها وبالتالي فإن أي مقاطعة ترد إلى المتحكم سوف يتم حجبها ولن يستجيب لها المتحكم أبداً إلى أن يتم تفعيل العلم (</a:t>
            </a:r>
            <a:r>
              <a:rPr lang="en-US" sz="2800" dirty="0"/>
              <a:t>I</a:t>
            </a:r>
            <a:r>
              <a:rPr lang="ar-SA" sz="2800" dirty="0"/>
              <a:t>) من جديد.</a:t>
            </a:r>
            <a:endParaRPr lang="en-US" sz="2800" dirty="0"/>
          </a:p>
        </p:txBody>
      </p:sp>
    </p:spTree>
    <p:extLst>
      <p:ext uri="{BB962C8B-B14F-4D97-AF65-F5344CB8AC3E}">
        <p14:creationId xmlns:p14="http://schemas.microsoft.com/office/powerpoint/2010/main" val="18525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118</a:t>
            </a:fld>
            <a:endParaRPr lang="ar-SA">
              <a:solidFill>
                <a:prstClr val="black">
                  <a:tint val="75000"/>
                </a:prstClr>
              </a:solidFill>
            </a:endParaRPr>
          </a:p>
        </p:txBody>
      </p:sp>
      <p:sp>
        <p:nvSpPr>
          <p:cNvPr id="6" name="مستطيل 5"/>
          <p:cNvSpPr/>
          <p:nvPr/>
        </p:nvSpPr>
        <p:spPr>
          <a:xfrm>
            <a:off x="1623961" y="211287"/>
            <a:ext cx="5814412" cy="707886"/>
          </a:xfrm>
          <a:prstGeom prst="rect">
            <a:avLst/>
          </a:prstGeom>
        </p:spPr>
        <p:txBody>
          <a:bodyPr wrap="none">
            <a:spAutoFit/>
          </a:bodyPr>
          <a:lstStyle/>
          <a:p>
            <a:pPr algn="ctr"/>
            <a:r>
              <a:rPr lang="ar-SA" sz="4000" b="1" dirty="0">
                <a:solidFill>
                  <a:srgbClr val="FF0000"/>
                </a:solidFill>
              </a:rPr>
              <a:t>خطوات إستخدام وبرمجة المقاطعة</a:t>
            </a:r>
            <a:endParaRPr lang="en-US" sz="4000" b="1" dirty="0">
              <a:solidFill>
                <a:srgbClr val="FF0000"/>
              </a:solidFill>
            </a:endParaRPr>
          </a:p>
        </p:txBody>
      </p:sp>
      <p:sp>
        <p:nvSpPr>
          <p:cNvPr id="10" name="مستطيل 9"/>
          <p:cNvSpPr/>
          <p:nvPr/>
        </p:nvSpPr>
        <p:spPr>
          <a:xfrm>
            <a:off x="619372" y="987783"/>
            <a:ext cx="8004221" cy="4647426"/>
          </a:xfrm>
          <a:prstGeom prst="rect">
            <a:avLst/>
          </a:prstGeom>
        </p:spPr>
        <p:txBody>
          <a:bodyPr wrap="square">
            <a:spAutoFit/>
          </a:bodyPr>
          <a:lstStyle/>
          <a:p>
            <a:pPr marL="514350" lvl="0" indent="-514350">
              <a:buFont typeface="+mj-lt"/>
              <a:buAutoNum type="arabicPeriod"/>
              <a:tabLst>
                <a:tab pos="588645" algn="l"/>
              </a:tabLst>
            </a:pPr>
            <a:r>
              <a:rPr lang="ar-SA" sz="3200" dirty="0">
                <a:solidFill>
                  <a:srgbClr val="0070C0"/>
                </a:solidFill>
                <a:latin typeface="Times New Roman"/>
                <a:ea typeface="Batang"/>
              </a:rPr>
              <a:t>اعداد حدث المقاطعة.</a:t>
            </a:r>
          </a:p>
          <a:p>
            <a:pPr lvl="0">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2"/>
              <a:tabLst>
                <a:tab pos="588645" algn="l"/>
              </a:tabLst>
            </a:pPr>
            <a:r>
              <a:rPr lang="ar-SA" sz="3200" dirty="0">
                <a:solidFill>
                  <a:srgbClr val="0070C0"/>
                </a:solidFill>
                <a:latin typeface="Times New Roman"/>
                <a:ea typeface="Batang"/>
              </a:rPr>
              <a:t>تفعيل المقاطعة </a:t>
            </a:r>
            <a:r>
              <a:rPr lang="ar-SY" sz="3200" dirty="0">
                <a:solidFill>
                  <a:srgbClr val="0070C0"/>
                </a:solidFill>
                <a:latin typeface="Times New Roman"/>
                <a:ea typeface="Batang"/>
              </a:rPr>
              <a:t>المطلوبة</a:t>
            </a:r>
            <a:r>
              <a:rPr lang="ar-SA" sz="3200" dirty="0">
                <a:solidFill>
                  <a:srgbClr val="0070C0"/>
                </a:solidFill>
                <a:latin typeface="Times New Roman"/>
                <a:ea typeface="Batang"/>
              </a:rPr>
              <a:t>.</a:t>
            </a:r>
          </a:p>
          <a:p>
            <a:pPr>
              <a:tabLst>
                <a:tab pos="588645" algn="l"/>
              </a:tabLst>
            </a:pPr>
            <a:r>
              <a:rPr lang="ar-SA" sz="3200" dirty="0">
                <a:latin typeface="Times New Roman"/>
                <a:ea typeface="Batang"/>
              </a:rPr>
              <a:t>عن طريق مسجلات التحكم الخاصة بالمقاطعة.</a:t>
            </a:r>
            <a:endParaRPr lang="en-US" sz="2400" dirty="0">
              <a:latin typeface="Times New Roman"/>
              <a:ea typeface="Batang"/>
            </a:endParaRPr>
          </a:p>
          <a:p>
            <a:pPr marL="514350" lvl="0" indent="-514350">
              <a:buFont typeface="+mj-lt"/>
              <a:buAutoNum type="arabicPeriod" startAt="3"/>
              <a:tabLst>
                <a:tab pos="588645" algn="l"/>
              </a:tabLst>
            </a:pPr>
            <a:r>
              <a:rPr lang="ar-SA" sz="3200" dirty="0">
                <a:solidFill>
                  <a:srgbClr val="0070C0"/>
                </a:solidFill>
                <a:latin typeface="Times New Roman"/>
                <a:ea typeface="Batang"/>
              </a:rPr>
              <a:t>تفعيل المقاطعات بشكل عام</a:t>
            </a:r>
            <a:r>
              <a:rPr lang="ar-SA" sz="3200" dirty="0">
                <a:latin typeface="Times New Roman"/>
                <a:ea typeface="Batang"/>
              </a:rPr>
              <a:t>.</a:t>
            </a:r>
          </a:p>
          <a:p>
            <a:pPr lvl="0">
              <a:tabLst>
                <a:tab pos="588645" algn="l"/>
              </a:tabLst>
            </a:pPr>
            <a:r>
              <a:rPr lang="ar-SA" sz="3200" dirty="0">
                <a:latin typeface="Times New Roman"/>
                <a:ea typeface="Batang"/>
              </a:rPr>
              <a:t>عن طريق تفعيل علم المقاطعة العام </a:t>
            </a:r>
            <a:r>
              <a:rPr lang="en-US" sz="3200" dirty="0">
                <a:latin typeface="Times New Roman"/>
                <a:ea typeface="Batang"/>
              </a:rPr>
              <a:t>I</a:t>
            </a:r>
            <a:r>
              <a:rPr lang="ar-SA" sz="3200" dirty="0">
                <a:latin typeface="Times New Roman"/>
                <a:ea typeface="Batang"/>
              </a:rPr>
              <a:t> بأحدى الطريقتين:</a:t>
            </a:r>
          </a:p>
          <a:p>
            <a:pPr lvl="0" algn="l" rtl="0">
              <a:tabLst>
                <a:tab pos="588645" algn="l"/>
              </a:tabLst>
            </a:pPr>
            <a:r>
              <a:rPr lang="en-US" sz="2400" dirty="0">
                <a:latin typeface="Times New Roman"/>
                <a:ea typeface="Batang"/>
              </a:rPr>
              <a:t>SREG.7=1;</a:t>
            </a:r>
          </a:p>
          <a:p>
            <a:pPr lvl="0" algn="l" rtl="0">
              <a:tabLst>
                <a:tab pos="588645" algn="l"/>
              </a:tabLst>
            </a:pPr>
            <a:r>
              <a:rPr lang="en-US" sz="2400" dirty="0">
                <a:latin typeface="Times New Roman"/>
                <a:ea typeface="Batang"/>
              </a:rPr>
              <a:t> OR</a:t>
            </a:r>
          </a:p>
          <a:p>
            <a:pPr lvl="0" algn="l" rtl="0">
              <a:tabLst>
                <a:tab pos="588645" algn="l"/>
              </a:tabLst>
            </a:pPr>
            <a:r>
              <a:rPr lang="en-US" sz="2400" dirty="0">
                <a:latin typeface="Times New Roman"/>
                <a:ea typeface="Batang"/>
              </a:rPr>
              <a:t>#</a:t>
            </a:r>
            <a:r>
              <a:rPr lang="en-US" sz="2400" dirty="0" err="1">
                <a:latin typeface="Times New Roman"/>
                <a:ea typeface="Batang"/>
              </a:rPr>
              <a:t>asm</a:t>
            </a:r>
            <a:r>
              <a:rPr lang="en-US" sz="2400" dirty="0">
                <a:latin typeface="Times New Roman"/>
                <a:ea typeface="Batang"/>
              </a:rPr>
              <a:t>("</a:t>
            </a:r>
            <a:r>
              <a:rPr lang="en-US" sz="2400" dirty="0" err="1">
                <a:latin typeface="Times New Roman"/>
                <a:ea typeface="Batang"/>
              </a:rPr>
              <a:t>sei</a:t>
            </a:r>
            <a:r>
              <a:rPr lang="en-US" sz="2400" dirty="0">
                <a:latin typeface="Times New Roman"/>
                <a:ea typeface="Batang"/>
              </a:rPr>
              <a:t>")</a:t>
            </a:r>
          </a:p>
          <a:p>
            <a:pPr marL="514350" indent="-514350">
              <a:buFont typeface="+mj-lt"/>
              <a:buAutoNum type="arabicPeriod" startAt="4"/>
              <a:tabLst>
                <a:tab pos="588645" algn="l"/>
              </a:tabLst>
            </a:pPr>
            <a:r>
              <a:rPr lang="en-US" sz="3200" dirty="0">
                <a:solidFill>
                  <a:srgbClr val="0070C0"/>
                </a:solidFill>
                <a:latin typeface="Times New Roman"/>
                <a:ea typeface="Batang"/>
              </a:rPr>
              <a:t> </a:t>
            </a:r>
            <a:r>
              <a:rPr lang="ar-SA" sz="3200" dirty="0">
                <a:solidFill>
                  <a:srgbClr val="0070C0"/>
                </a:solidFill>
                <a:latin typeface="Times New Roman"/>
                <a:ea typeface="Batang"/>
              </a:rPr>
              <a:t>كتابة برنامج خدمة المقاطعة.</a:t>
            </a:r>
            <a:endParaRPr lang="en-US" sz="3200" dirty="0">
              <a:solidFill>
                <a:srgbClr val="0070C0"/>
              </a:solidFill>
              <a:latin typeface="Times New Roman"/>
              <a:ea typeface="Batang"/>
            </a:endParaRPr>
          </a:p>
        </p:txBody>
      </p:sp>
    </p:spTree>
    <p:extLst>
      <p:ext uri="{BB962C8B-B14F-4D97-AF65-F5344CB8AC3E}">
        <p14:creationId xmlns:p14="http://schemas.microsoft.com/office/powerpoint/2010/main" val="21108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119</a:t>
            </a:fld>
            <a:endParaRPr lang="ar-SA">
              <a:solidFill>
                <a:prstClr val="black">
                  <a:tint val="75000"/>
                </a:prstClr>
              </a:solidFill>
            </a:endParaRPr>
          </a:p>
        </p:txBody>
      </p:sp>
      <p:sp>
        <p:nvSpPr>
          <p:cNvPr id="6" name="مستطيل 5"/>
          <p:cNvSpPr/>
          <p:nvPr/>
        </p:nvSpPr>
        <p:spPr>
          <a:xfrm>
            <a:off x="2059977" y="211287"/>
            <a:ext cx="4942379" cy="707886"/>
          </a:xfrm>
          <a:prstGeom prst="rect">
            <a:avLst/>
          </a:prstGeom>
        </p:spPr>
        <p:txBody>
          <a:bodyPr wrap="none">
            <a:spAutoFit/>
          </a:bodyPr>
          <a:lstStyle/>
          <a:p>
            <a:pPr algn="ctr"/>
            <a:r>
              <a:rPr lang="ar-SA" sz="4000" b="1" dirty="0">
                <a:solidFill>
                  <a:srgbClr val="FF0000"/>
                </a:solidFill>
              </a:rPr>
              <a:t> كتابة برنامج خدمة المقاطعة</a:t>
            </a:r>
            <a:endParaRPr lang="en-US" sz="4000" b="1" dirty="0">
              <a:solidFill>
                <a:srgbClr val="FF0000"/>
              </a:solidFill>
            </a:endParaRPr>
          </a:p>
        </p:txBody>
      </p:sp>
      <p:sp>
        <p:nvSpPr>
          <p:cNvPr id="10" name="مستطيل 9"/>
          <p:cNvSpPr/>
          <p:nvPr/>
        </p:nvSpPr>
        <p:spPr>
          <a:xfrm>
            <a:off x="630237" y="1268760"/>
            <a:ext cx="8004221" cy="5016758"/>
          </a:xfrm>
          <a:prstGeom prst="rect">
            <a:avLst/>
          </a:prstGeom>
        </p:spPr>
        <p:txBody>
          <a:bodyPr wrap="square">
            <a:spAutoFit/>
          </a:bodyPr>
          <a:lstStyle/>
          <a:p>
            <a:pPr lvl="0">
              <a:tabLst>
                <a:tab pos="588645" algn="l"/>
              </a:tabLst>
            </a:pPr>
            <a:r>
              <a:rPr lang="ar-SA" sz="3200" dirty="0">
                <a:latin typeface="Times New Roman"/>
                <a:ea typeface="Batang"/>
              </a:rPr>
              <a:t>هو عبارة عن تابع فرعي يكتب قبل التابع الرئيسي </a:t>
            </a:r>
            <a:r>
              <a:rPr lang="en-US" sz="3200" dirty="0">
                <a:latin typeface="Times New Roman"/>
                <a:ea typeface="Batang"/>
              </a:rPr>
              <a:t>main()</a:t>
            </a:r>
            <a:r>
              <a:rPr lang="ar-SA" sz="3200" dirty="0">
                <a:latin typeface="Times New Roman"/>
                <a:ea typeface="Batang"/>
              </a:rPr>
              <a:t> له الشكل التالي (في مترجم </a:t>
            </a:r>
            <a:r>
              <a:rPr lang="en-US" sz="3200" dirty="0" err="1">
                <a:latin typeface="Times New Roman"/>
                <a:ea typeface="Batang"/>
              </a:rPr>
              <a:t>codevisionavr</a:t>
            </a:r>
            <a:r>
              <a:rPr lang="ar-SA" sz="3200" dirty="0">
                <a:latin typeface="Times New Roman"/>
                <a:ea typeface="Batang"/>
              </a:rPr>
              <a:t>):</a:t>
            </a:r>
          </a:p>
          <a:p>
            <a:pPr lvl="0" algn="l">
              <a:tabLst>
                <a:tab pos="588645" algn="l"/>
              </a:tabLst>
            </a:pPr>
            <a:r>
              <a:rPr lang="en-US" sz="3200" dirty="0">
                <a:latin typeface="Times New Roman"/>
                <a:ea typeface="Batang"/>
              </a:rPr>
              <a:t>interrupt [</a:t>
            </a:r>
            <a:r>
              <a:rPr lang="en-US" sz="3200" dirty="0">
                <a:solidFill>
                  <a:schemeClr val="tx2"/>
                </a:solidFill>
                <a:latin typeface="Times New Roman"/>
                <a:ea typeface="Batang"/>
              </a:rPr>
              <a:t>vector number</a:t>
            </a:r>
            <a:r>
              <a:rPr lang="en-US" sz="3200" dirty="0">
                <a:latin typeface="Times New Roman"/>
                <a:ea typeface="Batang"/>
              </a:rPr>
              <a:t>] void </a:t>
            </a:r>
            <a:r>
              <a:rPr lang="en-US" sz="3200" dirty="0" err="1">
                <a:solidFill>
                  <a:schemeClr val="tx2"/>
                </a:solidFill>
                <a:latin typeface="Times New Roman"/>
                <a:ea typeface="Batang"/>
              </a:rPr>
              <a:t>lable</a:t>
            </a:r>
            <a:r>
              <a:rPr lang="en-US" sz="3200" dirty="0">
                <a:latin typeface="Times New Roman"/>
                <a:ea typeface="Batang"/>
              </a:rPr>
              <a:t> (void)</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p>
          <a:p>
            <a:pPr lvl="0" algn="l">
              <a:tabLst>
                <a:tab pos="588645" algn="l"/>
              </a:tabLst>
            </a:pPr>
            <a:r>
              <a:rPr lang="en-US" sz="3200" dirty="0">
                <a:latin typeface="Times New Roman"/>
                <a:ea typeface="Batang"/>
              </a:rPr>
              <a:t>}</a:t>
            </a:r>
            <a:endParaRPr lang="ar-SA" sz="3200" dirty="0">
              <a:latin typeface="Times New Roman"/>
              <a:ea typeface="Batang"/>
            </a:endParaRPr>
          </a:p>
          <a:p>
            <a:pPr marL="457200" lvl="0" indent="-457200">
              <a:buFont typeface="Arial" pitchFamily="34" charset="0"/>
              <a:buChar char="•"/>
              <a:tabLst>
                <a:tab pos="588645" algn="l"/>
              </a:tabLst>
            </a:pPr>
            <a:r>
              <a:rPr lang="ar-SA" sz="3200" dirty="0">
                <a:latin typeface="Times New Roman"/>
                <a:ea typeface="Batang"/>
              </a:rPr>
              <a:t> </a:t>
            </a:r>
            <a:r>
              <a:rPr lang="en-US" sz="3200" dirty="0" err="1">
                <a:solidFill>
                  <a:schemeClr val="tx2"/>
                </a:solidFill>
                <a:latin typeface="Times New Roman"/>
                <a:ea typeface="Batang"/>
              </a:rPr>
              <a:t>lable</a:t>
            </a:r>
            <a:r>
              <a:rPr lang="ar-SA" sz="3200" dirty="0">
                <a:latin typeface="Times New Roman"/>
                <a:ea typeface="Batang"/>
              </a:rPr>
              <a:t> أسم أختياري.</a:t>
            </a:r>
          </a:p>
          <a:p>
            <a:pPr marL="457200" lvl="0" indent="-457200">
              <a:buFont typeface="Arial" pitchFamily="34" charset="0"/>
              <a:buChar char="•"/>
              <a:tabLst>
                <a:tab pos="588645" algn="l"/>
              </a:tabLst>
            </a:pPr>
            <a:r>
              <a:rPr lang="ar-SA" sz="3200" dirty="0">
                <a:latin typeface="Times New Roman"/>
                <a:ea typeface="Batang"/>
              </a:rPr>
              <a:t> </a:t>
            </a:r>
            <a:r>
              <a:rPr lang="en-US" sz="3200" dirty="0">
                <a:solidFill>
                  <a:schemeClr val="tx2"/>
                </a:solidFill>
                <a:latin typeface="Times New Roman"/>
                <a:ea typeface="Batang"/>
              </a:rPr>
              <a:t>vector number</a:t>
            </a:r>
            <a:r>
              <a:rPr lang="ar-SA" sz="3200" dirty="0">
                <a:solidFill>
                  <a:schemeClr val="tx2"/>
                </a:solidFill>
                <a:latin typeface="Times New Roman"/>
                <a:ea typeface="Batang"/>
              </a:rPr>
              <a:t> </a:t>
            </a:r>
            <a:r>
              <a:rPr lang="ar-SA" sz="3200" dirty="0">
                <a:latin typeface="Times New Roman"/>
                <a:ea typeface="Batang"/>
              </a:rPr>
              <a:t>رقم شعاع المقاطعة يؤخذ من جدول أشعة المقاطعة.</a:t>
            </a:r>
            <a:endParaRPr lang="en-US" sz="3200" dirty="0">
              <a:latin typeface="Times New Roman"/>
              <a:ea typeface="Batang"/>
            </a:endParaRPr>
          </a:p>
        </p:txBody>
      </p:sp>
    </p:spTree>
    <p:extLst>
      <p:ext uri="{BB962C8B-B14F-4D97-AF65-F5344CB8AC3E}">
        <p14:creationId xmlns:p14="http://schemas.microsoft.com/office/powerpoint/2010/main" val="9257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278094"/>
          </a:xfrm>
          <a:prstGeom prst="rect">
            <a:avLst/>
          </a:prstGeom>
        </p:spPr>
        <p:txBody>
          <a:bodyPr wrap="square">
            <a:spAutoFit/>
          </a:bodyPr>
          <a:lstStyle/>
          <a:p>
            <a:r>
              <a:rPr lang="ar-SA" sz="3200" dirty="0">
                <a:cs typeface="+mj-cs"/>
              </a:rPr>
              <a:t>.</a:t>
            </a:r>
            <a:endParaRPr lang="en-US" sz="3200" dirty="0">
              <a:cs typeface="+mj-cs"/>
            </a:endParaRPr>
          </a:p>
          <a:p>
            <a:pPr marL="514350" indent="-514350">
              <a:buFont typeface="+mj-lt"/>
              <a:buAutoNum type="arabicParenR"/>
            </a:pPr>
            <a:r>
              <a:rPr lang="ar-SA" sz="3200" dirty="0">
                <a:solidFill>
                  <a:srgbClr val="FF0000"/>
                </a:solidFill>
              </a:rPr>
              <a:t>تقنية</a:t>
            </a:r>
            <a:r>
              <a:rPr lang="en-US" sz="3200" dirty="0">
                <a:solidFill>
                  <a:srgbClr val="FF0000"/>
                </a:solidFill>
              </a:rPr>
              <a:t>RISC </a:t>
            </a:r>
            <a:r>
              <a:rPr lang="ar-SA" sz="3200" dirty="0">
                <a:solidFill>
                  <a:srgbClr val="FF0000"/>
                </a:solidFill>
              </a:rPr>
              <a:t> </a:t>
            </a:r>
            <a:r>
              <a:rPr lang="ar-SY" sz="3200" dirty="0">
                <a:solidFill>
                  <a:srgbClr val="FF0000"/>
                </a:solidFill>
              </a:rPr>
              <a:t>: </a:t>
            </a:r>
            <a:r>
              <a:rPr lang="en-US" sz="3200" dirty="0">
                <a:solidFill>
                  <a:srgbClr val="FF0000"/>
                </a:solidFill>
              </a:rPr>
              <a:t>Reduced Instruction Set Computer</a:t>
            </a:r>
            <a:endParaRPr lang="ar-SA" sz="3200" dirty="0">
              <a:solidFill>
                <a:srgbClr val="FF0000"/>
              </a:solidFill>
            </a:endParaRPr>
          </a:p>
          <a:p>
            <a:pPr marL="514350" indent="-514350">
              <a:buFont typeface="+mj-lt"/>
              <a:buAutoNum type="arabicParenR"/>
            </a:pPr>
            <a:endParaRPr lang="ar-SA" sz="1600" dirty="0">
              <a:solidFill>
                <a:srgbClr val="FF0000"/>
              </a:solidFill>
            </a:endParaRPr>
          </a:p>
          <a:p>
            <a:r>
              <a:rPr lang="ar-SA" sz="3200" dirty="0">
                <a:cs typeface="+mj-cs"/>
              </a:rPr>
              <a:t>معالجات </a:t>
            </a:r>
            <a:r>
              <a:rPr lang="en-US" sz="3200" dirty="0">
                <a:cs typeface="+mj-cs"/>
              </a:rPr>
              <a:t>RISC </a:t>
            </a:r>
            <a:r>
              <a:rPr lang="ar-SA" sz="3200" dirty="0">
                <a:cs typeface="+mj-cs"/>
              </a:rPr>
              <a:t> فتهتم ببساطة التعليمات "استخدام تعليمات عامة" أي تقليل عددها ممّا يسهل من حفظها ولكن ينعكس سلباً على سرعة أداء البرنامج وطوله ومن ناحية أخرى فإن تقليل عدد التعليمات يؤدي إلى تقليل العتاد ومنه إلى انخفاض عدد الترانزستورات وبالتالي تخفيف الضياعات الكهربائية وانخفاض درجة حرارة المعالج و سعره.</a:t>
            </a:r>
            <a:endParaRPr lang="en-US" sz="3200" dirty="0">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200" dirty="0">
                <a:solidFill>
                  <a:srgbClr val="FF0000"/>
                </a:solidFill>
              </a:rPr>
              <a:t>	</a:t>
            </a: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12</a:t>
            </a:fld>
            <a:endParaRPr lang="ar-SA"/>
          </a:p>
        </p:txBody>
      </p:sp>
    </p:spTree>
    <p:extLst>
      <p:ext uri="{BB962C8B-B14F-4D97-AF65-F5344CB8AC3E}">
        <p14:creationId xmlns:p14="http://schemas.microsoft.com/office/powerpoint/2010/main" val="37616400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120</a:t>
            </a:fld>
            <a:endParaRPr lang="ar-SA">
              <a:solidFill>
                <a:prstClr val="black">
                  <a:tint val="75000"/>
                </a:prstClr>
              </a:solidFill>
            </a:endParaRPr>
          </a:p>
        </p:txBody>
      </p:sp>
      <p:sp>
        <p:nvSpPr>
          <p:cNvPr id="3" name="مستطيل 2"/>
          <p:cNvSpPr/>
          <p:nvPr/>
        </p:nvSpPr>
        <p:spPr>
          <a:xfrm>
            <a:off x="579229" y="1340768"/>
            <a:ext cx="8309754" cy="4524315"/>
          </a:xfrm>
          <a:prstGeom prst="rect">
            <a:avLst/>
          </a:prstGeom>
        </p:spPr>
        <p:txBody>
          <a:bodyPr wrap="square">
            <a:spAutoFit/>
          </a:bodyPr>
          <a:lstStyle/>
          <a:p>
            <a:pPr algn="just"/>
            <a:r>
              <a:rPr lang="ar-SA" sz="3200" b="1" dirty="0">
                <a:solidFill>
                  <a:prstClr val="black"/>
                </a:solidFill>
              </a:rPr>
              <a:t> </a:t>
            </a:r>
            <a:r>
              <a:rPr lang="ar-SY" sz="3200" dirty="0"/>
              <a:t>هوالاستجابة لحدث الجبهة الصاعدة أو الهابطة  أو المستوى </a:t>
            </a:r>
            <a:r>
              <a:rPr lang="en-US" sz="3200" dirty="0"/>
              <a:t>0 LOGIC</a:t>
            </a:r>
            <a:r>
              <a:rPr lang="ar-SY" sz="3200" dirty="0"/>
              <a:t> </a:t>
            </a:r>
            <a:r>
              <a:rPr lang="ar-SA" sz="3200" dirty="0"/>
              <a:t>أو أي تغير </a:t>
            </a:r>
            <a:r>
              <a:rPr lang="ar-SY" sz="3200" dirty="0"/>
              <a:t>على قطب المقاطعة الخارجية </a:t>
            </a:r>
            <a:r>
              <a:rPr lang="en-US" sz="3200" dirty="0" err="1"/>
              <a:t>INTx</a:t>
            </a:r>
            <a:r>
              <a:rPr lang="en-US" sz="3200" dirty="0"/>
              <a:t> </a:t>
            </a:r>
            <a:r>
              <a:rPr lang="ar-SA" sz="3200" dirty="0"/>
              <a:t> </a:t>
            </a:r>
            <a:r>
              <a:rPr lang="en-US" sz="3200" dirty="0"/>
              <a:t> </a:t>
            </a:r>
            <a:r>
              <a:rPr lang="ar-SA" sz="3200" dirty="0"/>
              <a:t>هناك ثلاثة أنواع (أقطاب):</a:t>
            </a:r>
          </a:p>
          <a:p>
            <a:pPr marL="457200" indent="-457200" algn="l" rtl="0">
              <a:buFont typeface="Arial" pitchFamily="34" charset="0"/>
              <a:buChar char="•"/>
            </a:pPr>
            <a:r>
              <a:rPr lang="en-US" sz="3200" dirty="0"/>
              <a:t>int0.</a:t>
            </a:r>
          </a:p>
          <a:p>
            <a:pPr marL="457200" indent="-457200" algn="l" rtl="0">
              <a:buFont typeface="Arial" pitchFamily="34" charset="0"/>
              <a:buChar char="•"/>
            </a:pPr>
            <a:r>
              <a:rPr lang="en-US" sz="3200" dirty="0"/>
              <a:t>int1.</a:t>
            </a:r>
          </a:p>
          <a:p>
            <a:pPr marL="457200" indent="-457200" algn="l" rtl="0">
              <a:buFont typeface="Arial" pitchFamily="34" charset="0"/>
              <a:buChar char="•"/>
            </a:pPr>
            <a:r>
              <a:rPr lang="en-US" sz="3200" dirty="0"/>
              <a:t>int2.</a:t>
            </a:r>
          </a:p>
          <a:p>
            <a:endParaRPr lang="ar-SA" sz="3200" dirty="0">
              <a:solidFill>
                <a:srgbClr val="FF0000"/>
              </a:solidFill>
            </a:endParaRPr>
          </a:p>
          <a:p>
            <a:r>
              <a:rPr lang="ar-SA" sz="3200" dirty="0">
                <a:solidFill>
                  <a:srgbClr val="FF0000"/>
                </a:solidFill>
              </a:rPr>
              <a:t>ملاحظة: </a:t>
            </a:r>
            <a:r>
              <a:rPr lang="ar-SA" sz="3200" dirty="0">
                <a:solidFill>
                  <a:schemeClr val="tx2"/>
                </a:solidFill>
              </a:rPr>
              <a:t>المقاطعة </a:t>
            </a:r>
            <a:r>
              <a:rPr lang="en-US" sz="3200" dirty="0">
                <a:solidFill>
                  <a:schemeClr val="tx2"/>
                </a:solidFill>
              </a:rPr>
              <a:t>int2</a:t>
            </a:r>
            <a:r>
              <a:rPr lang="ar-SA" sz="3200" dirty="0">
                <a:solidFill>
                  <a:schemeClr val="tx2"/>
                </a:solidFill>
              </a:rPr>
              <a:t> لها فقط حدثين جبهة صاعدة أو هابطة.</a:t>
            </a:r>
            <a:endParaRPr lang="en-US" sz="3200" dirty="0">
              <a:solidFill>
                <a:schemeClr val="tx2"/>
              </a:solidFill>
            </a:endParaRPr>
          </a:p>
        </p:txBody>
      </p:sp>
      <p:sp>
        <p:nvSpPr>
          <p:cNvPr id="6" name="مستطيل 5"/>
          <p:cNvSpPr/>
          <p:nvPr/>
        </p:nvSpPr>
        <p:spPr>
          <a:xfrm>
            <a:off x="229241" y="211287"/>
            <a:ext cx="8659742" cy="646331"/>
          </a:xfrm>
          <a:prstGeom prst="rect">
            <a:avLst/>
          </a:prstGeom>
        </p:spPr>
        <p:txBody>
          <a:bodyPr wrap="none">
            <a:spAutoFit/>
          </a:bodyPr>
          <a:lstStyle/>
          <a:p>
            <a:pPr algn="ctr"/>
            <a:r>
              <a:rPr lang="ar-SA" sz="3600" b="1" dirty="0">
                <a:solidFill>
                  <a:srgbClr val="FF0000"/>
                </a:solidFill>
              </a:rPr>
              <a:t>المقطعات الخارجية (</a:t>
            </a:r>
            <a:r>
              <a:rPr lang="en-US" sz="3600" b="1" dirty="0">
                <a:solidFill>
                  <a:srgbClr val="FF0000"/>
                </a:solidFill>
              </a:rPr>
              <a:t>INTX</a:t>
            </a:r>
            <a:r>
              <a:rPr lang="ar-SA" sz="3600" b="1" dirty="0">
                <a:solidFill>
                  <a:srgbClr val="FF0000"/>
                </a:solidFill>
              </a:rPr>
              <a:t>)</a:t>
            </a:r>
            <a:r>
              <a:rPr lang="en-US" sz="3600" b="1" dirty="0">
                <a:solidFill>
                  <a:srgbClr val="FF0000"/>
                </a:solidFill>
              </a:rPr>
              <a:t> External Interrupts </a:t>
            </a:r>
          </a:p>
        </p:txBody>
      </p:sp>
    </p:spTree>
    <p:extLst>
      <p:ext uri="{BB962C8B-B14F-4D97-AF65-F5344CB8AC3E}">
        <p14:creationId xmlns:p14="http://schemas.microsoft.com/office/powerpoint/2010/main" val="11122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121</a:t>
            </a:fld>
            <a:endParaRPr lang="ar-SA">
              <a:solidFill>
                <a:prstClr val="black">
                  <a:tint val="75000"/>
                </a:prstClr>
              </a:solidFill>
            </a:endParaRPr>
          </a:p>
        </p:txBody>
      </p:sp>
      <p:sp>
        <p:nvSpPr>
          <p:cNvPr id="3" name="مستطيل 2"/>
          <p:cNvSpPr/>
          <p:nvPr/>
        </p:nvSpPr>
        <p:spPr>
          <a:xfrm>
            <a:off x="579229" y="908720"/>
            <a:ext cx="7959766" cy="3539430"/>
          </a:xfrm>
          <a:prstGeom prst="rect">
            <a:avLst/>
          </a:prstGeom>
        </p:spPr>
        <p:txBody>
          <a:bodyPr wrap="square">
            <a:spAutoFit/>
          </a:bodyPr>
          <a:lstStyle/>
          <a:p>
            <a:r>
              <a:rPr lang="ar-SA" sz="3200" b="1" dirty="0">
                <a:solidFill>
                  <a:schemeClr val="tx2"/>
                </a:solidFill>
              </a:rPr>
              <a:t>1- مسجل التحكم المقاطعة العام </a:t>
            </a:r>
            <a:r>
              <a:rPr lang="en-US" sz="2400" b="1" dirty="0">
                <a:solidFill>
                  <a:schemeClr val="tx2"/>
                </a:solidFill>
              </a:rPr>
              <a:t>General Interrupt Control</a:t>
            </a:r>
            <a:r>
              <a:rPr lang="ar-SA" sz="2400" b="1" dirty="0"/>
              <a:t>:</a:t>
            </a:r>
          </a:p>
          <a:p>
            <a:pPr algn="just"/>
            <a:r>
              <a:rPr lang="ar-SA" sz="3200" dirty="0"/>
              <a:t>هو مسجل التمكين فبالإضافة إلى علم المقاطعة العام (</a:t>
            </a:r>
            <a:r>
              <a:rPr lang="en-US" sz="3200" dirty="0"/>
              <a:t>I</a:t>
            </a:r>
            <a:r>
              <a:rPr lang="ar-SA" sz="3200" dirty="0"/>
              <a:t>) هناك خانة تمكين منفصلة لكل مقاطعة من المقاطعات الخارجيّة </a:t>
            </a:r>
            <a:r>
              <a:rPr lang="en-US" sz="3200" dirty="0"/>
              <a:t>INTX</a:t>
            </a:r>
            <a:r>
              <a:rPr lang="ar-SA" sz="3200" dirty="0"/>
              <a:t>، فإذا وضعنا في هذه الخانة (</a:t>
            </a:r>
            <a:r>
              <a:rPr lang="en-US" sz="3200" dirty="0"/>
              <a:t>1</a:t>
            </a:r>
            <a:r>
              <a:rPr lang="ar-SA" sz="3200" dirty="0"/>
              <a:t>) منطقي نكون قد فعّلنا المقاطعة الخارجية المقابلة وإذا وضعنا فيها (</a:t>
            </a:r>
            <a:r>
              <a:rPr lang="en-US" sz="3200" dirty="0"/>
              <a:t>0</a:t>
            </a:r>
            <a:r>
              <a:rPr lang="ar-SA" sz="3200" dirty="0"/>
              <a:t>) منطقي نكون قد حجبنا المقاطعة الخارجية المقابلة لهذه الخانة، وخانتي تمكين المقاطعتين (</a:t>
            </a:r>
            <a:r>
              <a:rPr lang="en-US" sz="3200" dirty="0"/>
              <a:t>INT0,INT1,INT2</a:t>
            </a:r>
            <a:r>
              <a:rPr lang="ar-SA" sz="3200" dirty="0"/>
              <a:t>).</a:t>
            </a:r>
            <a:endParaRPr lang="ar-SA" sz="3200" b="1" dirty="0"/>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29" y="4854277"/>
            <a:ext cx="80962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1584298" y="5445224"/>
            <a:ext cx="255565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247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122</a:t>
            </a:fld>
            <a:endParaRPr lang="ar-SA">
              <a:solidFill>
                <a:prstClr val="black">
                  <a:tint val="75000"/>
                </a:prstClr>
              </a:solidFill>
            </a:endParaRPr>
          </a:p>
        </p:txBody>
      </p:sp>
      <p:sp>
        <p:nvSpPr>
          <p:cNvPr id="3" name="مستطيل 2"/>
          <p:cNvSpPr/>
          <p:nvPr/>
        </p:nvSpPr>
        <p:spPr>
          <a:xfrm>
            <a:off x="551281" y="919173"/>
            <a:ext cx="7959766" cy="4031873"/>
          </a:xfrm>
          <a:prstGeom prst="rect">
            <a:avLst/>
          </a:prstGeom>
        </p:spPr>
        <p:txBody>
          <a:bodyPr wrap="square">
            <a:spAutoFit/>
          </a:bodyPr>
          <a:lstStyle/>
          <a:p>
            <a:pPr algn="just"/>
            <a:r>
              <a:rPr lang="ar-SA" sz="3200" b="1" dirty="0">
                <a:solidFill>
                  <a:schemeClr val="tx2"/>
                </a:solidFill>
              </a:rPr>
              <a:t>2- مسجل التحكم لـ </a:t>
            </a:r>
            <a:r>
              <a:rPr lang="en-US" sz="3200" b="1" dirty="0">
                <a:solidFill>
                  <a:schemeClr val="tx2"/>
                </a:solidFill>
              </a:rPr>
              <a:t>MCU Control Register :</a:t>
            </a:r>
            <a:endParaRPr lang="ar-SA" sz="3200" dirty="0"/>
          </a:p>
          <a:p>
            <a:pPr algn="just"/>
            <a:endParaRPr lang="ar-SA" sz="3200" dirty="0"/>
          </a:p>
          <a:p>
            <a:pPr algn="just"/>
            <a:endParaRPr lang="ar-SA" sz="3200" dirty="0"/>
          </a:p>
          <a:p>
            <a:pPr algn="just"/>
            <a:endParaRPr lang="ar-SA" sz="3200" dirty="0"/>
          </a:p>
          <a:p>
            <a:pPr algn="just"/>
            <a:r>
              <a:rPr lang="ar-SA" sz="3200" dirty="0"/>
              <a:t>عن طريق هذا المسجل يتم تحديد حدث المقاطعة لـ (</a:t>
            </a:r>
            <a:r>
              <a:rPr lang="en-US" sz="3200" dirty="0"/>
              <a:t>INT0,INT1</a:t>
            </a:r>
            <a:r>
              <a:rPr lang="ar-SA" sz="3200" dirty="0"/>
              <a:t>) ، حيث عن طريق الخانتين </a:t>
            </a:r>
            <a:r>
              <a:rPr lang="en-US" sz="3200" dirty="0"/>
              <a:t>ISC00,</a:t>
            </a:r>
            <a:r>
              <a:rPr lang="en-US" sz="3200" b="1" dirty="0"/>
              <a:t> </a:t>
            </a:r>
            <a:r>
              <a:rPr lang="en-US" sz="3200" dirty="0"/>
              <a:t>ISC01</a:t>
            </a:r>
            <a:r>
              <a:rPr lang="ar-SA" sz="3200" dirty="0"/>
              <a:t> يتم تحديد حدث المقاطعة </a:t>
            </a:r>
            <a:r>
              <a:rPr lang="en-US" sz="3200" dirty="0"/>
              <a:t>INT0</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2" y="1700808"/>
            <a:ext cx="9144000" cy="111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 y="4837310"/>
            <a:ext cx="885914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35496" y="522920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35496" y="558924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35496" y="594928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35496" y="6309320"/>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4647592" y="1700808"/>
            <a:ext cx="352480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55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123</a:t>
            </a:fld>
            <a:endParaRPr lang="ar-SA">
              <a:solidFill>
                <a:prstClr val="black">
                  <a:tint val="75000"/>
                </a:prstClr>
              </a:solidFill>
            </a:endParaRPr>
          </a:p>
        </p:txBody>
      </p:sp>
      <p:sp>
        <p:nvSpPr>
          <p:cNvPr id="3" name="مستطيل 2"/>
          <p:cNvSpPr/>
          <p:nvPr/>
        </p:nvSpPr>
        <p:spPr>
          <a:xfrm>
            <a:off x="579229" y="908720"/>
            <a:ext cx="7959766" cy="1077218"/>
          </a:xfrm>
          <a:prstGeom prst="rect">
            <a:avLst/>
          </a:prstGeom>
        </p:spPr>
        <p:txBody>
          <a:bodyPr wrap="square">
            <a:spAutoFit/>
          </a:bodyPr>
          <a:lstStyle/>
          <a:p>
            <a:pPr algn="just"/>
            <a:r>
              <a:rPr lang="ar-SA" sz="3200" dirty="0"/>
              <a:t>وعن طريق الخانتين </a:t>
            </a:r>
            <a:r>
              <a:rPr lang="en-US" sz="3200" dirty="0"/>
              <a:t>ISC10,</a:t>
            </a:r>
            <a:r>
              <a:rPr lang="en-US" sz="3200" b="1" dirty="0"/>
              <a:t> </a:t>
            </a:r>
            <a:r>
              <a:rPr lang="en-US" sz="3200" dirty="0"/>
              <a:t>ISC11</a:t>
            </a:r>
            <a:r>
              <a:rPr lang="ar-SA" sz="3200" dirty="0"/>
              <a:t> يتم تحديد حدث المقاطعة </a:t>
            </a:r>
            <a:r>
              <a:rPr lang="en-US" sz="3200" dirty="0"/>
              <a:t>INT1</a:t>
            </a:r>
            <a:r>
              <a:rPr lang="ar-SA" sz="3200" dirty="0"/>
              <a:t> وفق الجدول التالي:</a:t>
            </a: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36912"/>
            <a:ext cx="8854380" cy="218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38100" y="3140968"/>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35496" y="3573016"/>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35496" y="4005064"/>
            <a:ext cx="70886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35496" y="4365104"/>
            <a:ext cx="70886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709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124</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1124744"/>
            <a:ext cx="8313251" cy="584775"/>
          </a:xfrm>
          <a:prstGeom prst="rect">
            <a:avLst/>
          </a:prstGeom>
        </p:spPr>
        <p:txBody>
          <a:bodyPr wrap="square">
            <a:spAutoFit/>
          </a:bodyPr>
          <a:lstStyle/>
          <a:p>
            <a:pPr algn="just"/>
            <a:r>
              <a:rPr lang="ar-SA" sz="3200" b="1" dirty="0">
                <a:solidFill>
                  <a:schemeClr val="tx2"/>
                </a:solidFill>
              </a:rPr>
              <a:t>3- مسجل التحكم والحالة لـ </a:t>
            </a:r>
            <a:r>
              <a:rPr lang="en-US" sz="2000" b="1" dirty="0">
                <a:solidFill>
                  <a:schemeClr val="tx2"/>
                </a:solidFill>
              </a:rPr>
              <a:t>MCU Control and Status Register : </a:t>
            </a:r>
            <a:r>
              <a:rPr lang="en-US" sz="2800" b="1" dirty="0">
                <a:solidFill>
                  <a:schemeClr val="tx2"/>
                </a:solidFill>
              </a:rPr>
              <a:t>MCU</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 y="2027709"/>
            <a:ext cx="8924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مستطيل 8"/>
          <p:cNvSpPr/>
          <p:nvPr/>
        </p:nvSpPr>
        <p:spPr>
          <a:xfrm>
            <a:off x="619373" y="3217412"/>
            <a:ext cx="8004221" cy="2554545"/>
          </a:xfrm>
          <a:prstGeom prst="rect">
            <a:avLst/>
          </a:prstGeom>
        </p:spPr>
        <p:txBody>
          <a:bodyPr wrap="square">
            <a:spAutoFit/>
          </a:bodyPr>
          <a:lstStyle/>
          <a:p>
            <a:pPr lvl="0" algn="just"/>
            <a:r>
              <a:rPr lang="ar-SA" sz="3200" dirty="0">
                <a:solidFill>
                  <a:prstClr val="black"/>
                </a:solidFill>
              </a:rPr>
              <a:t>عن طريق هذا المسجل يتم تحديد حدث المقاطعة لـ </a:t>
            </a:r>
            <a:r>
              <a:rPr lang="en-US" sz="3200" dirty="0">
                <a:solidFill>
                  <a:prstClr val="black"/>
                </a:solidFill>
              </a:rPr>
              <a:t>INT2</a:t>
            </a:r>
            <a:r>
              <a:rPr lang="ar-SA" sz="3200" dirty="0">
                <a:solidFill>
                  <a:prstClr val="black"/>
                </a:solidFill>
              </a:rPr>
              <a:t> حيث عن طريق الخانة  </a:t>
            </a:r>
            <a:r>
              <a:rPr lang="en-US" sz="3200" dirty="0">
                <a:solidFill>
                  <a:prstClr val="black"/>
                </a:solidFill>
              </a:rPr>
              <a:t>ISC2</a:t>
            </a:r>
            <a:r>
              <a:rPr lang="ar-SA" sz="3200" dirty="0">
                <a:solidFill>
                  <a:prstClr val="black"/>
                </a:solidFill>
              </a:rPr>
              <a:t> وفق التالي:</a:t>
            </a:r>
          </a:p>
          <a:p>
            <a:pPr lvl="0" algn="just"/>
            <a:endParaRPr lang="ar-SA" sz="3200" dirty="0">
              <a:solidFill>
                <a:prstClr val="black"/>
              </a:solidFill>
            </a:endParaRPr>
          </a:p>
          <a:p>
            <a:pPr lvl="0" algn="l" rtl="0"/>
            <a:r>
              <a:rPr lang="en-US" sz="3200" dirty="0">
                <a:solidFill>
                  <a:prstClr val="black"/>
                </a:solidFill>
              </a:rPr>
              <a:t>ISC2=0 Falling edge</a:t>
            </a:r>
          </a:p>
          <a:p>
            <a:pPr lvl="0" algn="l" rtl="0"/>
            <a:r>
              <a:rPr lang="en-US" sz="3200" dirty="0">
                <a:solidFill>
                  <a:prstClr val="black"/>
                </a:solidFill>
              </a:rPr>
              <a:t>ISC2=1 Rising edge</a:t>
            </a:r>
          </a:p>
        </p:txBody>
      </p:sp>
      <p:sp>
        <p:nvSpPr>
          <p:cNvPr id="8" name="مستطيل 7"/>
          <p:cNvSpPr/>
          <p:nvPr/>
        </p:nvSpPr>
        <p:spPr>
          <a:xfrm>
            <a:off x="2195736" y="2276872"/>
            <a:ext cx="93610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646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125</a:t>
            </a:fld>
            <a:endParaRPr lang="ar-SA">
              <a:solidFill>
                <a:prstClr val="black">
                  <a:tint val="75000"/>
                </a:prstClr>
              </a:solidFill>
            </a:endParaRPr>
          </a:p>
        </p:txBody>
      </p:sp>
      <p:sp>
        <p:nvSpPr>
          <p:cNvPr id="6" name="مستطيل 5"/>
          <p:cNvSpPr/>
          <p:nvPr/>
        </p:nvSpPr>
        <p:spPr>
          <a:xfrm>
            <a:off x="1619149" y="211287"/>
            <a:ext cx="5824031" cy="707886"/>
          </a:xfrm>
          <a:prstGeom prst="rect">
            <a:avLst/>
          </a:prstGeom>
        </p:spPr>
        <p:txBody>
          <a:bodyPr wrap="none">
            <a:spAutoFit/>
          </a:bodyPr>
          <a:lstStyle/>
          <a:p>
            <a:pPr algn="ctr"/>
            <a:r>
              <a:rPr lang="ar-SA" sz="4000" b="1" dirty="0">
                <a:solidFill>
                  <a:srgbClr val="FF0000"/>
                </a:solidFill>
              </a:rPr>
              <a:t>مسجلات التحكم بالمقاطعات </a:t>
            </a:r>
            <a:r>
              <a:rPr lang="en-US" sz="4000" b="1" dirty="0">
                <a:solidFill>
                  <a:srgbClr val="FF0000"/>
                </a:solidFill>
              </a:rPr>
              <a:t>INTX</a:t>
            </a:r>
          </a:p>
        </p:txBody>
      </p:sp>
      <p:sp>
        <p:nvSpPr>
          <p:cNvPr id="4" name="مستطيل 3"/>
          <p:cNvSpPr/>
          <p:nvPr/>
        </p:nvSpPr>
        <p:spPr>
          <a:xfrm>
            <a:off x="374538" y="958067"/>
            <a:ext cx="8313251" cy="584775"/>
          </a:xfrm>
          <a:prstGeom prst="rect">
            <a:avLst/>
          </a:prstGeom>
        </p:spPr>
        <p:txBody>
          <a:bodyPr wrap="square">
            <a:spAutoFit/>
          </a:bodyPr>
          <a:lstStyle/>
          <a:p>
            <a:pPr algn="just"/>
            <a:r>
              <a:rPr lang="ar-SA" sz="3200" b="1" dirty="0">
                <a:solidFill>
                  <a:srgbClr val="1F497D"/>
                </a:solidFill>
              </a:rPr>
              <a:t>4- مسجل أعلام المقاطعة العام:</a:t>
            </a:r>
            <a:r>
              <a:rPr lang="en-US" sz="3200" b="1" dirty="0">
                <a:solidFill>
                  <a:srgbClr val="1F497D"/>
                </a:solidFill>
              </a:rPr>
              <a:t>General Interrupt Flags </a:t>
            </a:r>
            <a:endParaRPr lang="en-US" sz="2800" b="1" dirty="0">
              <a:solidFill>
                <a:srgbClr val="1F497D"/>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14" y="1951128"/>
            <a:ext cx="8436269" cy="109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19373" y="3217412"/>
            <a:ext cx="8004221" cy="3046988"/>
          </a:xfrm>
          <a:prstGeom prst="rect">
            <a:avLst/>
          </a:prstGeom>
        </p:spPr>
        <p:txBody>
          <a:bodyPr wrap="square">
            <a:spAutoFit/>
          </a:bodyPr>
          <a:lstStyle/>
          <a:p>
            <a:pPr algn="just"/>
            <a:r>
              <a:rPr lang="ar-SA" sz="3200" dirty="0">
                <a:solidFill>
                  <a:prstClr val="black"/>
                </a:solidFill>
              </a:rPr>
              <a:t>هو أحد مُسجلات الحالة لتحديد قطب المقاطعة المفعل أثناء القفز لشعاع المقاطعة المطلوبة، حيث عند ورود إشارة مقاطعة خارجية على قطب المتحكم (</a:t>
            </a:r>
            <a:r>
              <a:rPr lang="en-US" sz="3200" dirty="0">
                <a:solidFill>
                  <a:prstClr val="black"/>
                </a:solidFill>
              </a:rPr>
              <a:t>Int0</a:t>
            </a:r>
            <a:r>
              <a:rPr lang="ar-SA" sz="3200" dirty="0">
                <a:solidFill>
                  <a:prstClr val="black"/>
                </a:solidFill>
              </a:rPr>
              <a:t>) يُؤدي إلى طلب مقاطعة فيصبح عندها العلم (</a:t>
            </a:r>
            <a:r>
              <a:rPr lang="en-US" sz="3200" dirty="0">
                <a:solidFill>
                  <a:prstClr val="black"/>
                </a:solidFill>
              </a:rPr>
              <a:t>INTF0=1</a:t>
            </a:r>
            <a:r>
              <a:rPr lang="ar-SA" sz="3200" dirty="0">
                <a:solidFill>
                  <a:prstClr val="black"/>
                </a:solidFill>
              </a:rPr>
              <a:t>) وعند نهاية برنامج المقاطعة يُعيد المتحكم قيمة العلم (</a:t>
            </a:r>
            <a:r>
              <a:rPr lang="en-US" sz="3200" dirty="0">
                <a:solidFill>
                  <a:prstClr val="black"/>
                </a:solidFill>
              </a:rPr>
              <a:t>INTF0=0</a:t>
            </a:r>
            <a:r>
              <a:rPr lang="ar-SA" sz="3200" dirty="0">
                <a:solidFill>
                  <a:prstClr val="black"/>
                </a:solidFill>
              </a:rPr>
              <a:t>) وبنفس الامر لخاتنين </a:t>
            </a:r>
            <a:r>
              <a:rPr lang="en-US" sz="3200" dirty="0">
                <a:solidFill>
                  <a:prstClr val="black"/>
                </a:solidFill>
              </a:rPr>
              <a:t>INTF1,INTF2</a:t>
            </a:r>
            <a:r>
              <a:rPr lang="ar-SA" sz="3200" dirty="0">
                <a:solidFill>
                  <a:prstClr val="black"/>
                </a:solidFill>
              </a:rPr>
              <a:t>.</a:t>
            </a:r>
            <a:endParaRPr lang="en-US" sz="3200" dirty="0">
              <a:solidFill>
                <a:prstClr val="black"/>
              </a:solidFill>
            </a:endParaRPr>
          </a:p>
        </p:txBody>
      </p:sp>
      <p:sp>
        <p:nvSpPr>
          <p:cNvPr id="8" name="مستطيل 7"/>
          <p:cNvSpPr/>
          <p:nvPr/>
        </p:nvSpPr>
        <p:spPr>
          <a:xfrm>
            <a:off x="1475656" y="2060848"/>
            <a:ext cx="27363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72812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126</a:t>
            </a:fld>
            <a:endParaRPr lang="ar-SA">
              <a:solidFill>
                <a:prstClr val="black">
                  <a:tint val="75000"/>
                </a:prstClr>
              </a:solidFill>
            </a:endParaRPr>
          </a:p>
        </p:txBody>
      </p:sp>
      <p:sp>
        <p:nvSpPr>
          <p:cNvPr id="6" name="مستطيل 5"/>
          <p:cNvSpPr/>
          <p:nvPr/>
        </p:nvSpPr>
        <p:spPr>
          <a:xfrm>
            <a:off x="2564122" y="211287"/>
            <a:ext cx="3934090" cy="707886"/>
          </a:xfrm>
          <a:prstGeom prst="rect">
            <a:avLst/>
          </a:prstGeom>
        </p:spPr>
        <p:txBody>
          <a:bodyPr wrap="none">
            <a:spAutoFit/>
          </a:bodyPr>
          <a:lstStyle/>
          <a:p>
            <a:pPr algn="ctr"/>
            <a:r>
              <a:rPr lang="ar-SA" sz="4000" b="1" dirty="0">
                <a:solidFill>
                  <a:srgbClr val="FF0000"/>
                </a:solidFill>
              </a:rPr>
              <a:t>برمجة المقاطعة </a:t>
            </a:r>
            <a:r>
              <a:rPr lang="en-US" sz="4000" b="1" dirty="0">
                <a:solidFill>
                  <a:srgbClr val="FF0000"/>
                </a:solidFill>
              </a:rPr>
              <a:t>INTX</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INTX</a:t>
            </a:r>
            <a:r>
              <a:rPr lang="ar-SA" sz="2800" dirty="0"/>
              <a:t> يجب برمجة مسجلات التحكم (التي تم دراستها سابقاً) التالية:</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0" y="2401127"/>
            <a:ext cx="8831459" cy="163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10" y="1786739"/>
            <a:ext cx="9144000" cy="113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600976" y="5153720"/>
            <a:ext cx="8313251" cy="1200329"/>
          </a:xfrm>
          <a:prstGeom prst="rect">
            <a:avLst/>
          </a:prstGeom>
        </p:spPr>
        <p:txBody>
          <a:bodyPr wrap="square">
            <a:spAutoFit/>
          </a:bodyPr>
          <a:lstStyle/>
          <a:p>
            <a:pPr algn="just"/>
            <a:r>
              <a:rPr lang="ar-SA" sz="2400" b="1" dirty="0">
                <a:solidFill>
                  <a:schemeClr val="tx2"/>
                </a:solidFill>
              </a:rPr>
              <a:t>مثال1</a:t>
            </a:r>
            <a:r>
              <a:rPr lang="ar-SA" sz="2400" b="1" dirty="0"/>
              <a:t>: قم بأعداد المقاطعة </a:t>
            </a:r>
            <a:r>
              <a:rPr lang="en-US" sz="2400" b="1" dirty="0"/>
              <a:t>INT0</a:t>
            </a:r>
            <a:r>
              <a:rPr lang="ar-SA" sz="2400" b="1" dirty="0"/>
              <a:t> لتعمل عند جبهة الصاعدة.</a:t>
            </a:r>
          </a:p>
          <a:p>
            <a:pPr algn="just"/>
            <a:r>
              <a:rPr lang="ar-SA" sz="2400" b="1" dirty="0">
                <a:solidFill>
                  <a:schemeClr val="tx2"/>
                </a:solidFill>
              </a:rPr>
              <a:t>مثال2</a:t>
            </a:r>
            <a:r>
              <a:rPr lang="ar-SA" sz="2400" b="1" dirty="0"/>
              <a:t>: قم بأعداد المقاطعة </a:t>
            </a:r>
            <a:r>
              <a:rPr lang="en-US" sz="2400" b="1" dirty="0"/>
              <a:t>INT1</a:t>
            </a:r>
            <a:r>
              <a:rPr lang="ar-SA" sz="2400" b="1" dirty="0"/>
              <a:t> لتعمل عند جبهة الهابطة.</a:t>
            </a:r>
          </a:p>
          <a:p>
            <a:pPr algn="just"/>
            <a:r>
              <a:rPr lang="ar-SA" sz="2400" b="1" dirty="0">
                <a:solidFill>
                  <a:schemeClr val="tx2"/>
                </a:solidFill>
              </a:rPr>
              <a:t>مثال3</a:t>
            </a:r>
            <a:r>
              <a:rPr lang="ar-SA" sz="2400" b="1" dirty="0"/>
              <a:t>: قم بأعداد المقاطعة </a:t>
            </a:r>
            <a:r>
              <a:rPr lang="en-US" sz="2400" b="1" dirty="0"/>
              <a:t>INT2</a:t>
            </a:r>
            <a:r>
              <a:rPr lang="ar-SA" sz="2400" b="1" dirty="0"/>
              <a:t> لتعمل عند جبهة االصاعدة.</a:t>
            </a: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0" y="4005065"/>
            <a:ext cx="892492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6300192"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213207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ستطيل 13"/>
          <p:cNvSpPr/>
          <p:nvPr/>
        </p:nvSpPr>
        <p:spPr>
          <a:xfrm>
            <a:off x="4716016" y="1988840"/>
            <a:ext cx="1944216" cy="36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1259632"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مستطيل 15"/>
          <p:cNvSpPr/>
          <p:nvPr/>
        </p:nvSpPr>
        <p:spPr>
          <a:xfrm>
            <a:off x="2195736" y="4221088"/>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2987824" y="3068960"/>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87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04846" y="211286"/>
            <a:ext cx="8318303" cy="769441"/>
          </a:xfrm>
          <a:prstGeom prst="rect">
            <a:avLst/>
          </a:prstGeom>
        </p:spPr>
        <p:txBody>
          <a:bodyPr wrap="none">
            <a:spAutoFit/>
          </a:bodyPr>
          <a:lstStyle/>
          <a:p>
            <a:pPr algn="ctr"/>
            <a:r>
              <a:rPr lang="ar-SA" sz="4400" b="1" dirty="0">
                <a:solidFill>
                  <a:srgbClr val="FF0000"/>
                </a:solidFill>
              </a:rPr>
              <a:t>تطبيق (عدد الزيادة والنقصان من </a:t>
            </a:r>
            <a:r>
              <a:rPr lang="en-US" sz="4400" b="1" dirty="0">
                <a:solidFill>
                  <a:srgbClr val="FF0000"/>
                </a:solidFill>
              </a:rPr>
              <a:t>0</a:t>
            </a:r>
            <a:r>
              <a:rPr lang="ar-SA" sz="4400" b="1" dirty="0">
                <a:solidFill>
                  <a:srgbClr val="FF0000"/>
                </a:solidFill>
              </a:rPr>
              <a:t> إلى </a:t>
            </a:r>
            <a:r>
              <a:rPr lang="en-US" sz="4400" b="1" dirty="0">
                <a:solidFill>
                  <a:srgbClr val="FF0000"/>
                </a:solidFill>
              </a:rPr>
              <a:t>99</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6" name="Picture 2" descr="C:\Users\shift\Desktop\my work\COURSE MICRO\applications\application7\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74671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1467124" y="1839887"/>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\Examples\Ex12</a:t>
            </a:r>
            <a:endParaRPr lang="ar-SA" b="1" dirty="0">
              <a:solidFill>
                <a:srgbClr val="FF0000"/>
              </a:solidFill>
            </a:endParaRPr>
          </a:p>
        </p:txBody>
      </p:sp>
      <p:sp>
        <p:nvSpPr>
          <p:cNvPr id="8" name="مستطيل 7"/>
          <p:cNvSpPr/>
          <p:nvPr/>
        </p:nvSpPr>
        <p:spPr>
          <a:xfrm>
            <a:off x="1259632" y="1772234"/>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a:p>
        </p:txBody>
      </p:sp>
    </p:spTree>
    <p:extLst>
      <p:ext uri="{BB962C8B-B14F-4D97-AF65-F5344CB8AC3E}">
        <p14:creationId xmlns:p14="http://schemas.microsoft.com/office/powerpoint/2010/main" val="17021326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128</a:t>
            </a:fld>
            <a:endParaRPr lang="ar-SA">
              <a:solidFill>
                <a:prstClr val="black">
                  <a:tint val="75000"/>
                </a:prstClr>
              </a:solidFill>
            </a:endParaRPr>
          </a:p>
        </p:txBody>
      </p:sp>
      <p:graphicFrame>
        <p:nvGraphicFramePr>
          <p:cNvPr id="14" name="جدول 13"/>
          <p:cNvGraphicFramePr>
            <a:graphicFrameLocks noGrp="1"/>
          </p:cNvGraphicFramePr>
          <p:nvPr>
            <p:extLst/>
          </p:nvPr>
        </p:nvGraphicFramePr>
        <p:xfrm>
          <a:off x="121221" y="332656"/>
          <a:ext cx="9022779" cy="6281230"/>
        </p:xfrm>
        <a:graphic>
          <a:graphicData uri="http://schemas.openxmlformats.org/drawingml/2006/table">
            <a:tbl>
              <a:tblPr firstRow="1" firstCol="1" bandRow="1"/>
              <a:tblGrid>
                <a:gridCol w="4504152">
                  <a:extLst>
                    <a:ext uri="{9D8B030D-6E8A-4147-A177-3AD203B41FA5}">
                      <a16:colId xmlns:a16="http://schemas.microsoft.com/office/drawing/2014/main" val="20000"/>
                    </a:ext>
                  </a:extLst>
                </a:gridCol>
                <a:gridCol w="4518627">
                  <a:extLst>
                    <a:ext uri="{9D8B030D-6E8A-4147-A177-3AD203B41FA5}">
                      <a16:colId xmlns:a16="http://schemas.microsoft.com/office/drawing/2014/main" val="20001"/>
                    </a:ext>
                  </a:extLst>
                </a:gridCol>
              </a:tblGrid>
              <a:tr h="5904656">
                <a:tc>
                  <a:txBody>
                    <a:bodyPr/>
                    <a:lstStyle/>
                    <a:p>
                      <a:pPr algn="l" rtl="0">
                        <a:lnSpc>
                          <a:spcPct val="115000"/>
                        </a:lnSpc>
                        <a:spcAft>
                          <a:spcPts val="0"/>
                        </a:spcAft>
                      </a:pPr>
                      <a:r>
                        <a:rPr lang="en-US" sz="2000" dirty="0">
                          <a:effectLst/>
                          <a:latin typeface="+mn-lt"/>
                          <a:ea typeface="Times New Roman"/>
                          <a:cs typeface="Arial"/>
                        </a:rPr>
                        <a:t>#include &lt;mega8.h&gt;</a:t>
                      </a:r>
                    </a:p>
                    <a:p>
                      <a:pPr algn="l" rtl="0">
                        <a:lnSpc>
                          <a:spcPct val="115000"/>
                        </a:lnSpc>
                        <a:spcAft>
                          <a:spcPts val="0"/>
                        </a:spcAft>
                      </a:pPr>
                      <a:r>
                        <a:rPr lang="en-US" sz="2000" dirty="0">
                          <a:effectLst/>
                          <a:latin typeface="+mn-lt"/>
                          <a:ea typeface="Times New Roman"/>
                          <a:cs typeface="Arial"/>
                        </a:rPr>
                        <a:t>#include &lt;</a:t>
                      </a:r>
                      <a:r>
                        <a:rPr lang="en-US" sz="2000" dirty="0" err="1">
                          <a:effectLst/>
                          <a:latin typeface="+mn-lt"/>
                          <a:ea typeface="Times New Roman"/>
                          <a:cs typeface="Arial"/>
                        </a:rPr>
                        <a:t>delay.h</a:t>
                      </a:r>
                      <a:r>
                        <a:rPr lang="en-US" sz="2000" dirty="0">
                          <a:effectLst/>
                          <a:latin typeface="+mn-lt"/>
                          <a:ea typeface="Times New Roman"/>
                          <a:cs typeface="Arial"/>
                        </a:rPr>
                        <a:t>&gt;</a:t>
                      </a:r>
                    </a:p>
                    <a:p>
                      <a:pPr algn="l" rtl="0">
                        <a:lnSpc>
                          <a:spcPct val="115000"/>
                        </a:lnSpc>
                        <a:spcAft>
                          <a:spcPts val="0"/>
                        </a:spcAft>
                      </a:pPr>
                      <a:r>
                        <a:rPr lang="en-US" sz="2000" dirty="0">
                          <a:effectLst/>
                          <a:latin typeface="+mn-lt"/>
                          <a:ea typeface="Times New Roman"/>
                          <a:cs typeface="Arial"/>
                        </a:rPr>
                        <a:t>char</a:t>
                      </a:r>
                      <a:r>
                        <a:rPr lang="en-US" sz="2000" baseline="0" dirty="0">
                          <a:effectLst/>
                          <a:latin typeface="+mn-lt"/>
                          <a:ea typeface="Times New Roman"/>
                          <a:cs typeface="Arial"/>
                        </a:rPr>
                        <a:t> </a:t>
                      </a:r>
                      <a:r>
                        <a:rPr lang="en-US" sz="2000" baseline="0" dirty="0" err="1">
                          <a:effectLst/>
                          <a:latin typeface="+mn-lt"/>
                          <a:ea typeface="Times New Roman"/>
                          <a:cs typeface="Arial"/>
                        </a:rPr>
                        <a:t>S</a:t>
                      </a:r>
                      <a:r>
                        <a:rPr lang="en-US" sz="2000" dirty="0" err="1">
                          <a:effectLst/>
                          <a:latin typeface="+mn-lt"/>
                          <a:ea typeface="Times New Roman"/>
                          <a:cs typeface="Arial"/>
                        </a:rPr>
                        <a:t>evenseg_code</a:t>
                      </a:r>
                      <a:r>
                        <a:rPr lang="en-US" sz="2000" dirty="0">
                          <a:effectLst/>
                          <a:latin typeface="+mn-lt"/>
                          <a:ea typeface="Times New Roman"/>
                          <a:cs typeface="Arial"/>
                        </a:rPr>
                        <a:t>[10]={0x3f,0x06,0x5B,0x4f,0x66,0x6d, 0x7c,0x07,0x7f,0x6f};</a:t>
                      </a:r>
                    </a:p>
                    <a:p>
                      <a:pPr algn="l" rtl="0">
                        <a:lnSpc>
                          <a:spcPct val="115000"/>
                        </a:lnSpc>
                        <a:spcAft>
                          <a:spcPts val="0"/>
                        </a:spcAft>
                      </a:pPr>
                      <a:r>
                        <a:rPr lang="en-US" sz="2000" dirty="0">
                          <a:effectLst/>
                          <a:latin typeface="+mn-lt"/>
                          <a:ea typeface="Times New Roman"/>
                          <a:cs typeface="Arial"/>
                        </a:rPr>
                        <a:t>char </a:t>
                      </a:r>
                      <a:r>
                        <a:rPr lang="en-US" sz="2000" dirty="0" err="1">
                          <a:effectLst/>
                          <a:latin typeface="+mn-lt"/>
                          <a:ea typeface="Times New Roman"/>
                          <a:cs typeface="Arial"/>
                        </a:rPr>
                        <a:t>i,a,b</a:t>
                      </a: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[2] void extrenal_int0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(i&lt;99)</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interrupt [3] void extrenal_int1 (void)</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if (i&gt;0)</a:t>
                      </a:r>
                    </a:p>
                    <a:p>
                      <a:pPr algn="l" rtl="0">
                        <a:lnSpc>
                          <a:spcPct val="115000"/>
                        </a:lnSpc>
                        <a:spcAft>
                          <a:spcPts val="0"/>
                        </a:spcAft>
                      </a:pPr>
                      <a:r>
                        <a:rPr lang="en-US" sz="2000" dirty="0">
                          <a:effectLst/>
                          <a:latin typeface="+mn-lt"/>
                          <a:ea typeface="Times New Roman"/>
                          <a:cs typeface="Arial"/>
                        </a:rPr>
                        <a:t>i--;</a:t>
                      </a:r>
                    </a:p>
                    <a:p>
                      <a:pPr algn="l" rtl="0">
                        <a:lnSpc>
                          <a:spcPct val="115000"/>
                        </a:lnSpc>
                        <a:spcAft>
                          <a:spcPts val="0"/>
                        </a:spcAft>
                      </a:pPr>
                      <a:r>
                        <a:rPr lang="en-US" sz="2000" dirty="0">
                          <a:effectLst/>
                          <a:latin typeface="+mn-lt"/>
                          <a:ea typeface="Times New Roman"/>
                          <a:cs typeface="Arial"/>
                        </a:rPr>
                        <a:t>}</a:t>
                      </a:r>
                    </a:p>
                    <a:p>
                      <a:pPr algn="l" rtl="0">
                        <a:lnSpc>
                          <a:spcPct val="115000"/>
                        </a:lnSpc>
                        <a:spcAft>
                          <a:spcPts val="0"/>
                        </a:spcAft>
                      </a:pPr>
                      <a:r>
                        <a:rPr lang="en-US" sz="2000" dirty="0">
                          <a:effectLst/>
                          <a:latin typeface="+mn-lt"/>
                          <a:ea typeface="Times New Roman"/>
                          <a:cs typeface="Arial"/>
                        </a:rPr>
                        <a:t>void main(void)</a:t>
                      </a:r>
                    </a:p>
                    <a:p>
                      <a:pPr algn="l" rtl="0">
                        <a:lnSpc>
                          <a:spcPct val="115000"/>
                        </a:lnSpc>
                        <a:spcAft>
                          <a:spcPts val="0"/>
                        </a:spcAft>
                      </a:pPr>
                      <a:r>
                        <a:rPr lang="en-US" sz="2000" dirty="0">
                          <a:effectLst/>
                          <a:latin typeface="+mn-lt"/>
                          <a:ea typeface="Times New Roman"/>
                          <a:cs typeface="Arial"/>
                        </a:rPr>
                        <a:t>{DDRB=0B11111111;</a:t>
                      </a: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DDRC=0B00000011;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PORTD.2=1;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MCUCR=0B00001111;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GICR=0B11000000;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asm</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sei</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while (1)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a=i%10;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PORTC=0B00000001;</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[a];</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mn-lt"/>
                          <a:ea typeface="Times New Roman"/>
                          <a:cs typeface="Arial"/>
                        </a:rPr>
                        <a:t>       b=i/10;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PORTC=0B00000010;</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       PORTB=</a:t>
                      </a:r>
                      <a:r>
                        <a:rPr kumimoji="0" lang="en-US" sz="2000" b="0" i="0" u="none" strike="noStrike" kern="1200" cap="none" spc="0" normalizeH="0" baseline="0" noProof="0" dirty="0" err="1">
                          <a:ln>
                            <a:noFill/>
                          </a:ln>
                          <a:solidFill>
                            <a:schemeClr val="accent1"/>
                          </a:solidFill>
                          <a:effectLst/>
                          <a:uLnTx/>
                          <a:uFillTx/>
                          <a:latin typeface="+mn-lt"/>
                          <a:ea typeface="Times New Roman"/>
                          <a:cs typeface="Arial"/>
                        </a:rPr>
                        <a:t>sevenseg_code</a:t>
                      </a:r>
                      <a:r>
                        <a:rPr kumimoji="0" lang="en-US" sz="2000" b="0" i="0" u="none" strike="noStrike" kern="1200" cap="none" spc="0" normalizeH="0" baseline="0" noProof="0" dirty="0">
                          <a:ln>
                            <a:noFill/>
                          </a:ln>
                          <a:solidFill>
                            <a:schemeClr val="accent1"/>
                          </a:solidFill>
                          <a:effectLst/>
                          <a:uLnTx/>
                          <a:uFillTx/>
                          <a:latin typeface="+mn-lt"/>
                          <a:ea typeface="Times New Roman"/>
                          <a:cs typeface="Arial"/>
                        </a:rPr>
                        <a:t>[b];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r>
                        <a:rPr kumimoji="0" lang="en-US" sz="2000" b="0" i="0" u="none" strike="noStrike" kern="1200" cap="none" spc="0" normalizeH="0" baseline="0" noProof="0" dirty="0" err="1">
                          <a:ln>
                            <a:noFill/>
                          </a:ln>
                          <a:solidFill>
                            <a:prstClr val="black"/>
                          </a:solidFill>
                          <a:effectLst/>
                          <a:uLnTx/>
                          <a:uFillTx/>
                          <a:latin typeface="+mn-lt"/>
                          <a:ea typeface="Times New Roman"/>
                          <a:cs typeface="Arial"/>
                        </a:rPr>
                        <a:t>delay_ms</a:t>
                      </a:r>
                      <a:r>
                        <a:rPr kumimoji="0" lang="en-US" sz="2000" b="0" i="0" u="none" strike="noStrike" kern="1200" cap="none" spc="0" normalizeH="0" baseline="0" noProof="0" dirty="0">
                          <a:ln>
                            <a:noFill/>
                          </a:ln>
                          <a:solidFill>
                            <a:prstClr val="black"/>
                          </a:solidFill>
                          <a:effectLst/>
                          <a:uLnTx/>
                          <a:uFillTx/>
                          <a:latin typeface="+mn-lt"/>
                          <a:ea typeface="Times New Roman"/>
                          <a:cs typeface="Arial"/>
                        </a:rPr>
                        <a:t>(3);</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Times New Roman"/>
                          <a:cs typeface="Arial"/>
                        </a:rPr>
                        <a:t>}</a:t>
                      </a:r>
                      <a:endParaRPr lang="en-US" sz="2000" dirty="0">
                        <a:effectLst/>
                        <a:latin typeface="Calibri"/>
                        <a:ea typeface="Times New Roman"/>
                        <a:cs typeface="Arial"/>
                      </a:endParaRPr>
                    </a:p>
                  </a:txBody>
                  <a:tcPr marL="64401" marR="644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5006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129</a:t>
            </a:fld>
            <a:endParaRPr lang="ar-SA">
              <a:solidFill>
                <a:prstClr val="black">
                  <a:tint val="75000"/>
                </a:prstClr>
              </a:solidFill>
            </a:endParaRPr>
          </a:p>
        </p:txBody>
      </p:sp>
      <p:sp>
        <p:nvSpPr>
          <p:cNvPr id="3" name="مستطيل 2"/>
          <p:cNvSpPr/>
          <p:nvPr/>
        </p:nvSpPr>
        <p:spPr>
          <a:xfrm>
            <a:off x="529880" y="980728"/>
            <a:ext cx="7959766" cy="550920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 المؤقت (جهاز طرفي داخل الشريحة): هو عبارة عداد يقوم بعّد نبضات الساعة </a:t>
            </a:r>
            <a:r>
              <a:rPr lang="en-US" sz="3200" dirty="0">
                <a:solidFill>
                  <a:prstClr val="black"/>
                </a:solidFill>
              </a:rPr>
              <a:t>CLOCK</a:t>
            </a:r>
            <a:r>
              <a:rPr lang="ar-SA" sz="3200" dirty="0">
                <a:solidFill>
                  <a:prstClr val="black"/>
                </a:solidFill>
              </a:rPr>
              <a:t> إما من مصدر خارجي ( يسمى عندها عداد) أو نبضات الساعة المتحكم (يسمى عندها مؤقت) يستخدم لحساب زمن معين بدون أن يشغل المعالج بحساب الزمن.</a:t>
            </a:r>
          </a:p>
          <a:p>
            <a:pPr marL="457200" indent="-457200" algn="just">
              <a:buFont typeface="Arial" pitchFamily="34" charset="0"/>
              <a:buChar char="•"/>
            </a:pPr>
            <a:r>
              <a:rPr lang="ar-SA" sz="3200" dirty="0">
                <a:solidFill>
                  <a:prstClr val="black"/>
                </a:solidFill>
              </a:rPr>
              <a:t>نستخدم المؤقتات في التطبيقات التي تتطلب عملياتها جدولة زمنية بدقة عالية.</a:t>
            </a:r>
          </a:p>
          <a:p>
            <a:pPr marL="457200" indent="-457200" algn="just">
              <a:buFont typeface="Arial" pitchFamily="34" charset="0"/>
              <a:buChar char="•"/>
            </a:pPr>
            <a:r>
              <a:rPr lang="ar-SA" sz="3200" dirty="0">
                <a:solidFill>
                  <a:prstClr val="black"/>
                </a:solidFill>
              </a:rPr>
              <a:t>المؤقت يمكن أن يعمل المؤقت كمولد </a:t>
            </a:r>
            <a:r>
              <a:rPr lang="en-US" sz="3200" dirty="0">
                <a:solidFill>
                  <a:prstClr val="black"/>
                </a:solidFill>
              </a:rPr>
              <a:t>PWM</a:t>
            </a:r>
            <a:r>
              <a:rPr lang="ar-SA" sz="3200" dirty="0">
                <a:solidFill>
                  <a:prstClr val="black"/>
                </a:solidFill>
              </a:rPr>
              <a:t> أو مولد أشارة مربعة تردده قابل للبرمجة.</a:t>
            </a:r>
          </a:p>
          <a:p>
            <a:pPr marL="457200" indent="-457200" algn="just">
              <a:buFont typeface="Arial" pitchFamily="34" charset="0"/>
              <a:buChar char="•"/>
            </a:pPr>
            <a:r>
              <a:rPr lang="ar-SA" sz="3200" dirty="0">
                <a:solidFill>
                  <a:prstClr val="black"/>
                </a:solidFill>
              </a:rPr>
              <a:t>يحتوي </a:t>
            </a:r>
            <a:r>
              <a:rPr lang="en-US" sz="3200" dirty="0" err="1">
                <a:solidFill>
                  <a:prstClr val="black"/>
                </a:solidFill>
              </a:rPr>
              <a:t>Atmega</a:t>
            </a:r>
            <a:r>
              <a:rPr lang="en-US" sz="3200" dirty="0">
                <a:solidFill>
                  <a:prstClr val="black"/>
                </a:solidFill>
              </a:rPr>
              <a:t> 16</a:t>
            </a:r>
            <a:r>
              <a:rPr lang="ar-SA" sz="3200" dirty="0">
                <a:solidFill>
                  <a:prstClr val="black"/>
                </a:solidFill>
              </a:rPr>
              <a:t> ثلاث مؤقتات:</a:t>
            </a:r>
          </a:p>
          <a:p>
            <a:pPr algn="just" rtl="0"/>
            <a:r>
              <a:rPr lang="en-US" sz="3200" dirty="0">
                <a:solidFill>
                  <a:prstClr val="black"/>
                </a:solidFill>
              </a:rPr>
              <a:t>Timer0 (8 bit), Timer1 (16 bit), Timer2 (8 bit)</a:t>
            </a:r>
            <a:r>
              <a:rPr lang="ar-SA" sz="3200" dirty="0">
                <a:solidFill>
                  <a:prstClr val="black"/>
                </a:solidFill>
              </a:rPr>
              <a:t>.</a:t>
            </a:r>
          </a:p>
        </p:txBody>
      </p:sp>
      <p:sp>
        <p:nvSpPr>
          <p:cNvPr id="6" name="مستطيل 5"/>
          <p:cNvSpPr/>
          <p:nvPr/>
        </p:nvSpPr>
        <p:spPr>
          <a:xfrm>
            <a:off x="460471" y="211287"/>
            <a:ext cx="8141396" cy="769441"/>
          </a:xfrm>
          <a:prstGeom prst="rect">
            <a:avLst/>
          </a:prstGeom>
        </p:spPr>
        <p:txBody>
          <a:bodyPr wrap="none">
            <a:spAutoFit/>
          </a:bodyPr>
          <a:lstStyle/>
          <a:p>
            <a:pPr algn="ctr"/>
            <a:r>
              <a:rPr lang="ar-SA" sz="4400" b="1" dirty="0">
                <a:solidFill>
                  <a:srgbClr val="FF0000"/>
                </a:solidFill>
              </a:rPr>
              <a:t>المؤقتات </a:t>
            </a:r>
            <a:r>
              <a:rPr lang="en-US" sz="4400" b="1" dirty="0">
                <a:solidFill>
                  <a:srgbClr val="FF0000"/>
                </a:solidFill>
              </a:rPr>
              <a:t>/</a:t>
            </a:r>
            <a:r>
              <a:rPr lang="ar-SA" sz="4400" b="1" dirty="0">
                <a:solidFill>
                  <a:srgbClr val="FF0000"/>
                </a:solidFill>
              </a:rPr>
              <a:t> العدادات </a:t>
            </a:r>
            <a:r>
              <a:rPr lang="en-US" sz="4400" b="1" dirty="0">
                <a:solidFill>
                  <a:srgbClr val="FF0000"/>
                </a:solidFill>
              </a:rPr>
              <a:t>Timers/Counters</a:t>
            </a:r>
          </a:p>
        </p:txBody>
      </p:sp>
    </p:spTree>
    <p:extLst>
      <p:ext uri="{BB962C8B-B14F-4D97-AF65-F5344CB8AC3E}">
        <p14:creationId xmlns:p14="http://schemas.microsoft.com/office/powerpoint/2010/main" val="20180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4031873"/>
          </a:xfrm>
          <a:prstGeom prst="rect">
            <a:avLst/>
          </a:prstGeom>
        </p:spPr>
        <p:txBody>
          <a:bodyPr wrap="square">
            <a:spAutoFit/>
          </a:bodyPr>
          <a:lstStyle/>
          <a:p>
            <a:endParaRPr lang="en-US" sz="3200" dirty="0">
              <a:cs typeface="+mj-cs"/>
            </a:endParaRPr>
          </a:p>
          <a:p>
            <a:pPr marL="357188" lvl="1" indent="-271463" algn="just">
              <a:buFont typeface="Symbol"/>
              <a:buChar char=""/>
              <a:tabLst>
                <a:tab pos="271463" algn="l"/>
              </a:tabLst>
            </a:pPr>
            <a:r>
              <a:rPr lang="ar-SY" sz="3200" dirty="0">
                <a:effectLst/>
                <a:latin typeface="Times New Roman"/>
                <a:ea typeface="Times New Roman"/>
                <a:cs typeface="+mj-cs"/>
              </a:rPr>
              <a:t>تعليمة تقوم بمسح محتويات الحجرة </a:t>
            </a:r>
            <a:r>
              <a:rPr lang="en-US" sz="3200" dirty="0">
                <a:effectLst/>
                <a:latin typeface="Times New Roman"/>
                <a:ea typeface="Times New Roman"/>
                <a:cs typeface="+mj-cs"/>
              </a:rPr>
              <a:t>100h</a:t>
            </a:r>
            <a:r>
              <a:rPr lang="ar-SY" sz="3200" dirty="0">
                <a:effectLst/>
                <a:latin typeface="Times New Roman"/>
                <a:ea typeface="Times New Roman"/>
                <a:cs typeface="+mj-cs"/>
              </a:rPr>
              <a:t> من الذاكرة وذلك باستخدام معالج </a:t>
            </a:r>
            <a:r>
              <a:rPr lang="en-US" sz="3200" dirty="0">
                <a:effectLst/>
                <a:latin typeface="Times New Roman"/>
                <a:ea typeface="Times New Roman"/>
                <a:cs typeface="+mj-cs"/>
              </a:rPr>
              <a:t>CISC</a:t>
            </a:r>
            <a:r>
              <a:rPr lang="ar-SY" sz="3200" dirty="0">
                <a:effectLst/>
                <a:latin typeface="Times New Roman"/>
                <a:ea typeface="Times New Roman"/>
                <a:cs typeface="+mj-cs"/>
              </a:rPr>
              <a:t>:</a:t>
            </a:r>
            <a:endParaRPr lang="en-US" sz="3200" dirty="0">
              <a:effectLst/>
              <a:latin typeface="Times New Roman"/>
              <a:ea typeface="Times New Roman"/>
              <a:cs typeface="+mj-cs"/>
            </a:endParaRPr>
          </a:p>
          <a:p>
            <a:pPr marL="457200" algn="l"/>
            <a:r>
              <a:rPr lang="en-US" sz="3200" dirty="0">
                <a:effectLst/>
                <a:latin typeface="Times New Roman"/>
                <a:ea typeface="Times New Roman"/>
                <a:cs typeface="+mj-cs"/>
              </a:rPr>
              <a:t> </a:t>
            </a:r>
          </a:p>
          <a:p>
            <a:pPr marL="457200" algn="l"/>
            <a:r>
              <a:rPr lang="en-US" sz="3200" dirty="0">
                <a:solidFill>
                  <a:srgbClr val="008000"/>
                </a:solidFill>
                <a:effectLst/>
                <a:latin typeface="Times New Roman"/>
                <a:ea typeface="Times New Roman"/>
                <a:cs typeface="+mj-cs"/>
              </a:rPr>
              <a:t>clear 0x0100</a:t>
            </a:r>
            <a:endParaRPr lang="en-US" sz="3200" dirty="0">
              <a:effectLst/>
              <a:latin typeface="Times New Roman"/>
              <a:ea typeface="Times New Roman"/>
              <a:cs typeface="+mj-cs"/>
            </a:endParaRPr>
          </a:p>
          <a:p>
            <a:pPr marL="357188" lvl="1" indent="-271463" algn="just">
              <a:buFont typeface="Symbol"/>
              <a:buChar char=""/>
              <a:tabLst>
                <a:tab pos="271463" algn="l"/>
              </a:tabLst>
            </a:pPr>
            <a:r>
              <a:rPr lang="ar-SY" sz="3200" dirty="0">
                <a:latin typeface="Times New Roman"/>
                <a:ea typeface="Times New Roman"/>
                <a:cs typeface="+mj-cs"/>
              </a:rPr>
              <a:t>برنامج مكافئ باستخدام معالج </a:t>
            </a:r>
            <a:r>
              <a:rPr lang="en-US" sz="3200" dirty="0">
                <a:latin typeface="Times New Roman"/>
                <a:ea typeface="Times New Roman"/>
                <a:cs typeface="+mj-cs"/>
              </a:rPr>
              <a:t>RISC</a:t>
            </a:r>
            <a:r>
              <a:rPr lang="ar-SY" sz="3200" dirty="0">
                <a:latin typeface="Times New Roman"/>
                <a:ea typeface="Times New Roman"/>
                <a:cs typeface="+mj-cs"/>
              </a:rPr>
              <a:t>:</a:t>
            </a:r>
            <a:endParaRPr lang="en-US" sz="3200" dirty="0">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load R , 0x0000</a:t>
            </a:r>
            <a:endParaRPr lang="en-US" sz="3200" dirty="0">
              <a:effectLst/>
              <a:latin typeface="Times New Roman"/>
              <a:ea typeface="Times New Roman"/>
              <a:cs typeface="+mj-cs"/>
            </a:endParaRPr>
          </a:p>
          <a:p>
            <a:pPr algn="l">
              <a:spcAft>
                <a:spcPts val="0"/>
              </a:spcAft>
            </a:pPr>
            <a:r>
              <a:rPr lang="en-US" sz="3200" dirty="0">
                <a:solidFill>
                  <a:srgbClr val="008000"/>
                </a:solidFill>
                <a:effectLst/>
                <a:latin typeface="Times New Roman"/>
                <a:ea typeface="Times New Roman"/>
                <a:cs typeface="+mj-cs"/>
              </a:rPr>
              <a:t>store R , 0x0100</a:t>
            </a:r>
            <a:endParaRPr lang="en-US" sz="3200" dirty="0">
              <a:effectLst/>
              <a:latin typeface="Times New Roman"/>
              <a:ea typeface="Times New Roman"/>
              <a:cs typeface="+mj-cs"/>
            </a:endParaRPr>
          </a:p>
        </p:txBody>
      </p:sp>
      <p:sp>
        <p:nvSpPr>
          <p:cNvPr id="4" name="مستطيل 3"/>
          <p:cNvSpPr/>
          <p:nvPr/>
        </p:nvSpPr>
        <p:spPr>
          <a:xfrm>
            <a:off x="0" y="295273"/>
            <a:ext cx="9022834" cy="646331"/>
          </a:xfrm>
          <a:prstGeom prst="rect">
            <a:avLst/>
          </a:prstGeom>
        </p:spPr>
        <p:txBody>
          <a:bodyPr wrap="square">
            <a:spAutoFit/>
          </a:bodyPr>
          <a:lstStyle/>
          <a:p>
            <a:pPr algn="ctr"/>
            <a:r>
              <a:rPr lang="ar-SY" sz="3600" b="1" dirty="0">
                <a:solidFill>
                  <a:srgbClr val="FF0000"/>
                </a:solidFill>
              </a:rPr>
              <a:t>تقنية </a:t>
            </a:r>
            <a:r>
              <a:rPr lang="en-US" sz="3600" b="1" dirty="0">
                <a:solidFill>
                  <a:srgbClr val="FF0000"/>
                </a:solidFill>
              </a:rPr>
              <a:t>  CISC  </a:t>
            </a:r>
            <a:r>
              <a:rPr lang="ar-SY" sz="3600" b="1" dirty="0">
                <a:solidFill>
                  <a:srgbClr val="FF0000"/>
                </a:solidFill>
              </a:rPr>
              <a:t>و </a:t>
            </a:r>
            <a:r>
              <a:rPr lang="en-US" sz="3600" b="1" dirty="0">
                <a:solidFill>
                  <a:srgbClr val="FF0000"/>
                </a:solidFill>
              </a:rPr>
              <a:t>RISC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13</a:t>
            </a:fld>
            <a:endParaRPr lang="ar-SA"/>
          </a:p>
        </p:txBody>
      </p:sp>
    </p:spTree>
    <p:extLst>
      <p:ext uri="{BB962C8B-B14F-4D97-AF65-F5344CB8AC3E}">
        <p14:creationId xmlns:p14="http://schemas.microsoft.com/office/powerpoint/2010/main" val="36074503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130</a:t>
            </a:fld>
            <a:endParaRPr lang="ar-SA">
              <a:solidFill>
                <a:prstClr val="black">
                  <a:tint val="75000"/>
                </a:prstClr>
              </a:solidFill>
            </a:endParaRPr>
          </a:p>
        </p:txBody>
      </p:sp>
      <p:sp>
        <p:nvSpPr>
          <p:cNvPr id="44" name="مستطيل 43"/>
          <p:cNvSpPr/>
          <p:nvPr/>
        </p:nvSpPr>
        <p:spPr>
          <a:xfrm>
            <a:off x="6940649" y="2666349"/>
            <a:ext cx="2376264" cy="523220"/>
          </a:xfrm>
          <a:prstGeom prst="rect">
            <a:avLst/>
          </a:prstGeom>
        </p:spPr>
        <p:txBody>
          <a:bodyPr wrap="square">
            <a:spAutoFit/>
          </a:bodyPr>
          <a:lstStyle/>
          <a:p>
            <a:pPr algn="ctr"/>
            <a:r>
              <a:rPr lang="en-US" sz="1400" b="1" dirty="0"/>
              <a:t>Overflow Interrupt</a:t>
            </a:r>
          </a:p>
          <a:p>
            <a:pPr algn="ctr"/>
            <a:r>
              <a:rPr lang="en-US" sz="1400" b="1" dirty="0"/>
              <a:t>(TOV)</a:t>
            </a:r>
            <a:endParaRPr lang="ar-SA" sz="1400" b="1" dirty="0"/>
          </a:p>
        </p:txBody>
      </p:sp>
      <p:sp>
        <p:nvSpPr>
          <p:cNvPr id="63" name="مستطيل 62"/>
          <p:cNvSpPr/>
          <p:nvPr/>
        </p:nvSpPr>
        <p:spPr>
          <a:xfrm>
            <a:off x="6959903" y="3734662"/>
            <a:ext cx="2376264" cy="307777"/>
          </a:xfrm>
          <a:prstGeom prst="rect">
            <a:avLst/>
          </a:prstGeom>
        </p:spPr>
        <p:txBody>
          <a:bodyPr wrap="square">
            <a:spAutoFit/>
          </a:bodyPr>
          <a:lstStyle/>
          <a:p>
            <a:pPr algn="ctr"/>
            <a:r>
              <a:rPr lang="en-US" sz="1400" b="1" dirty="0"/>
              <a:t>Compare Interrupt</a:t>
            </a:r>
          </a:p>
        </p:txBody>
      </p:sp>
      <p:grpSp>
        <p:nvGrpSpPr>
          <p:cNvPr id="108" name="مجموعة 107"/>
          <p:cNvGrpSpPr/>
          <p:nvPr/>
        </p:nvGrpSpPr>
        <p:grpSpPr>
          <a:xfrm>
            <a:off x="226497" y="1357158"/>
            <a:ext cx="8754826" cy="4022420"/>
            <a:chOff x="29133" y="1550189"/>
            <a:chExt cx="8754826" cy="4022420"/>
          </a:xfrm>
        </p:grpSpPr>
        <p:sp>
          <p:nvSpPr>
            <p:cNvPr id="4" name="مستطيل 3"/>
            <p:cNvSpPr/>
            <p:nvPr/>
          </p:nvSpPr>
          <p:spPr>
            <a:xfrm>
              <a:off x="5645756" y="2011854"/>
              <a:ext cx="3138203" cy="5702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tt</a:t>
              </a:r>
              <a:r>
                <a:rPr lang="en-US" b="1" dirty="0">
                  <a:solidFill>
                    <a:schemeClr val="tx1"/>
                  </a:solidFill>
                </a:rPr>
                <a:t>TCNTn (counter 8 or 16 bit)</a:t>
              </a:r>
              <a:endParaRPr lang="ar-SA" b="1" dirty="0"/>
            </a:p>
          </p:txBody>
        </p:sp>
        <p:cxnSp>
          <p:nvCxnSpPr>
            <p:cNvPr id="13" name="رابط كسهم مستقيم 12"/>
            <p:cNvCxnSpPr/>
            <p:nvPr/>
          </p:nvCxnSpPr>
          <p:spPr>
            <a:xfrm>
              <a:off x="4997685" y="2240050"/>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مستطيل 16"/>
            <p:cNvSpPr/>
            <p:nvPr/>
          </p:nvSpPr>
          <p:spPr>
            <a:xfrm>
              <a:off x="1829333" y="1753996"/>
              <a:ext cx="1872208" cy="48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Prescaler</a:t>
              </a:r>
              <a:r>
                <a:rPr lang="en-US" b="1" dirty="0"/>
                <a:t>r</a:t>
              </a:r>
              <a:endParaRPr lang="ar-SA" b="1" dirty="0">
                <a:solidFill>
                  <a:schemeClr val="tx1"/>
                </a:solidFill>
              </a:endParaRPr>
            </a:p>
          </p:txBody>
        </p:sp>
        <p:cxnSp>
          <p:nvCxnSpPr>
            <p:cNvPr id="21" name="رابط كسهم مستقيم 20"/>
            <p:cNvCxnSpPr/>
            <p:nvPr/>
          </p:nvCxnSpPr>
          <p:spPr>
            <a:xfrm flipH="1" flipV="1">
              <a:off x="4493629" y="1955188"/>
              <a:ext cx="504056" cy="270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شكل بيضاوي 21"/>
            <p:cNvSpPr/>
            <p:nvPr/>
          </p:nvSpPr>
          <p:spPr>
            <a:xfrm>
              <a:off x="4313609" y="1889482"/>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24" name="رابط مستقيم 23"/>
            <p:cNvCxnSpPr/>
            <p:nvPr/>
          </p:nvCxnSpPr>
          <p:spPr>
            <a:xfrm>
              <a:off x="3701541" y="1961490"/>
              <a:ext cx="612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رابط كسهم مستقيم 25"/>
            <p:cNvCxnSpPr/>
            <p:nvPr/>
          </p:nvCxnSpPr>
          <p:spPr>
            <a:xfrm>
              <a:off x="1037245" y="2011854"/>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شكل بيضاوي 28"/>
            <p:cNvSpPr/>
            <p:nvPr/>
          </p:nvSpPr>
          <p:spPr>
            <a:xfrm>
              <a:off x="4280203" y="2510080"/>
              <a:ext cx="180020"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30" name="رابط مستقيم 29"/>
            <p:cNvCxnSpPr/>
            <p:nvPr/>
          </p:nvCxnSpPr>
          <p:spPr>
            <a:xfrm>
              <a:off x="3668135" y="2582088"/>
              <a:ext cx="612068"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مستطيل 33"/>
            <p:cNvSpPr/>
            <p:nvPr/>
          </p:nvSpPr>
          <p:spPr>
            <a:xfrm>
              <a:off x="2765437" y="2350863"/>
              <a:ext cx="902698"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err="1">
                  <a:solidFill>
                    <a:schemeClr val="tx1"/>
                  </a:solidFill>
                </a:rPr>
                <a:t>Tn</a:t>
              </a:r>
              <a:r>
                <a:rPr lang="en-US" b="1" dirty="0">
                  <a:solidFill>
                    <a:schemeClr val="tx1"/>
                  </a:solidFill>
                </a:rPr>
                <a:t> Pin</a:t>
              </a:r>
              <a:endParaRPr lang="ar-SA" b="1" dirty="0">
                <a:solidFill>
                  <a:schemeClr val="tx1"/>
                </a:solidFill>
              </a:endParaRPr>
            </a:p>
          </p:txBody>
        </p:sp>
        <p:sp>
          <p:nvSpPr>
            <p:cNvPr id="35" name="مستطيل 34"/>
            <p:cNvSpPr/>
            <p:nvPr/>
          </p:nvSpPr>
          <p:spPr>
            <a:xfrm>
              <a:off x="29133" y="1550189"/>
              <a:ext cx="1334642" cy="523220"/>
            </a:xfrm>
            <a:prstGeom prst="rect">
              <a:avLst/>
            </a:prstGeom>
          </p:spPr>
          <p:txBody>
            <a:bodyPr wrap="square">
              <a:spAutoFit/>
            </a:bodyPr>
            <a:lstStyle/>
            <a:p>
              <a:r>
                <a:rPr lang="en-US" sz="1400" b="1" dirty="0">
                  <a:solidFill>
                    <a:srgbClr val="231F20"/>
                  </a:solidFill>
                </a:rPr>
                <a:t>Clk from </a:t>
              </a:r>
            </a:p>
            <a:p>
              <a:r>
                <a:rPr lang="en-US" sz="1400" b="1" dirty="0">
                  <a:solidFill>
                    <a:srgbClr val="231F20"/>
                  </a:solidFill>
                </a:rPr>
                <a:t>MCU OSC</a:t>
              </a:r>
              <a:endParaRPr lang="ar-SA" sz="1400" b="1" dirty="0"/>
            </a:p>
          </p:txBody>
        </p:sp>
        <p:cxnSp>
          <p:nvCxnSpPr>
            <p:cNvPr id="37" name="رابط كسهم مستقيم 36"/>
            <p:cNvCxnSpPr/>
            <p:nvPr/>
          </p:nvCxnSpPr>
          <p:spPr>
            <a:xfrm>
              <a:off x="6077805" y="2510078"/>
              <a:ext cx="0" cy="833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مستطيل 40"/>
            <p:cNvSpPr/>
            <p:nvPr/>
          </p:nvSpPr>
          <p:spPr>
            <a:xfrm>
              <a:off x="4997685" y="3338323"/>
              <a:ext cx="2160240"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=0xFF or 0xFFFF</a:t>
              </a:r>
              <a:endParaRPr lang="ar-SA" b="1" dirty="0">
                <a:solidFill>
                  <a:schemeClr val="tx1"/>
                </a:solidFill>
              </a:endParaRPr>
            </a:p>
          </p:txBody>
        </p:sp>
        <p:cxnSp>
          <p:nvCxnSpPr>
            <p:cNvPr id="43" name="رابط كسهم مستقيم 42"/>
            <p:cNvCxnSpPr>
              <a:stCxn id="41" idx="3"/>
            </p:cNvCxnSpPr>
            <p:nvPr/>
          </p:nvCxnSpPr>
          <p:spPr>
            <a:xfrm flipV="1">
              <a:off x="7157925" y="3539260"/>
              <a:ext cx="7920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رابط مستقيم 45"/>
            <p:cNvCxnSpPr/>
            <p:nvPr/>
          </p:nvCxnSpPr>
          <p:spPr>
            <a:xfrm flipH="1">
              <a:off x="4403619" y="2927039"/>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رابط مستقيم 47"/>
            <p:cNvCxnSpPr/>
            <p:nvPr/>
          </p:nvCxnSpPr>
          <p:spPr>
            <a:xfrm>
              <a:off x="4403619" y="2927039"/>
              <a:ext cx="0" cy="953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رابط مستقيم 50"/>
            <p:cNvCxnSpPr/>
            <p:nvPr/>
          </p:nvCxnSpPr>
          <p:spPr>
            <a:xfrm>
              <a:off x="4403619" y="3880421"/>
              <a:ext cx="1674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رابط كسهم مستقيم 53"/>
            <p:cNvCxnSpPr/>
            <p:nvPr/>
          </p:nvCxnSpPr>
          <p:spPr>
            <a:xfrm>
              <a:off x="6077805" y="3880421"/>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مستطيل 54"/>
            <p:cNvSpPr/>
            <p:nvPr/>
          </p:nvSpPr>
          <p:spPr>
            <a:xfrm>
              <a:off x="4370213" y="5032549"/>
              <a:ext cx="3398528" cy="540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a:t>tt</a:t>
              </a:r>
              <a:r>
                <a:rPr lang="en-US" b="1" dirty="0" err="1">
                  <a:solidFill>
                    <a:schemeClr val="tx1"/>
                  </a:solidFill>
                </a:rPr>
                <a:t>OCRn</a:t>
              </a:r>
              <a:r>
                <a:rPr lang="en-US" b="1" dirty="0">
                  <a:solidFill>
                    <a:schemeClr val="tx1"/>
                  </a:solidFill>
                </a:rPr>
                <a:t> (Compare 8 or 16 bit</a:t>
              </a:r>
              <a:r>
                <a:rPr lang="en-US" dirty="0">
                  <a:solidFill>
                    <a:schemeClr val="tx1"/>
                  </a:solidFill>
                </a:rPr>
                <a:t>)</a:t>
              </a:r>
              <a:endParaRPr lang="ar-SA" dirty="0"/>
            </a:p>
          </p:txBody>
        </p:sp>
        <p:cxnSp>
          <p:nvCxnSpPr>
            <p:cNvPr id="59" name="رابط كسهم مستقيم 58"/>
            <p:cNvCxnSpPr>
              <a:stCxn id="55" idx="0"/>
            </p:cNvCxnSpPr>
            <p:nvPr/>
          </p:nvCxnSpPr>
          <p:spPr>
            <a:xfrm flipV="1">
              <a:off x="6069477" y="4672509"/>
              <a:ext cx="832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مستطيل 59"/>
            <p:cNvSpPr/>
            <p:nvPr/>
          </p:nvSpPr>
          <p:spPr>
            <a:xfrm>
              <a:off x="5555747" y="4270634"/>
              <a:ext cx="1044116" cy="4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a:t>
              </a:r>
              <a:endParaRPr lang="ar-SA" b="1" dirty="0">
                <a:solidFill>
                  <a:schemeClr val="tx1"/>
                </a:solidFill>
              </a:endParaRPr>
            </a:p>
          </p:txBody>
        </p:sp>
        <p:cxnSp>
          <p:nvCxnSpPr>
            <p:cNvPr id="62" name="رابط كسهم مستقيم 61"/>
            <p:cNvCxnSpPr>
              <a:stCxn id="60" idx="3"/>
            </p:cNvCxnSpPr>
            <p:nvPr/>
          </p:nvCxnSpPr>
          <p:spPr>
            <a:xfrm flipV="1">
              <a:off x="6599863" y="4471571"/>
              <a:ext cx="102611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6" name="مجموعة 95"/>
            <p:cNvGrpSpPr/>
            <p:nvPr/>
          </p:nvGrpSpPr>
          <p:grpSpPr>
            <a:xfrm>
              <a:off x="186195" y="2211721"/>
              <a:ext cx="1177580" cy="194024"/>
              <a:chOff x="533189" y="2298872"/>
              <a:chExt cx="1177580" cy="194024"/>
            </a:xfrm>
          </p:grpSpPr>
          <p:cxnSp>
            <p:nvCxnSpPr>
              <p:cNvPr id="67" name="رابط مستقيم 66"/>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رابط مستقيم 72"/>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رابط مستقيم 76"/>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رابط مستقيم 84"/>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رابط مستقيم 87"/>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رابط مستقيم 88"/>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رابط مستقيم 89"/>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رابط مستقيم 90"/>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7" name="مجموعة 96"/>
            <p:cNvGrpSpPr/>
            <p:nvPr/>
          </p:nvGrpSpPr>
          <p:grpSpPr>
            <a:xfrm>
              <a:off x="1828030" y="2936379"/>
              <a:ext cx="1177580" cy="194024"/>
              <a:chOff x="533189" y="2298872"/>
              <a:chExt cx="1177580" cy="194024"/>
            </a:xfrm>
          </p:grpSpPr>
          <p:cxnSp>
            <p:nvCxnSpPr>
              <p:cNvPr id="98" name="رابط مستقيم 97"/>
              <p:cNvCxnSpPr/>
              <p:nvPr/>
            </p:nvCxnSpPr>
            <p:spPr>
              <a:xfrm>
                <a:off x="533189" y="2318595"/>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رابط مستقيم 98"/>
              <p:cNvCxnSpPr/>
              <p:nvPr/>
            </p:nvCxnSpPr>
            <p:spPr>
              <a:xfrm>
                <a:off x="827584"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رابط مستقيم 99"/>
              <p:cNvCxnSpPr/>
              <p:nvPr/>
            </p:nvCxnSpPr>
            <p:spPr>
              <a:xfrm>
                <a:off x="533189" y="2318595"/>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رابط مستقيم 100"/>
              <p:cNvCxnSpPr/>
              <p:nvPr/>
            </p:nvCxnSpPr>
            <p:spPr>
              <a:xfrm>
                <a:off x="827584" y="248510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رابط مستقيم 101"/>
              <p:cNvCxnSpPr/>
              <p:nvPr/>
            </p:nvCxnSpPr>
            <p:spPr>
              <a:xfrm>
                <a:off x="1121979" y="2298872"/>
                <a:ext cx="294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رابط مستقيم 102"/>
              <p:cNvCxnSpPr/>
              <p:nvPr/>
            </p:nvCxnSpPr>
            <p:spPr>
              <a:xfrm>
                <a:off x="1416374"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رابط مستقيم 103"/>
              <p:cNvCxnSpPr/>
              <p:nvPr/>
            </p:nvCxnSpPr>
            <p:spPr>
              <a:xfrm>
                <a:off x="1121979" y="2298872"/>
                <a:ext cx="0" cy="17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رابط مستقيم 104"/>
              <p:cNvCxnSpPr/>
              <p:nvPr/>
            </p:nvCxnSpPr>
            <p:spPr>
              <a:xfrm>
                <a:off x="1416374" y="2465379"/>
                <a:ext cx="2943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6" name="مستطيل 105"/>
            <p:cNvSpPr/>
            <p:nvPr/>
          </p:nvSpPr>
          <p:spPr>
            <a:xfrm>
              <a:off x="817131" y="3230411"/>
              <a:ext cx="2376264" cy="307777"/>
            </a:xfrm>
            <a:prstGeom prst="rect">
              <a:avLst/>
            </a:prstGeom>
          </p:spPr>
          <p:txBody>
            <a:bodyPr wrap="square">
              <a:spAutoFit/>
            </a:bodyPr>
            <a:lstStyle/>
            <a:p>
              <a:pPr algn="ctr"/>
              <a:r>
                <a:rPr lang="en-US" sz="1400" b="1" dirty="0"/>
                <a:t>External Clk</a:t>
              </a:r>
            </a:p>
          </p:txBody>
        </p:sp>
      </p:grpSp>
      <p:sp>
        <p:nvSpPr>
          <p:cNvPr id="109" name="مستطيل 108"/>
          <p:cNvSpPr/>
          <p:nvPr/>
        </p:nvSpPr>
        <p:spPr>
          <a:xfrm>
            <a:off x="26535" y="211287"/>
            <a:ext cx="8946680" cy="707886"/>
          </a:xfrm>
          <a:prstGeom prst="rect">
            <a:avLst/>
          </a:prstGeom>
        </p:spPr>
        <p:txBody>
          <a:bodyPr wrap="none">
            <a:spAutoFit/>
          </a:bodyPr>
          <a:lstStyle/>
          <a:p>
            <a:r>
              <a:rPr lang="en-US" sz="4000" b="1" dirty="0">
                <a:solidFill>
                  <a:srgbClr val="FF0000"/>
                </a:solidFill>
              </a:rPr>
              <a:t>G</a:t>
            </a:r>
            <a:r>
              <a:rPr lang="en-US" sz="3600" b="1" dirty="0">
                <a:solidFill>
                  <a:srgbClr val="FF0000"/>
                </a:solidFill>
              </a:rPr>
              <a:t>eneral Timer\Counter architecture in AVR</a:t>
            </a:r>
            <a:endParaRPr lang="ar-SA" sz="3600" b="1" dirty="0">
              <a:solidFill>
                <a:srgbClr val="FF0000"/>
              </a:solidFill>
            </a:endParaRPr>
          </a:p>
        </p:txBody>
      </p:sp>
      <p:sp>
        <p:nvSpPr>
          <p:cNvPr id="110" name="مستطيل 109"/>
          <p:cNvSpPr/>
          <p:nvPr/>
        </p:nvSpPr>
        <p:spPr>
          <a:xfrm>
            <a:off x="546235" y="3508591"/>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Control Register</a:t>
            </a:r>
            <a:endParaRPr lang="ar-SA" dirty="0">
              <a:solidFill>
                <a:schemeClr val="tx1"/>
              </a:solidFill>
            </a:endParaRPr>
          </a:p>
        </p:txBody>
      </p:sp>
      <p:sp>
        <p:nvSpPr>
          <p:cNvPr id="111" name="مستطيل 110"/>
          <p:cNvSpPr/>
          <p:nvPr/>
        </p:nvSpPr>
        <p:spPr>
          <a:xfrm>
            <a:off x="546235" y="4105572"/>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 Interrupt Mask Register</a:t>
            </a:r>
            <a:endParaRPr lang="ar-SA" dirty="0">
              <a:solidFill>
                <a:schemeClr val="tx1"/>
              </a:solidFill>
            </a:endParaRPr>
          </a:p>
        </p:txBody>
      </p:sp>
      <p:sp>
        <p:nvSpPr>
          <p:cNvPr id="112" name="مستطيل 111"/>
          <p:cNvSpPr/>
          <p:nvPr/>
        </p:nvSpPr>
        <p:spPr>
          <a:xfrm>
            <a:off x="546235" y="4702658"/>
            <a:ext cx="3161670" cy="390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Interrupt Flag Register</a:t>
            </a:r>
            <a:endParaRPr lang="ar-SA" dirty="0">
              <a:solidFill>
                <a:schemeClr val="tx1"/>
              </a:solidFill>
            </a:endParaRPr>
          </a:p>
        </p:txBody>
      </p:sp>
      <p:sp>
        <p:nvSpPr>
          <p:cNvPr id="3" name="مربع نص 2"/>
          <p:cNvSpPr txBox="1"/>
          <p:nvPr/>
        </p:nvSpPr>
        <p:spPr>
          <a:xfrm>
            <a:off x="56745" y="5461774"/>
            <a:ext cx="8928992" cy="830997"/>
          </a:xfrm>
          <a:prstGeom prst="rect">
            <a:avLst/>
          </a:prstGeom>
          <a:noFill/>
        </p:spPr>
        <p:txBody>
          <a:bodyPr wrap="square" rtlCol="1">
            <a:spAutoFit/>
          </a:bodyPr>
          <a:lstStyle/>
          <a:p>
            <a:r>
              <a:rPr lang="ar-SA" sz="2400" b="1" dirty="0">
                <a:solidFill>
                  <a:srgbClr val="FF0000"/>
                </a:solidFill>
              </a:rPr>
              <a:t>ملاحظة 1</a:t>
            </a:r>
            <a:r>
              <a:rPr lang="ar-SA" sz="2400" dirty="0"/>
              <a:t>: دوماً، يكون طول مسجل المقارن </a:t>
            </a:r>
            <a:r>
              <a:rPr lang="en-US" sz="2400" dirty="0"/>
              <a:t>OCnR</a:t>
            </a:r>
            <a:r>
              <a:rPr lang="ar-SA" sz="2400" dirty="0"/>
              <a:t> نفس طول مسجل المؤقت </a:t>
            </a:r>
            <a:r>
              <a:rPr lang="en-US" sz="2400" dirty="0" err="1"/>
              <a:t>TCNTn</a:t>
            </a:r>
            <a:r>
              <a:rPr lang="en-US" sz="2400" dirty="0"/>
              <a:t> </a:t>
            </a:r>
            <a:endParaRPr lang="ar-SA" sz="2400" dirty="0"/>
          </a:p>
          <a:p>
            <a:r>
              <a:rPr lang="ar-SA" sz="2400" b="1" dirty="0">
                <a:solidFill>
                  <a:srgbClr val="FF0000"/>
                </a:solidFill>
              </a:rPr>
              <a:t>ملاحظة 2</a:t>
            </a:r>
            <a:r>
              <a:rPr lang="en-US" sz="2400" dirty="0"/>
              <a:t>:</a:t>
            </a:r>
            <a:r>
              <a:rPr lang="ar-SA" sz="2400" dirty="0"/>
              <a:t> يمكن يوجد مقارنيين للمؤقت الواحد</a:t>
            </a:r>
            <a:r>
              <a:rPr lang="ar-SA" sz="2400" b="1" dirty="0"/>
              <a:t>.</a:t>
            </a:r>
          </a:p>
        </p:txBody>
      </p:sp>
    </p:spTree>
    <p:extLst>
      <p:ext uri="{BB962C8B-B14F-4D97-AF65-F5344CB8AC3E}">
        <p14:creationId xmlns:p14="http://schemas.microsoft.com/office/powerpoint/2010/main" val="19469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131</a:t>
            </a:fld>
            <a:endParaRPr lang="ar-S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439150"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3" y="3212976"/>
            <a:ext cx="8458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379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132</a:t>
            </a:fld>
            <a:endParaRPr lang="ar-SA"/>
          </a:p>
        </p:txBody>
      </p:sp>
      <p:sp>
        <p:nvSpPr>
          <p:cNvPr id="6" name="مستطيل 5"/>
          <p:cNvSpPr/>
          <p:nvPr/>
        </p:nvSpPr>
        <p:spPr>
          <a:xfrm>
            <a:off x="3059832" y="0"/>
            <a:ext cx="3546164" cy="584775"/>
          </a:xfrm>
          <a:prstGeom prst="rect">
            <a:avLst/>
          </a:prstGeom>
        </p:spPr>
        <p:txBody>
          <a:bodyPr wrap="none">
            <a:spAutoFit/>
          </a:bodyPr>
          <a:lstStyle/>
          <a:p>
            <a:r>
              <a:rPr lang="en-US" sz="3200" b="1" dirty="0">
                <a:solidFill>
                  <a:srgbClr val="FF0000"/>
                </a:solidFill>
              </a:rPr>
              <a:t>Overflow interrupt</a:t>
            </a:r>
            <a:endParaRPr lang="ar-SA" sz="3200"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92216"/>
            <a:ext cx="8820472" cy="28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29000"/>
            <a:ext cx="8152569" cy="279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488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133</a:t>
            </a:fld>
            <a:endParaRPr lang="ar-SA"/>
          </a:p>
        </p:txBody>
      </p:sp>
      <p:sp>
        <p:nvSpPr>
          <p:cNvPr id="6" name="مستطيل 5"/>
          <p:cNvSpPr/>
          <p:nvPr/>
        </p:nvSpPr>
        <p:spPr>
          <a:xfrm>
            <a:off x="2964401" y="0"/>
            <a:ext cx="3538726" cy="584775"/>
          </a:xfrm>
          <a:prstGeom prst="rect">
            <a:avLst/>
          </a:prstGeom>
        </p:spPr>
        <p:txBody>
          <a:bodyPr wrap="none">
            <a:spAutoFit/>
          </a:bodyPr>
          <a:lstStyle/>
          <a:p>
            <a:r>
              <a:rPr lang="en-US" sz="3200" b="1" dirty="0">
                <a:solidFill>
                  <a:srgbClr val="FF0000"/>
                </a:solidFill>
              </a:rPr>
              <a:t>Compare interrupt</a:t>
            </a:r>
            <a:endParaRPr lang="ar-SA" sz="3200" b="1" dirty="0">
              <a:solidFill>
                <a:srgbClr val="FF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2" y="499879"/>
            <a:ext cx="7776864" cy="314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03" y="3657004"/>
            <a:ext cx="8587452" cy="320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5649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134</a:t>
            </a:fld>
            <a:endParaRPr lang="ar-S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0" y="980728"/>
            <a:ext cx="8705850"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4130" y="193974"/>
            <a:ext cx="9115829" cy="584775"/>
          </a:xfrm>
          <a:prstGeom prst="rect">
            <a:avLst/>
          </a:prstGeom>
        </p:spPr>
        <p:txBody>
          <a:bodyPr wrap="none">
            <a:spAutoFit/>
          </a:bodyPr>
          <a:lstStyle/>
          <a:p>
            <a:r>
              <a:rPr lang="en-US" sz="3200" b="1" dirty="0">
                <a:solidFill>
                  <a:srgbClr val="FF0000"/>
                </a:solidFill>
              </a:rPr>
              <a:t>Prescaler for Timer/Counter0 and Timer/Counter1</a:t>
            </a:r>
            <a:endParaRPr lang="ar-SA" sz="3200" b="1" dirty="0">
              <a:solidFill>
                <a:srgbClr val="FF0000"/>
              </a:solidFill>
            </a:endParaRPr>
          </a:p>
        </p:txBody>
      </p:sp>
    </p:spTree>
    <p:extLst>
      <p:ext uri="{BB962C8B-B14F-4D97-AF65-F5344CB8AC3E}">
        <p14:creationId xmlns:p14="http://schemas.microsoft.com/office/powerpoint/2010/main" val="2264823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135</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8640"/>
            <a:ext cx="903649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258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6738383"/>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الطفحان </a:t>
                </a:r>
                <a:r>
                  <a:rPr lang="en-US" sz="3200" b="1" dirty="0">
                    <a:solidFill>
                      <a:prstClr val="black"/>
                    </a:solidFill>
                  </a:rPr>
                  <a:t>Overflow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الطفحان (</a:t>
                </a:r>
                <a:r>
                  <a:rPr lang="en-US" sz="2600" dirty="0">
                    <a:solidFill>
                      <a:prstClr val="black"/>
                    </a:solidFill>
                  </a:rPr>
                  <a:t>0xffor 0xffff</a:t>
                </a:r>
                <a:r>
                  <a:rPr lang="ar-SA" sz="2600" dirty="0">
                    <a:solidFill>
                      <a:prstClr val="black"/>
                    </a:solidFill>
                  </a:rPr>
                  <a:t> حسب طول مسجل المؤقت) إلى الصفر، ويمكن حساب زمن المقاطعة من أجل مؤقت </a:t>
                </a:r>
                <a:r>
                  <a:rPr lang="en-US" sz="2600" dirty="0">
                    <a:solidFill>
                      <a:prstClr val="black"/>
                    </a:solidFill>
                  </a:rPr>
                  <a:t>  8 bit</a:t>
                </a:r>
                <a:r>
                  <a:rPr lang="ar-SA" sz="26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256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ومن أجل مؤفت </a:t>
                </a:r>
                <a:r>
                  <a:rPr lang="en-US" sz="2600" dirty="0">
                    <a:solidFill>
                      <a:prstClr val="black"/>
                    </a:solidFill>
                  </a:rPr>
                  <a:t>16 bit</a:t>
                </a:r>
                <a:r>
                  <a:rPr lang="ar-SA" sz="2600"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i="1">
                              <a:solidFill>
                                <a:prstClr val="black"/>
                              </a:solidFill>
                              <a:latin typeface="Cambria Math"/>
                            </a:rPr>
                            <m:t>𝑂𝑉𝐹</m:t>
                          </m:r>
                        </m:sub>
                      </m:sSub>
                      <m:r>
                        <a:rPr lang="en-US" sz="2600" i="1">
                          <a:solidFill>
                            <a:prstClr val="black"/>
                          </a:solidFill>
                          <a:latin typeface="Cambria Math"/>
                        </a:rPr>
                        <m:t>=</m:t>
                      </m:r>
                      <m:f>
                        <m:fPr>
                          <m:ctrlPr>
                            <a:rPr lang="ar-SA" sz="2600" i="1" smtClean="0">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i="1">
                              <a:solidFill>
                                <a:prstClr val="black"/>
                              </a:solidFill>
                              <a:latin typeface="Cambria Math"/>
                            </a:rPr>
                            <m:t>65536</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i="1" dirty="0">
                  <a:solidFill>
                    <a:prstClr val="black"/>
                  </a:solidFill>
                  <a:latin typeface="Cambria Math"/>
                </a:endParaRPr>
              </a:p>
              <a:p>
                <a:pPr algn="just"/>
                <a:r>
                  <a:rPr lang="ar-SA" sz="2600" dirty="0">
                    <a:solidFill>
                      <a:prstClr val="black"/>
                    </a:solidFill>
                  </a:rPr>
                  <a:t>حيث: </a:t>
                </a:r>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6738383"/>
              </a:xfrm>
              <a:prstGeom prst="rect">
                <a:avLst/>
              </a:prstGeom>
              <a:blipFill rotWithShape="1">
                <a:blip r:embed="rId2"/>
                <a:stretch>
                  <a:fillRect l="-2757" t="-1719"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7096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137</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91617"/>
                <a:ext cx="7959766" cy="7496668"/>
              </a:xfrm>
              <a:prstGeom prst="rect">
                <a:avLst/>
              </a:prstGeom>
            </p:spPr>
            <p:txBody>
              <a:bodyPr wrap="square">
                <a:spAutoFit/>
              </a:bodyPr>
              <a:lstStyle/>
              <a:p>
                <a:pPr algn="just"/>
                <a:r>
                  <a:rPr lang="ar-SA" sz="2800" b="1" dirty="0">
                    <a:solidFill>
                      <a:schemeClr val="accent5"/>
                    </a:solidFill>
                  </a:rPr>
                  <a:t>مثال</a:t>
                </a:r>
                <a:r>
                  <a:rPr lang="ar-SA" sz="2800" dirty="0">
                    <a:solidFill>
                      <a:schemeClr val="accent5"/>
                    </a:solidFill>
                  </a:rPr>
                  <a:t>: </a:t>
                </a:r>
                <a:r>
                  <a:rPr lang="ar-SA" sz="2800" dirty="0">
                    <a:solidFill>
                      <a:prstClr val="black"/>
                    </a:solidFill>
                  </a:rPr>
                  <a:t>احسب زمن حدوث مقاطعة الطفحان المؤقت </a:t>
                </a:r>
                <a:r>
                  <a:rPr lang="en-US" sz="2800" dirty="0">
                    <a:solidFill>
                      <a:prstClr val="black"/>
                    </a:solidFill>
                  </a:rPr>
                  <a:t>Timer0</a:t>
                </a:r>
                <a:r>
                  <a:rPr lang="ar-SA" sz="2800" dirty="0">
                    <a:solidFill>
                      <a:prstClr val="black"/>
                    </a:solidFill>
                  </a:rPr>
                  <a:t> أذا علمت تردد عمال المعالج </a:t>
                </a:r>
                <a:r>
                  <a:rPr lang="en-US" sz="2800" dirty="0">
                    <a:solidFill>
                      <a:prstClr val="black"/>
                    </a:solidFill>
                  </a:rPr>
                  <a:t>1 MHz</a:t>
                </a:r>
                <a:r>
                  <a:rPr lang="ar-SA" sz="2800" dirty="0">
                    <a:solidFill>
                      <a:prstClr val="black"/>
                    </a:solidFill>
                  </a:rPr>
                  <a:t> ونسبة التقسيم </a:t>
                </a:r>
                <a:r>
                  <a:rPr lang="en-US" sz="2800" dirty="0" err="1">
                    <a:solidFill>
                      <a:prstClr val="black"/>
                    </a:solidFill>
                  </a:rPr>
                  <a:t>prescaler</a:t>
                </a:r>
                <a:r>
                  <a:rPr lang="en-US" sz="2800" dirty="0">
                    <a:solidFill>
                      <a:prstClr val="black"/>
                    </a:solidFill>
                  </a:rPr>
                  <a:t>=8</a:t>
                </a:r>
                <a:r>
                  <a:rPr lang="ar-SA" sz="2800" dirty="0">
                    <a:solidFill>
                      <a:prstClr val="black"/>
                    </a:solidFill>
                  </a:rPr>
                  <a:t>.</a:t>
                </a:r>
              </a:p>
              <a:p>
                <a:pPr algn="just"/>
                <a:r>
                  <a:rPr lang="ar-SA" sz="2800" dirty="0">
                    <a:solidFill>
                      <a:prstClr val="black"/>
                    </a:solidFill>
                  </a:rPr>
                  <a:t>الحل</a:t>
                </a:r>
                <a:r>
                  <a:rPr lang="ar-SA" sz="3200" b="1"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𝑁</m:t>
                          </m:r>
                          <m:r>
                            <a:rPr lang="en-US" sz="3200" i="1">
                              <a:solidFill>
                                <a:prstClr val="black"/>
                              </a:solidFill>
                              <a:latin typeface="Cambria Math"/>
                            </a:rPr>
                            <m:t>.</m:t>
                          </m:r>
                          <m:r>
                            <a:rPr lang="en-US" sz="3200" i="1">
                              <a:solidFill>
                                <a:prstClr val="black"/>
                              </a:solidFill>
                              <a:latin typeface="Cambria Math"/>
                            </a:rPr>
                            <m:t>256</m:t>
                          </m:r>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𝑓</m:t>
                              </m:r>
                            </m:e>
                            <m:sub>
                              <m:r>
                                <a:rPr lang="en-US" sz="3200" i="1">
                                  <a:solidFill>
                                    <a:prstClr val="black"/>
                                  </a:solidFill>
                                  <a:latin typeface="Cambria Math"/>
                                </a:rPr>
                                <m:t>𝑜𝑠𝑐</m:t>
                              </m:r>
                            </m:sub>
                          </m:sSub>
                        </m:den>
                      </m:f>
                    </m:oMath>
                  </m:oMathPara>
                </a14:m>
                <a:endParaRPr lang="ar-SA" sz="32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𝑇</m:t>
                          </m:r>
                        </m:e>
                        <m:sub>
                          <m:r>
                            <a:rPr lang="en-US" sz="3200" i="1">
                              <a:solidFill>
                                <a:prstClr val="black"/>
                              </a:solidFill>
                              <a:latin typeface="Cambria Math"/>
                            </a:rPr>
                            <m:t>𝑂𝑉𝐹</m:t>
                          </m:r>
                        </m:sub>
                      </m:sSub>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r>
                            <a:rPr lang="en-US" sz="3200" i="1">
                              <a:solidFill>
                                <a:prstClr val="black"/>
                              </a:solidFill>
                              <a:latin typeface="Cambria Math"/>
                            </a:rPr>
                            <m:t>8</m:t>
                          </m:r>
                          <m:r>
                            <a:rPr lang="en-US" sz="3200" i="1">
                              <a:solidFill>
                                <a:prstClr val="black"/>
                              </a:solidFill>
                              <a:latin typeface="Cambria Math"/>
                            </a:rPr>
                            <m:t>∗</m:t>
                          </m:r>
                          <m:r>
                            <a:rPr lang="en-US" sz="3200" i="1">
                              <a:solidFill>
                                <a:prstClr val="black"/>
                              </a:solidFill>
                              <a:latin typeface="Cambria Math"/>
                            </a:rPr>
                            <m:t>256</m:t>
                          </m:r>
                        </m:num>
                        <m:den>
                          <m:r>
                            <a:rPr lang="en-US" sz="3200" i="1">
                              <a:solidFill>
                                <a:prstClr val="black"/>
                              </a:solidFill>
                              <a:latin typeface="Cambria Math"/>
                            </a:rPr>
                            <m:t>1000000</m:t>
                          </m:r>
                        </m:den>
                      </m:f>
                      <m:r>
                        <a:rPr lang="ar-SA" sz="3200" b="0" i="1" smtClean="0">
                          <a:solidFill>
                            <a:prstClr val="black"/>
                          </a:solidFill>
                          <a:latin typeface="Cambria Math"/>
                        </a:rPr>
                        <m:t>=</m:t>
                      </m:r>
                      <m:r>
                        <a:rPr lang="en-US" sz="3200" b="0" i="1" smtClean="0">
                          <a:solidFill>
                            <a:prstClr val="black"/>
                          </a:solidFill>
                          <a:latin typeface="Cambria Math"/>
                        </a:rPr>
                        <m:t>0</m:t>
                      </m:r>
                      <m:r>
                        <a:rPr lang="en-US" sz="3200" b="0" i="1" smtClean="0">
                          <a:solidFill>
                            <a:prstClr val="black"/>
                          </a:solidFill>
                          <a:latin typeface="Cambria Math"/>
                        </a:rPr>
                        <m:t>.</m:t>
                      </m:r>
                      <m:r>
                        <a:rPr lang="en-US" sz="3200" b="0" i="1" smtClean="0">
                          <a:solidFill>
                            <a:prstClr val="black"/>
                          </a:solidFill>
                          <a:latin typeface="Cambria Math"/>
                        </a:rPr>
                        <m:t>002408</m:t>
                      </m:r>
                      <m:r>
                        <a:rPr lang="en-US" sz="3200" b="0" i="1" smtClean="0">
                          <a:solidFill>
                            <a:prstClr val="black"/>
                          </a:solidFill>
                          <a:latin typeface="Cambria Math"/>
                        </a:rPr>
                        <m:t> </m:t>
                      </m:r>
                      <m:r>
                        <a:rPr lang="en-US" sz="3200" b="0" i="1" smtClean="0">
                          <a:solidFill>
                            <a:prstClr val="black"/>
                          </a:solidFill>
                          <a:latin typeface="Cambria Math"/>
                        </a:rPr>
                        <m:t>𝑆</m:t>
                      </m:r>
                      <m:r>
                        <a:rPr lang="en-US" sz="3200" b="0" i="1" smtClean="0">
                          <a:solidFill>
                            <a:prstClr val="black"/>
                          </a:solidFill>
                          <a:latin typeface="Cambria Math"/>
                        </a:rPr>
                        <m:t>=</m:t>
                      </m:r>
                      <m:r>
                        <a:rPr lang="en-US" sz="3200" b="0" i="1" smtClean="0">
                          <a:solidFill>
                            <a:prstClr val="black"/>
                          </a:solidFill>
                          <a:latin typeface="Cambria Math"/>
                        </a:rPr>
                        <m:t>2</m:t>
                      </m:r>
                      <m:r>
                        <a:rPr lang="en-US" sz="3200" b="0" i="1" smtClean="0">
                          <a:solidFill>
                            <a:prstClr val="black"/>
                          </a:solidFill>
                          <a:latin typeface="Cambria Math"/>
                        </a:rPr>
                        <m:t>.</m:t>
                      </m:r>
                      <m:r>
                        <a:rPr lang="en-US" sz="3200" b="0" i="1" smtClean="0">
                          <a:solidFill>
                            <a:prstClr val="black"/>
                          </a:solidFill>
                          <a:latin typeface="Cambria Math"/>
                        </a:rPr>
                        <m:t>048</m:t>
                      </m:r>
                      <m:r>
                        <a:rPr lang="en-US" sz="3200" b="0" i="1" smtClean="0">
                          <a:solidFill>
                            <a:prstClr val="black"/>
                          </a:solidFill>
                          <a:latin typeface="Cambria Math"/>
                        </a:rPr>
                        <m:t> </m:t>
                      </m:r>
                      <m:r>
                        <a:rPr lang="en-US" sz="3200" b="0" i="1" smtClean="0">
                          <a:solidFill>
                            <a:prstClr val="black"/>
                          </a:solidFill>
                          <a:latin typeface="Cambria Math"/>
                        </a:rPr>
                        <m:t>𝑚𝑆</m:t>
                      </m:r>
                    </m:oMath>
                  </m:oMathPara>
                </a14:m>
                <a:endParaRPr lang="en-US" sz="3200" dirty="0">
                  <a:solidFill>
                    <a:prstClr val="black"/>
                  </a:solidFill>
                </a:endParaRPr>
              </a:p>
              <a:p>
                <a:pPr algn="just"/>
                <a:endParaRPr lang="ar-SA" sz="3200" dirty="0">
                  <a:solidFill>
                    <a:prstClr val="black"/>
                  </a:solidFill>
                </a:endParaRPr>
              </a:p>
              <a:p>
                <a:pPr algn="just"/>
                <a:r>
                  <a:rPr lang="ar-SA" sz="2800" b="1" dirty="0">
                    <a:solidFill>
                      <a:prstClr val="black"/>
                    </a:solidFill>
                  </a:rPr>
                  <a:t>ملاحظة هامة: </a:t>
                </a:r>
                <a:r>
                  <a:rPr lang="ar-SA" sz="2800" dirty="0">
                    <a:solidFill>
                      <a:prstClr val="black"/>
                    </a:solidFill>
                  </a:rPr>
                  <a:t>لا يمكن جعل  مقاطعة الطفحان تحدث بزمن دقيق (الزمن المطلوب) بسبب قيم </a:t>
                </a:r>
                <a:r>
                  <a:rPr lang="en-US" sz="2800" dirty="0">
                    <a:solidFill>
                      <a:prstClr val="black"/>
                    </a:solidFill>
                  </a:rPr>
                  <a:t>Prescaler</a:t>
                </a:r>
                <a:r>
                  <a:rPr lang="ar-SA" sz="2800" dirty="0">
                    <a:solidFill>
                      <a:prstClr val="black"/>
                    </a:solidFill>
                  </a:rPr>
                  <a:t>المحدودة وقيم </a:t>
                </a:r>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المفروضة وفق  اعتبارات أخرى.</a:t>
                </a:r>
                <a:endParaRPr lang="en-US" sz="2800" dirty="0">
                  <a:solidFill>
                    <a:prstClr val="black"/>
                  </a:solidFill>
                </a:endParaRPr>
              </a:p>
              <a:p>
                <a:pPr algn="just"/>
                <a:endParaRPr lang="ar-SA" sz="2800" dirty="0">
                  <a:solidFill>
                    <a:prstClr val="black"/>
                  </a:solidFill>
                </a:endParaRPr>
              </a:p>
              <a:p>
                <a:pPr algn="just"/>
                <a:endParaRPr lang="ar-SA" sz="3200" dirty="0">
                  <a:solidFill>
                    <a:prstClr val="black"/>
                  </a:solidFill>
                </a:endParaRPr>
              </a:p>
              <a:p>
                <a:pPr algn="just"/>
                <a:endParaRPr lang="ar-SA" sz="3200" b="1" dirty="0">
                  <a:solidFill>
                    <a:prstClr val="black"/>
                  </a:solidFill>
                </a:endParaRP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91617"/>
                <a:ext cx="7959766" cy="7496668"/>
              </a:xfrm>
              <a:prstGeom prst="rect">
                <a:avLst/>
              </a:prstGeom>
              <a:blipFill rotWithShape="1">
                <a:blip r:embed="rId2"/>
                <a:stretch>
                  <a:fillRect l="-3063" t="-1221" r="-1531"/>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7721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910657"/>
              </a:xfrm>
              <a:prstGeom prst="rect">
                <a:avLst/>
              </a:prstGeom>
            </p:spPr>
            <p:txBody>
              <a:bodyPr wrap="square">
                <a:spAutoFit/>
              </a:bodyPr>
              <a:lstStyle/>
              <a:p>
                <a:pPr marL="457200" indent="-457200" algn="just">
                  <a:buFont typeface="Arial" pitchFamily="34" charset="0"/>
                  <a:buChar char="•"/>
                </a:pPr>
                <a:r>
                  <a:rPr lang="ar-SA" sz="3200" b="1" dirty="0">
                    <a:solidFill>
                      <a:prstClr val="black"/>
                    </a:solidFill>
                  </a:rPr>
                  <a:t> مقاطعة المقارن </a:t>
                </a:r>
                <a:r>
                  <a:rPr lang="en-US" sz="3200" b="1" dirty="0">
                    <a:solidFill>
                      <a:prstClr val="black"/>
                    </a:solidFill>
                  </a:rPr>
                  <a:t>Compare interrupt</a:t>
                </a:r>
                <a:r>
                  <a:rPr lang="ar-SA" sz="3200" b="1" dirty="0">
                    <a:solidFill>
                      <a:prstClr val="black"/>
                    </a:solidFill>
                  </a:rPr>
                  <a:t>:</a:t>
                </a:r>
              </a:p>
              <a:p>
                <a:pPr algn="just"/>
                <a:r>
                  <a:rPr lang="ar-SA" sz="2600" dirty="0">
                    <a:solidFill>
                      <a:prstClr val="black"/>
                    </a:solidFill>
                  </a:rPr>
                  <a:t>تحدث هذا المقاطعة عندما تنتقل قيمة مسجل المؤقت </a:t>
                </a:r>
                <a:r>
                  <a:rPr lang="en-US" sz="2600" dirty="0">
                    <a:solidFill>
                      <a:prstClr val="black"/>
                    </a:solidFill>
                  </a:rPr>
                  <a:t>TCNTn</a:t>
                </a:r>
                <a:r>
                  <a:rPr lang="ar-SA" sz="2600" dirty="0">
                    <a:solidFill>
                      <a:prstClr val="black"/>
                    </a:solidFill>
                  </a:rPr>
                  <a:t> من قيمة </a:t>
                </a:r>
                <a:r>
                  <a:rPr lang="en-US" sz="2600" dirty="0">
                    <a:solidFill>
                      <a:prstClr val="black"/>
                    </a:solidFill>
                  </a:rPr>
                  <a:t>OCnR</a:t>
                </a:r>
                <a:r>
                  <a:rPr lang="ar-SA" sz="2600" dirty="0">
                    <a:solidFill>
                      <a:prstClr val="black"/>
                    </a:solidFill>
                  </a:rPr>
                  <a:t> إلى </a:t>
                </a:r>
                <a:r>
                  <a:rPr lang="en-US" sz="2600" dirty="0">
                    <a:solidFill>
                      <a:prstClr val="black"/>
                    </a:solidFill>
                  </a:rPr>
                  <a:t>OCnR+1</a:t>
                </a:r>
                <a:r>
                  <a:rPr lang="ar-SA" sz="2600" dirty="0">
                    <a:solidFill>
                      <a:prstClr val="black"/>
                    </a:solidFill>
                  </a:rPr>
                  <a:t>، ويمكن حساب الزمن المؤقت  من أجل مؤقت </a:t>
                </a:r>
                <a:r>
                  <a:rPr lang="en-US" sz="2600" dirty="0">
                    <a:solidFill>
                      <a:prstClr val="black"/>
                    </a:solidFill>
                  </a:rPr>
                  <a:t>  8 bit</a:t>
                </a:r>
                <a:r>
                  <a:rPr lang="ar-SA" sz="2600" dirty="0">
                    <a:solidFill>
                      <a:prstClr val="black"/>
                    </a:solidFill>
                  </a:rPr>
                  <a:t> في نمط </a:t>
                </a:r>
                <a:r>
                  <a:rPr lang="en-US" sz="2600" dirty="0">
                    <a:solidFill>
                      <a:prstClr val="black"/>
                    </a:solidFill>
                  </a:rPr>
                  <a:t>CTC</a:t>
                </a:r>
                <a:r>
                  <a:rPr lang="ar-SA" sz="26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𝑇</m:t>
                          </m:r>
                        </m:e>
                        <m:sub>
                          <m:r>
                            <a:rPr lang="en-US" sz="2600" b="0" i="1" smtClean="0">
                              <a:solidFill>
                                <a:prstClr val="black"/>
                              </a:solidFill>
                              <a:latin typeface="Cambria Math"/>
                            </a:rPr>
                            <m:t>𝑐𝑜𝑚𝑝𝑎𝑟𝑒</m:t>
                          </m:r>
                        </m:sub>
                      </m:sSub>
                      <m:r>
                        <a:rPr lang="en-US" sz="2600" i="1">
                          <a:solidFill>
                            <a:prstClr val="black"/>
                          </a:solidFill>
                          <a:latin typeface="Cambria Math"/>
                        </a:rPr>
                        <m:t>=</m:t>
                      </m:r>
                      <m:f>
                        <m:fPr>
                          <m:ctrlPr>
                            <a:rPr lang="ar-SA" sz="2600" i="1">
                              <a:solidFill>
                                <a:prstClr val="black"/>
                              </a:solidFill>
                              <a:latin typeface="Cambria Math" panose="02040503050406030204" pitchFamily="18" charset="0"/>
                            </a:rPr>
                          </m:ctrlPr>
                        </m:fPr>
                        <m:num>
                          <m:r>
                            <a:rPr lang="en-US" sz="2600" i="1">
                              <a:solidFill>
                                <a:prstClr val="black"/>
                              </a:solidFill>
                              <a:latin typeface="Cambria Math"/>
                            </a:rPr>
                            <m:t>𝑁</m:t>
                          </m:r>
                          <m:r>
                            <a:rPr lang="en-US" sz="2600" i="1">
                              <a:solidFill>
                                <a:prstClr val="black"/>
                              </a:solidFill>
                              <a:latin typeface="Cambria Math"/>
                            </a:rPr>
                            <m:t>.(</m:t>
                          </m:r>
                          <m:r>
                            <a:rPr lang="en-US" sz="2600" b="0" i="1" smtClean="0">
                              <a:solidFill>
                                <a:prstClr val="black"/>
                              </a:solidFill>
                              <a:latin typeface="Cambria Math"/>
                            </a:rPr>
                            <m:t>𝑂𝐶𝑛𝑅</m:t>
                          </m:r>
                          <m:r>
                            <a:rPr lang="en-US" sz="2600" b="0" i="1" smtClean="0">
                              <a:solidFill>
                                <a:prstClr val="black"/>
                              </a:solidFill>
                              <a:latin typeface="Cambria Math"/>
                            </a:rPr>
                            <m:t>+</m:t>
                          </m:r>
                          <m:r>
                            <a:rPr lang="en-US" sz="2600" b="0" i="1" smtClean="0">
                              <a:solidFill>
                                <a:prstClr val="black"/>
                              </a:solidFill>
                              <a:latin typeface="Cambria Math"/>
                            </a:rPr>
                            <m:t>1</m:t>
                          </m:r>
                          <m:r>
                            <a:rPr lang="en-US" sz="2600" b="0" i="1" smtClean="0">
                              <a:solidFill>
                                <a:prstClr val="black"/>
                              </a:solidFill>
                              <a:latin typeface="Cambria Math"/>
                            </a:rPr>
                            <m:t>)</m:t>
                          </m:r>
                        </m:num>
                        <m:den>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den>
                      </m:f>
                    </m:oMath>
                  </m:oMathPara>
                </a14:m>
                <a:endParaRPr lang="ar-SA" sz="2600" dirty="0">
                  <a:solidFill>
                    <a:prstClr val="black"/>
                  </a:solidFill>
                </a:endParaRPr>
              </a:p>
              <a:p>
                <a:pPr algn="just"/>
                <a:r>
                  <a:rPr lang="ar-SA" sz="2600" dirty="0">
                    <a:solidFill>
                      <a:prstClr val="black"/>
                    </a:solidFill>
                  </a:rPr>
                  <a:t>حيث:</a:t>
                </a:r>
                <a:r>
                  <a:rPr lang="en-US" sz="2600" dirty="0" err="1">
                    <a:solidFill>
                      <a:prstClr val="black"/>
                    </a:solidFill>
                  </a:rPr>
                  <a:t>OCnR</a:t>
                </a:r>
                <a:r>
                  <a:rPr lang="ar-SA" sz="2600" dirty="0">
                    <a:solidFill>
                      <a:prstClr val="black"/>
                    </a:solidFill>
                  </a:rPr>
                  <a:t> مسجل المقارن.</a:t>
                </a:r>
              </a:p>
              <a:p>
                <a:pPr algn="just"/>
                <a:r>
                  <a:rPr lang="en-US" sz="2600" dirty="0">
                    <a:solidFill>
                      <a:prstClr val="black"/>
                    </a:solidFill>
                  </a:rPr>
                  <a:t>N</a:t>
                </a:r>
                <a:r>
                  <a:rPr lang="ar-SA" sz="2600" dirty="0">
                    <a:solidFill>
                      <a:prstClr val="black"/>
                    </a:solidFill>
                  </a:rPr>
                  <a:t> نسبة التقسيم </a:t>
                </a:r>
                <a:r>
                  <a:rPr lang="en-US" sz="2600" dirty="0">
                    <a:solidFill>
                      <a:prstClr val="black"/>
                    </a:solidFill>
                  </a:rPr>
                  <a:t>Prescaler</a:t>
                </a:r>
                <a:r>
                  <a:rPr lang="ar-SA" sz="2600" dirty="0">
                    <a:solidFill>
                      <a:prstClr val="black"/>
                    </a:solidFill>
                  </a:rPr>
                  <a:t> من أجل </a:t>
                </a:r>
                <a:r>
                  <a:rPr lang="en-US" sz="2600" dirty="0">
                    <a:solidFill>
                      <a:prstClr val="black"/>
                    </a:solidFill>
                  </a:rPr>
                  <a:t>Timer0, Timer1</a:t>
                </a:r>
                <a:r>
                  <a:rPr lang="ar-SA" sz="2600" dirty="0">
                    <a:solidFill>
                      <a:prstClr val="black"/>
                    </a:solidFill>
                  </a:rPr>
                  <a:t> تأخذ القيم التالية:</a:t>
                </a:r>
                <a:r>
                  <a:rPr lang="en-US" sz="2600" dirty="0">
                    <a:solidFill>
                      <a:prstClr val="black"/>
                    </a:solidFill>
                  </a:rPr>
                  <a:t>N: 8, 64, 256 OR 1024       </a:t>
                </a:r>
                <a:r>
                  <a:rPr lang="ar-SA" sz="2600" dirty="0">
                    <a:solidFill>
                      <a:prstClr val="black"/>
                    </a:solidFill>
                  </a:rPr>
                  <a:t>.</a:t>
                </a:r>
              </a:p>
              <a:p>
                <a:pPr algn="just"/>
                <a:r>
                  <a:rPr lang="ar-SA" sz="2600" dirty="0">
                    <a:solidFill>
                      <a:prstClr val="black"/>
                    </a:solidFill>
                  </a:rPr>
                  <a:t>ومن أجل </a:t>
                </a:r>
                <a:r>
                  <a:rPr lang="en-US" sz="2600" dirty="0">
                    <a:solidFill>
                      <a:prstClr val="black"/>
                    </a:solidFill>
                  </a:rPr>
                  <a:t>Timer2</a:t>
                </a:r>
                <a:r>
                  <a:rPr lang="ar-SA" sz="2600" dirty="0">
                    <a:solidFill>
                      <a:prstClr val="black"/>
                    </a:solidFill>
                  </a:rPr>
                  <a:t> تأخذ القيم التالية: </a:t>
                </a:r>
                <a:r>
                  <a:rPr lang="en-US" sz="2600" dirty="0">
                    <a:solidFill>
                      <a:prstClr val="black"/>
                    </a:solidFill>
                  </a:rPr>
                  <a:t>N: 8, 32, 64,128 ,256 OR 1024</a:t>
                </a:r>
                <a:r>
                  <a:rPr lang="ar-SA" sz="2600" dirty="0">
                    <a:solidFill>
                      <a:prstClr val="black"/>
                    </a:solidFill>
                  </a:rPr>
                  <a:t>.</a:t>
                </a:r>
              </a:p>
              <a:p>
                <a:pPr algn="just"/>
                <a14:m>
                  <m:oMath xmlns:m="http://schemas.openxmlformats.org/officeDocument/2006/math">
                    <m:sSub>
                      <m:sSubPr>
                        <m:ctrlPr>
                          <a:rPr lang="ar-SA" sz="2600" i="1">
                            <a:solidFill>
                              <a:prstClr val="black"/>
                            </a:solidFill>
                            <a:latin typeface="Cambria Math" panose="02040503050406030204" pitchFamily="18" charset="0"/>
                          </a:rPr>
                        </m:ctrlPr>
                      </m:sSubPr>
                      <m:e>
                        <m:r>
                          <a:rPr lang="en-US" sz="2600" i="1">
                            <a:solidFill>
                              <a:prstClr val="black"/>
                            </a:solidFill>
                            <a:latin typeface="Cambria Math"/>
                          </a:rPr>
                          <m:t>𝑓</m:t>
                        </m:r>
                      </m:e>
                      <m:sub>
                        <m:r>
                          <a:rPr lang="en-US" sz="2600" i="1">
                            <a:solidFill>
                              <a:prstClr val="black"/>
                            </a:solidFill>
                            <a:latin typeface="Cambria Math"/>
                          </a:rPr>
                          <m:t>𝑜𝑠𝑐</m:t>
                        </m:r>
                      </m:sub>
                    </m:sSub>
                  </m:oMath>
                </a14:m>
                <a:r>
                  <a:rPr lang="ar-SA" sz="2600" dirty="0">
                    <a:solidFill>
                      <a:prstClr val="black"/>
                    </a:solidFill>
                  </a:rPr>
                  <a:t> تردد عمل </a:t>
                </a:r>
                <a:r>
                  <a:rPr lang="en-US" sz="2600" dirty="0">
                    <a:solidFill>
                      <a:prstClr val="black"/>
                    </a:solidFill>
                  </a:rPr>
                  <a:t>MCU</a:t>
                </a:r>
                <a:r>
                  <a:rPr lang="ar-SA" sz="2600" dirty="0">
                    <a:solidFill>
                      <a:prstClr val="black"/>
                    </a:solidFill>
                  </a:rPr>
                  <a:t>.</a:t>
                </a:r>
              </a:p>
              <a:p>
                <a:pPr algn="just"/>
                <a:endParaRPr lang="ar-SA" sz="2600" dirty="0">
                  <a:solidFill>
                    <a:prstClr val="black"/>
                  </a:solidFill>
                </a:endParaRPr>
              </a:p>
              <a:p>
                <a:pPr algn="just"/>
                <a:endParaRPr lang="ar-SA" sz="32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910657"/>
              </a:xfrm>
              <a:prstGeom prst="rect">
                <a:avLst/>
              </a:prstGeom>
              <a:blipFill rotWithShape="1">
                <a:blip r:embed="rId2"/>
                <a:stretch>
                  <a:fillRect l="-2757" t="-1961" r="-1838"/>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16356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139</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218223"/>
              </a:xfrm>
              <a:prstGeom prst="rect">
                <a:avLst/>
              </a:prstGeom>
            </p:spPr>
            <p:txBody>
              <a:bodyPr wrap="square">
                <a:spAutoFit/>
              </a:bodyPr>
              <a:lstStyle/>
              <a:p>
                <a:pPr algn="just"/>
                <a:r>
                  <a:rPr lang="ar-SA" sz="2800" dirty="0">
                    <a:solidFill>
                      <a:prstClr val="black"/>
                    </a:solidFill>
                  </a:rPr>
                  <a:t>مثال: اوجد قيمة </a:t>
                </a:r>
                <a:r>
                  <a:rPr lang="en-US" sz="2800" dirty="0">
                    <a:solidFill>
                      <a:prstClr val="black"/>
                    </a:solidFill>
                  </a:rPr>
                  <a:t>OCnR</a:t>
                </a:r>
                <a:r>
                  <a:rPr lang="ar-SA" sz="2800" dirty="0">
                    <a:solidFill>
                      <a:prstClr val="black"/>
                    </a:solidFill>
                  </a:rPr>
                  <a:t> وقيمة </a:t>
                </a:r>
                <a:r>
                  <a:rPr lang="en-US" sz="2800" dirty="0">
                    <a:solidFill>
                      <a:prstClr val="black"/>
                    </a:solidFill>
                  </a:rPr>
                  <a:t>Prescaler</a:t>
                </a:r>
                <a:r>
                  <a:rPr lang="ar-SA" sz="2800" dirty="0">
                    <a:solidFill>
                      <a:prstClr val="black"/>
                    </a:solidFill>
                  </a:rPr>
                  <a:t> من أجل حدوث المقاطعة  المقارن للمؤقت </a:t>
                </a:r>
                <a:r>
                  <a:rPr lang="en-US" sz="2800" dirty="0">
                    <a:solidFill>
                      <a:prstClr val="black"/>
                    </a:solidFill>
                  </a:rPr>
                  <a:t>Timer0</a:t>
                </a:r>
                <a:r>
                  <a:rPr lang="ar-SA" sz="2800" dirty="0">
                    <a:solidFill>
                      <a:prstClr val="black"/>
                    </a:solidFill>
                  </a:rPr>
                  <a:t> كل </a:t>
                </a:r>
                <a:r>
                  <a:rPr lang="en-US" sz="2800" dirty="0">
                    <a:solidFill>
                      <a:prstClr val="black"/>
                    </a:solidFill>
                  </a:rPr>
                  <a:t>1 </a:t>
                </a:r>
                <a:r>
                  <a:rPr lang="en-US" sz="2800" dirty="0" err="1">
                    <a:solidFill>
                      <a:prstClr val="black"/>
                    </a:solidFill>
                  </a:rPr>
                  <a:t>ms</a:t>
                </a:r>
                <a:r>
                  <a:rPr lang="ar-SA" sz="2800" dirty="0">
                    <a:solidFill>
                      <a:prstClr val="black"/>
                    </a:solidFill>
                  </a:rPr>
                  <a:t> أذا علمت تردد عمل المتحكم المصغر </a:t>
                </a:r>
                <a:r>
                  <a:rPr lang="en-US" sz="2800" dirty="0">
                    <a:solidFill>
                      <a:prstClr val="black"/>
                    </a:solidFill>
                  </a:rPr>
                  <a:t>2 MHz</a:t>
                </a:r>
                <a:r>
                  <a:rPr lang="ar-SA" sz="2800" dirty="0">
                    <a:solidFill>
                      <a:prstClr val="black"/>
                    </a:solidFill>
                  </a:rPr>
                  <a:t>.</a:t>
                </a:r>
                <a:endParaRPr lang="en-US" sz="3200" b="1"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قيمة </a:t>
                </a:r>
                <a:r>
                  <a:rPr lang="en-US" sz="2400" dirty="0">
                    <a:solidFill>
                      <a:prstClr val="black"/>
                    </a:solidFill>
                  </a:rPr>
                  <a:t>N=8</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smtClean="0">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b="0" i="1" smtClean="0">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b="0" i="1" smtClean="0">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𝑂𝐶𝑛𝑅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2000000</m:t>
                          </m:r>
                          <m:r>
                            <a:rPr lang="en-US" sz="2400" b="0" i="1" smtClean="0">
                              <a:solidFill>
                                <a:prstClr val="black"/>
                              </a:solidFill>
                              <a:latin typeface="Cambria Math"/>
                            </a:rPr>
                            <m:t>∗</m:t>
                          </m:r>
                          <m:r>
                            <a:rPr lang="en-US" sz="2400" b="0" i="1" smtClean="0">
                              <a:solidFill>
                                <a:prstClr val="black"/>
                              </a:solidFill>
                              <a:latin typeface="Cambria Math"/>
                            </a:rPr>
                            <m:t>0</m:t>
                          </m:r>
                          <m:r>
                            <a:rPr lang="en-US" sz="2400" b="0" i="1" smtClean="0">
                              <a:solidFill>
                                <a:prstClr val="black"/>
                              </a:solidFill>
                              <a:latin typeface="Cambria Math"/>
                            </a:rPr>
                            <m:t>.</m:t>
                          </m:r>
                          <m:r>
                            <a:rPr lang="en-US" sz="2400" b="0" i="1" smtClean="0">
                              <a:solidFill>
                                <a:prstClr val="black"/>
                              </a:solidFill>
                              <a:latin typeface="Cambria Math"/>
                            </a:rPr>
                            <m:t>001</m:t>
                          </m:r>
                        </m:num>
                        <m:den>
                          <m:r>
                            <a:rPr lang="en-US" sz="2400" b="0" i="1" smtClean="0">
                              <a:solidFill>
                                <a:prstClr val="black"/>
                              </a:solidFill>
                              <a:latin typeface="Cambria Math"/>
                            </a:rPr>
                            <m:t>8</m:t>
                          </m:r>
                        </m:den>
                      </m:f>
                      <m:r>
                        <a:rPr lang="en-US" sz="2400" i="1">
                          <a:solidFill>
                            <a:prstClr val="black"/>
                          </a:solidFill>
                          <a:latin typeface="Cambria Math"/>
                        </a:rPr>
                        <m:t>−</m:t>
                      </m:r>
                      <m:r>
                        <a:rPr lang="en-US" sz="2400" i="1">
                          <a:solidFill>
                            <a:prstClr val="black"/>
                          </a:solidFill>
                          <a:latin typeface="Cambria Math"/>
                        </a:rPr>
                        <m:t>1</m:t>
                      </m:r>
                      <m:r>
                        <a:rPr lang="en-US" sz="2400" b="0" i="1" smtClean="0">
                          <a:solidFill>
                            <a:prstClr val="black"/>
                          </a:solidFill>
                          <a:latin typeface="Cambria Math"/>
                        </a:rPr>
                        <m:t>=</m:t>
                      </m:r>
                      <m:r>
                        <a:rPr lang="en-US" sz="2400" b="0" i="1" smtClean="0">
                          <a:solidFill>
                            <a:prstClr val="black"/>
                          </a:solidFill>
                          <a:latin typeface="Cambria Math"/>
                        </a:rPr>
                        <m:t>249</m:t>
                      </m:r>
                    </m:oMath>
                  </m:oMathPara>
                </a14:m>
                <a:endParaRPr lang="ar-SA" sz="2400" dirty="0">
                  <a:solidFill>
                    <a:prstClr val="black"/>
                  </a:solidFill>
                </a:endParaRPr>
              </a:p>
              <a:p>
                <a:pPr algn="just"/>
                <a:r>
                  <a:rPr lang="ar-SA" sz="2800" b="1" dirty="0">
                    <a:solidFill>
                      <a:prstClr val="black"/>
                    </a:solidFill>
                  </a:rPr>
                  <a:t>ملاحظة هامة</a:t>
                </a:r>
                <a:r>
                  <a:rPr lang="ar-SA" sz="2800" dirty="0">
                    <a:solidFill>
                      <a:prstClr val="black"/>
                    </a:solidFill>
                  </a:rPr>
                  <a:t>: يجب أن يكون الرقم الناتج عدد صحيح لكي يكون الزمن دقيق بدون خطأ.</a:t>
                </a:r>
              </a:p>
              <a:p>
                <a:pPr algn="just"/>
                <a:r>
                  <a:rPr lang="ar-SA" sz="2800" dirty="0">
                    <a:solidFill>
                      <a:srgbClr val="FF0000"/>
                    </a:solidFill>
                  </a:rPr>
                  <a:t>أذا نتج عدد غير صحيح نفرض قيمة أخرى لـ </a:t>
                </a:r>
                <a:r>
                  <a:rPr lang="en-US" sz="2800" dirty="0">
                    <a:solidFill>
                      <a:srgbClr val="FF0000"/>
                    </a:solidFill>
                  </a:rPr>
                  <a:t>Prescaler</a:t>
                </a:r>
                <a:r>
                  <a:rPr lang="ar-SA" sz="2800" dirty="0">
                    <a:solidFill>
                      <a:srgbClr val="FF0000"/>
                    </a:solidFill>
                  </a:rPr>
                  <a:t>.</a:t>
                </a:r>
                <a:endParaRPr lang="ar-SA" sz="2600" dirty="0">
                  <a:solidFill>
                    <a:srgbClr val="FF0000"/>
                  </a:solidFill>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218223"/>
              </a:xfrm>
              <a:prstGeom prst="rect">
                <a:avLst/>
              </a:prstGeom>
              <a:blipFill rotWithShape="1">
                <a:blip r:embed="rId2"/>
                <a:stretch>
                  <a:fillRect l="-4518" t="-1636" r="-1531" b="-2453"/>
                </a:stretch>
              </a:blipFill>
            </p:spPr>
            <p:txBody>
              <a:bodyPr/>
              <a:lstStyle/>
              <a:p>
                <a:r>
                  <a:rPr lang="ar-SA">
                    <a:noFill/>
                  </a:rPr>
                  <a:t> </a:t>
                </a:r>
              </a:p>
            </p:txBody>
          </p:sp>
        </mc:Fallback>
      </mc:AlternateContent>
      <p:sp>
        <p:nvSpPr>
          <p:cNvPr id="6" name="مستطيل 5"/>
          <p:cNvSpPr/>
          <p:nvPr/>
        </p:nvSpPr>
        <p:spPr>
          <a:xfrm>
            <a:off x="1160700" y="211287"/>
            <a:ext cx="6740949" cy="769441"/>
          </a:xfrm>
          <a:prstGeom prst="rect">
            <a:avLst/>
          </a:prstGeom>
        </p:spPr>
        <p:txBody>
          <a:bodyPr wrap="none">
            <a:spAutoFit/>
          </a:bodyPr>
          <a:lstStyle/>
          <a:p>
            <a:pPr algn="ctr"/>
            <a:r>
              <a:rPr lang="ar-SA" sz="4400" b="1" dirty="0">
                <a:solidFill>
                  <a:srgbClr val="FF0000"/>
                </a:solidFill>
              </a:rPr>
              <a:t>حساب زمن حدوث المقاطعات لمؤقت</a:t>
            </a:r>
            <a:endParaRPr lang="en-US" sz="4400" b="1" dirty="0">
              <a:solidFill>
                <a:srgbClr val="FF0000"/>
              </a:solidFill>
            </a:endParaRPr>
          </a:p>
        </p:txBody>
      </p:sp>
    </p:spTree>
    <p:extLst>
      <p:ext uri="{BB962C8B-B14F-4D97-AF65-F5344CB8AC3E}">
        <p14:creationId xmlns:p14="http://schemas.microsoft.com/office/powerpoint/2010/main" val="250675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5369" y="980728"/>
            <a:ext cx="8712968" cy="5509200"/>
          </a:xfrm>
          <a:prstGeom prst="rect">
            <a:avLst/>
          </a:prstGeom>
        </p:spPr>
        <p:txBody>
          <a:bodyPr wrap="square">
            <a:spAutoFit/>
          </a:bodyPr>
          <a:lstStyle/>
          <a:p>
            <a:r>
              <a:rPr lang="ar-SA" sz="3200" dirty="0">
                <a:solidFill>
                  <a:srgbClr val="FF0000"/>
                </a:solidFill>
                <a:cs typeface="+mj-cs"/>
              </a:rPr>
              <a:t>من حيث طول المعطيات التي يتعامل معالج المتحكم المصغر:</a:t>
            </a:r>
          </a:p>
          <a:p>
            <a:pPr marL="457200" indent="-457200">
              <a:buFont typeface="Arial" pitchFamily="34" charset="0"/>
              <a:buChar char="•"/>
            </a:pPr>
            <a:r>
              <a:rPr lang="en-US" sz="3200" dirty="0">
                <a:cs typeface="+mj-cs"/>
              </a:rPr>
              <a:t>8 BIT</a:t>
            </a:r>
            <a:r>
              <a:rPr lang="ar-SA" sz="3200" dirty="0">
                <a:cs typeface="+mj-cs"/>
              </a:rPr>
              <a:t>.</a:t>
            </a:r>
          </a:p>
          <a:p>
            <a:pPr marL="457200" indent="-457200">
              <a:buFont typeface="Arial" pitchFamily="34" charset="0"/>
              <a:buChar char="•"/>
            </a:pPr>
            <a:r>
              <a:rPr lang="en-US" sz="3200" dirty="0">
                <a:cs typeface="+mj-cs"/>
              </a:rPr>
              <a:t>16 BIT</a:t>
            </a:r>
            <a:r>
              <a:rPr lang="ar-SA" sz="3200" dirty="0">
                <a:cs typeface="+mj-cs"/>
              </a:rPr>
              <a:t>.</a:t>
            </a:r>
          </a:p>
          <a:p>
            <a:pPr marL="457200" indent="-457200">
              <a:buFont typeface="Arial" pitchFamily="34" charset="0"/>
              <a:buChar char="•"/>
            </a:pPr>
            <a:r>
              <a:rPr lang="en-US" sz="3200" dirty="0">
                <a:cs typeface="+mj-cs"/>
              </a:rPr>
              <a:t>32 BIT</a:t>
            </a:r>
            <a:r>
              <a:rPr lang="ar-SA" sz="3200" dirty="0">
                <a:cs typeface="+mj-cs"/>
              </a:rPr>
              <a:t>.</a:t>
            </a:r>
          </a:p>
          <a:p>
            <a:r>
              <a:rPr lang="ar-SA" sz="3200" dirty="0">
                <a:solidFill>
                  <a:srgbClr val="FF0000"/>
                </a:solidFill>
                <a:cs typeface="+mj-cs"/>
              </a:rPr>
              <a:t>من حيث التطبيقات:</a:t>
            </a:r>
          </a:p>
          <a:p>
            <a:pPr marL="457200" indent="-457200">
              <a:buFont typeface="Arial" pitchFamily="34" charset="0"/>
              <a:buChar char="•"/>
            </a:pPr>
            <a:r>
              <a:rPr lang="ar-SA" sz="3200" dirty="0">
                <a:cs typeface="+mj-cs"/>
              </a:rPr>
              <a:t>متحكمات مصغرة ذات الأغراض العامة : يمكن توظيفه في مختلف التطبيقات.</a:t>
            </a:r>
          </a:p>
          <a:p>
            <a:pPr marL="457200" indent="-457200">
              <a:buFont typeface="Arial" pitchFamily="34" charset="0"/>
              <a:buChar char="•"/>
            </a:pPr>
            <a:r>
              <a:rPr lang="ar-SA" sz="3200" dirty="0"/>
              <a:t>متحكمات مصغرة ذات الأغراض خاصة: هي متحكمات مصغرة ذات الاغراض العامة تحتوي على طرفيات إضافية تخدم مجال تطبيق معين.</a:t>
            </a:r>
          </a:p>
          <a:p>
            <a:endParaRPr lang="en-US" sz="32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أنواع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14</a:t>
            </a:fld>
            <a:endParaRPr lang="ar-SA"/>
          </a:p>
        </p:txBody>
      </p:sp>
    </p:spTree>
    <p:extLst>
      <p:ext uri="{BB962C8B-B14F-4D97-AF65-F5344CB8AC3E}">
        <p14:creationId xmlns:p14="http://schemas.microsoft.com/office/powerpoint/2010/main" val="20123551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140</a:t>
            </a:fld>
            <a:endParaRPr lang="ar-SA">
              <a:solidFill>
                <a:prstClr val="black">
                  <a:tint val="75000"/>
                </a:prstClr>
              </a:solidFill>
            </a:endParaRPr>
          </a:p>
        </p:txBody>
      </p:sp>
      <p:sp>
        <p:nvSpPr>
          <p:cNvPr id="3" name="مستطيل 2"/>
          <p:cNvSpPr/>
          <p:nvPr/>
        </p:nvSpPr>
        <p:spPr>
          <a:xfrm>
            <a:off x="529880" y="980728"/>
            <a:ext cx="7959766" cy="954107"/>
          </a:xfrm>
          <a:prstGeom prst="rect">
            <a:avLst/>
          </a:prstGeom>
        </p:spPr>
        <p:txBody>
          <a:bodyPr wrap="square">
            <a:spAutoFit/>
          </a:bodyPr>
          <a:lstStyle/>
          <a:p>
            <a:pPr algn="just"/>
            <a:r>
              <a:rPr lang="ar-SA" sz="2800" dirty="0">
                <a:solidFill>
                  <a:prstClr val="black"/>
                </a:solidFill>
              </a:rPr>
              <a:t>يحتوي كل مقارن مؤقت على قطب خرج يسمى </a:t>
            </a:r>
            <a:r>
              <a:rPr lang="en-US" sz="2800" dirty="0" err="1">
                <a:solidFill>
                  <a:prstClr val="black"/>
                </a:solidFill>
              </a:rPr>
              <a:t>OCn</a:t>
            </a:r>
            <a:r>
              <a:rPr lang="ar-SA" sz="2800" dirty="0">
                <a:solidFill>
                  <a:prstClr val="black"/>
                </a:solidFill>
              </a:rPr>
              <a:t>  مرتبط مع واحدة المقارنة وفق المخطط التالي (</a:t>
            </a:r>
            <a:r>
              <a:rPr lang="en-US" sz="2800" dirty="0">
                <a:solidFill>
                  <a:prstClr val="black"/>
                </a:solidFill>
              </a:rPr>
              <a:t>Timer 8 bit</a:t>
            </a:r>
            <a:r>
              <a:rPr lang="ar-SA" sz="2800" dirty="0">
                <a:solidFill>
                  <a:prstClr val="black"/>
                </a:solidFill>
              </a:rPr>
              <a:t>):</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99" y="1962838"/>
            <a:ext cx="7945064" cy="423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2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141</a:t>
            </a:fld>
            <a:endParaRPr lang="ar-SA">
              <a:solidFill>
                <a:prstClr val="black">
                  <a:tint val="75000"/>
                </a:prstClr>
              </a:solidFill>
            </a:endParaRPr>
          </a:p>
        </p:txBody>
      </p:sp>
      <p:sp>
        <p:nvSpPr>
          <p:cNvPr id="6" name="مستطيل 5"/>
          <p:cNvSpPr/>
          <p:nvPr/>
        </p:nvSpPr>
        <p:spPr>
          <a:xfrm>
            <a:off x="2225815" y="211287"/>
            <a:ext cx="4610749" cy="523220"/>
          </a:xfrm>
          <a:prstGeom prst="rect">
            <a:avLst/>
          </a:prstGeom>
        </p:spPr>
        <p:txBody>
          <a:bodyPr wrap="none">
            <a:spAutoFit/>
          </a:bodyPr>
          <a:lstStyle/>
          <a:p>
            <a:pPr algn="ctr"/>
            <a:r>
              <a:rPr lang="ar-SA" sz="2800" dirty="0">
                <a:solidFill>
                  <a:prstClr val="black"/>
                </a:solidFill>
              </a:rPr>
              <a:t>مخطط وحدة المقارنة (</a:t>
            </a:r>
            <a:r>
              <a:rPr lang="en-US" sz="2800" dirty="0">
                <a:solidFill>
                  <a:prstClr val="black"/>
                </a:solidFill>
              </a:rPr>
              <a:t>Timer 16 bit</a:t>
            </a:r>
            <a:r>
              <a:rPr lang="ar-SA" sz="2800" dirty="0">
                <a:solidFill>
                  <a:prstClr val="black"/>
                </a:solidFill>
              </a:rPr>
              <a:t>)</a:t>
            </a:r>
            <a:endParaRPr lang="en-US" sz="2800" dirty="0">
              <a:solidFill>
                <a:prstClr val="black"/>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517892" cy="565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8878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142</a:t>
            </a:fld>
            <a:endParaRPr lang="ar-SA">
              <a:solidFill>
                <a:prstClr val="black">
                  <a:tint val="75000"/>
                </a:prstClr>
              </a:solidFill>
            </a:endParaRPr>
          </a:p>
        </p:txBody>
      </p:sp>
      <p:sp>
        <p:nvSpPr>
          <p:cNvPr id="3" name="مستطيل 2"/>
          <p:cNvSpPr/>
          <p:nvPr/>
        </p:nvSpPr>
        <p:spPr>
          <a:xfrm>
            <a:off x="529880" y="980728"/>
            <a:ext cx="7959766" cy="5016758"/>
          </a:xfrm>
          <a:prstGeom prst="rect">
            <a:avLst/>
          </a:prstGeom>
        </p:spPr>
        <p:txBody>
          <a:bodyPr wrap="square">
            <a:spAutoFit/>
          </a:bodyPr>
          <a:lstStyle/>
          <a:p>
            <a:pPr algn="just"/>
            <a:r>
              <a:rPr lang="ar-SA" sz="3200" dirty="0">
                <a:solidFill>
                  <a:prstClr val="black"/>
                </a:solidFill>
              </a:rPr>
              <a:t>يمكن أن يتغير الخرج </a:t>
            </a:r>
            <a:r>
              <a:rPr lang="en-US" sz="3200" dirty="0" err="1">
                <a:solidFill>
                  <a:prstClr val="black"/>
                </a:solidFill>
              </a:rPr>
              <a:t>OCn</a:t>
            </a:r>
            <a:r>
              <a:rPr lang="ar-SA" sz="3200" dirty="0">
                <a:solidFill>
                  <a:prstClr val="black"/>
                </a:solidFill>
              </a:rPr>
              <a:t> وفق الحالات التالي:</a:t>
            </a:r>
          </a:p>
          <a:p>
            <a:pPr algn="just"/>
            <a:endParaRPr lang="ar-SA" sz="3200" dirty="0">
              <a:solidFill>
                <a:prstClr val="black"/>
              </a:solidFill>
            </a:endParaRPr>
          </a:p>
          <a:p>
            <a:pPr marL="457200" indent="-457200" algn="just">
              <a:buFont typeface="Arial" pitchFamily="34" charset="0"/>
              <a:buChar char="•"/>
            </a:pPr>
            <a:r>
              <a:rPr lang="ar-SA" sz="3200" dirty="0">
                <a:solidFill>
                  <a:prstClr val="black"/>
                </a:solidFill>
              </a:rPr>
              <a:t>لايتأثر في حالة </a:t>
            </a:r>
            <a:r>
              <a:rPr lang="en-US" sz="3200" dirty="0" err="1">
                <a:solidFill>
                  <a:prstClr val="black"/>
                </a:solidFill>
              </a:rPr>
              <a:t>OCnR</a:t>
            </a:r>
            <a:r>
              <a:rPr lang="en-US" sz="3200" dirty="0">
                <a:solidFill>
                  <a:prstClr val="black"/>
                </a:solidFill>
              </a:rPr>
              <a:t>=</a:t>
            </a:r>
            <a:r>
              <a:rPr lang="en-US" sz="3200" dirty="0" err="1">
                <a:solidFill>
                  <a:prstClr val="black"/>
                </a:solidFill>
              </a:rPr>
              <a:t>TCNTn</a:t>
            </a:r>
            <a:r>
              <a:rPr lang="ar-SA" sz="3200" dirty="0">
                <a:solidFill>
                  <a:prstClr val="black"/>
                </a:solidFill>
              </a:rPr>
              <a:t> ويعمل كـ </a:t>
            </a:r>
            <a:r>
              <a:rPr lang="en-US" sz="3200" dirty="0">
                <a:solidFill>
                  <a:prstClr val="black"/>
                </a:solidFill>
              </a:rPr>
              <a:t>pin</a:t>
            </a:r>
            <a:r>
              <a:rPr lang="ar-SA" sz="3200" dirty="0">
                <a:solidFill>
                  <a:prstClr val="black"/>
                </a:solidFill>
              </a:rPr>
              <a:t> عادي.</a:t>
            </a:r>
          </a:p>
          <a:p>
            <a:pPr marL="457200" indent="-457200" algn="just">
              <a:buFont typeface="Arial" pitchFamily="34" charset="0"/>
              <a:buChar char="•"/>
            </a:pPr>
            <a:r>
              <a:rPr lang="ar-SA" sz="3200" dirty="0">
                <a:solidFill>
                  <a:prstClr val="black"/>
                </a:solidFill>
              </a:rPr>
              <a:t>يصبح  في حالة </a:t>
            </a:r>
            <a:r>
              <a:rPr lang="en-US" sz="3200" dirty="0">
                <a:solidFill>
                  <a:prstClr val="black"/>
                </a:solidFill>
              </a:rPr>
              <a:t>0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يصبح </a:t>
            </a:r>
            <a:r>
              <a:rPr lang="en-US" sz="3200" dirty="0">
                <a:solidFill>
                  <a:prstClr val="black"/>
                </a:solidFill>
              </a:rPr>
              <a:t>1 Logic</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marL="457200" indent="-457200" algn="just">
              <a:buFont typeface="Arial" pitchFamily="34" charset="0"/>
              <a:buChar char="•"/>
            </a:pPr>
            <a:r>
              <a:rPr lang="ar-SA" sz="3200" dirty="0">
                <a:solidFill>
                  <a:prstClr val="black"/>
                </a:solidFill>
              </a:rPr>
              <a:t>يعكس حالته </a:t>
            </a:r>
            <a:r>
              <a:rPr lang="en-US" sz="3200" dirty="0">
                <a:solidFill>
                  <a:prstClr val="black"/>
                </a:solidFill>
              </a:rPr>
              <a:t>toggle</a:t>
            </a:r>
            <a:r>
              <a:rPr lang="ar-SA" sz="3200" dirty="0">
                <a:solidFill>
                  <a:prstClr val="black"/>
                </a:solidFill>
              </a:rPr>
              <a:t> عند </a:t>
            </a:r>
            <a:r>
              <a:rPr lang="en-US" sz="3200" dirty="0">
                <a:solidFill>
                  <a:prstClr val="black"/>
                </a:solidFill>
              </a:rPr>
              <a:t>OCnR=</a:t>
            </a:r>
            <a:r>
              <a:rPr lang="en-US" sz="3200" dirty="0" err="1">
                <a:solidFill>
                  <a:prstClr val="black"/>
                </a:solidFill>
              </a:rPr>
              <a:t>TCNTn</a:t>
            </a:r>
            <a:r>
              <a:rPr lang="ar-SA" sz="3200" dirty="0">
                <a:solidFill>
                  <a:prstClr val="black"/>
                </a:solidFill>
              </a:rPr>
              <a:t>.</a:t>
            </a:r>
          </a:p>
          <a:p>
            <a:pPr algn="just"/>
            <a:endParaRPr lang="ar-SA" sz="3200" dirty="0">
              <a:solidFill>
                <a:prstClr val="black"/>
              </a:solidFill>
            </a:endParaRPr>
          </a:p>
          <a:p>
            <a:pPr algn="just"/>
            <a:r>
              <a:rPr lang="ar-SA" sz="3200" dirty="0">
                <a:solidFill>
                  <a:prstClr val="black"/>
                </a:solidFill>
              </a:rPr>
              <a:t>ويمكن أختيار أي حالة وفق الخانتيين </a:t>
            </a:r>
            <a:r>
              <a:rPr lang="en-US" sz="3200" dirty="0">
                <a:solidFill>
                  <a:prstClr val="black"/>
                </a:solidFill>
              </a:rPr>
              <a:t>COMn1:0,</a:t>
            </a:r>
            <a:r>
              <a:rPr lang="en-US" sz="3200" b="1" dirty="0"/>
              <a:t> </a:t>
            </a:r>
            <a:r>
              <a:rPr lang="en-US" sz="3200" dirty="0">
                <a:solidFill>
                  <a:prstClr val="black"/>
                </a:solidFill>
              </a:rPr>
              <a:t>COMn1:0</a:t>
            </a:r>
            <a:r>
              <a:rPr lang="ar-SA" sz="3200" dirty="0">
                <a:solidFill>
                  <a:prstClr val="black"/>
                </a:solidFill>
              </a:rPr>
              <a:t> الخاصة في كل مؤقت.</a:t>
            </a:r>
          </a:p>
        </p:txBody>
      </p:sp>
      <p:sp>
        <p:nvSpPr>
          <p:cNvPr id="6" name="مستطيل 5"/>
          <p:cNvSpPr/>
          <p:nvPr/>
        </p:nvSpPr>
        <p:spPr>
          <a:xfrm>
            <a:off x="803399" y="211287"/>
            <a:ext cx="7455567" cy="646331"/>
          </a:xfrm>
          <a:prstGeom prst="rect">
            <a:avLst/>
          </a:prstGeom>
        </p:spPr>
        <p:txBody>
          <a:bodyPr wrap="none">
            <a:spAutoFit/>
          </a:bodyPr>
          <a:lstStyle/>
          <a:p>
            <a:pPr algn="ctr"/>
            <a:r>
              <a:rPr lang="ar-SA" sz="3600" b="1" dirty="0">
                <a:solidFill>
                  <a:srgbClr val="FF0000"/>
                </a:solidFill>
              </a:rPr>
              <a:t>خرج وحدة المقارنة </a:t>
            </a:r>
            <a:r>
              <a:rPr lang="en-US" sz="3600" b="1" dirty="0">
                <a:solidFill>
                  <a:srgbClr val="FF0000"/>
                </a:solidFill>
              </a:rPr>
              <a:t>Output Compare Unit</a:t>
            </a:r>
          </a:p>
        </p:txBody>
      </p:sp>
    </p:spTree>
    <p:extLst>
      <p:ext uri="{BB962C8B-B14F-4D97-AF65-F5344CB8AC3E}">
        <p14:creationId xmlns:p14="http://schemas.microsoft.com/office/powerpoint/2010/main" val="62136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143</a:t>
            </a:fld>
            <a:endParaRPr lang="ar-SA">
              <a:solidFill>
                <a:prstClr val="black">
                  <a:tint val="75000"/>
                </a:prstClr>
              </a:solidFill>
            </a:endParaRPr>
          </a:p>
        </p:txBody>
      </p:sp>
      <p:sp>
        <p:nvSpPr>
          <p:cNvPr id="3" name="مستطيل 2"/>
          <p:cNvSpPr/>
          <p:nvPr/>
        </p:nvSpPr>
        <p:spPr>
          <a:xfrm>
            <a:off x="529880" y="980728"/>
            <a:ext cx="7959766" cy="5693866"/>
          </a:xfrm>
          <a:prstGeom prst="rect">
            <a:avLst/>
          </a:prstGeom>
        </p:spPr>
        <p:txBody>
          <a:bodyPr wrap="square">
            <a:spAutoFit/>
          </a:bodyPr>
          <a:lstStyle/>
          <a:p>
            <a:pPr marL="514350" indent="-514350" algn="just">
              <a:buFont typeface="+mj-lt"/>
              <a:buAutoNum type="arabicParenR"/>
            </a:pPr>
            <a:r>
              <a:rPr lang="ar-SA" sz="2600" dirty="0">
                <a:solidFill>
                  <a:prstClr val="black"/>
                </a:solidFill>
              </a:rPr>
              <a:t>نمط العمل الطبيعي </a:t>
            </a:r>
            <a:r>
              <a:rPr lang="en-US" sz="2600" dirty="0">
                <a:solidFill>
                  <a:prstClr val="black"/>
                </a:solidFill>
              </a:rPr>
              <a:t>Normal Mode</a:t>
            </a:r>
            <a:r>
              <a:rPr lang="ar-SA" sz="2600" dirty="0">
                <a:solidFill>
                  <a:prstClr val="black"/>
                </a:solidFill>
              </a:rPr>
              <a:t> يستخدم من أجل حساب زمن من خلال مقاطعة الطفحان.</a:t>
            </a:r>
          </a:p>
          <a:p>
            <a:pPr marL="514350" indent="-514350" algn="just">
              <a:buFont typeface="+mj-lt"/>
              <a:buAutoNum type="arabicParenR"/>
            </a:pPr>
            <a:r>
              <a:rPr lang="ar-SA" sz="2600" dirty="0">
                <a:solidFill>
                  <a:prstClr val="black"/>
                </a:solidFill>
              </a:rPr>
              <a:t>نمط العمل  </a:t>
            </a:r>
            <a:r>
              <a:rPr lang="en-US" sz="2600" dirty="0">
                <a:solidFill>
                  <a:prstClr val="black"/>
                </a:solidFill>
              </a:rPr>
              <a:t>CTC (Clear Timer on Compare) Mode</a:t>
            </a:r>
            <a:r>
              <a:rPr lang="ar-SA" sz="2600" dirty="0">
                <a:solidFill>
                  <a:prstClr val="black"/>
                </a:solidFill>
              </a:rPr>
              <a:t> يستخدم من أجل حساب زمن من خلال مقاطعة المقارن.</a:t>
            </a:r>
          </a:p>
          <a:p>
            <a:pPr algn="just"/>
            <a:r>
              <a:rPr lang="ar-SA" sz="2600" b="1" dirty="0">
                <a:solidFill>
                  <a:prstClr val="black"/>
                </a:solidFill>
              </a:rPr>
              <a:t>ملاحظة</a:t>
            </a:r>
            <a:r>
              <a:rPr lang="ar-SA" sz="2600" dirty="0">
                <a:solidFill>
                  <a:prstClr val="black"/>
                </a:solidFill>
              </a:rPr>
              <a:t>: تم دراسة النمطيين السابقين من خلال فقرة حساب زمن حدوث المقاطعات.</a:t>
            </a:r>
          </a:p>
          <a:p>
            <a:pPr marL="514350" indent="-514350" algn="just">
              <a:buFont typeface="+mj-lt"/>
              <a:buAutoNum type="arabicParenR" startAt="3"/>
            </a:pPr>
            <a:r>
              <a:rPr lang="ar-SA" sz="2600" dirty="0">
                <a:solidFill>
                  <a:prstClr val="black"/>
                </a:solidFill>
              </a:rPr>
              <a:t>نمط العمل كعداد </a:t>
            </a:r>
            <a:r>
              <a:rPr lang="en-US" sz="2600" dirty="0">
                <a:solidFill>
                  <a:prstClr val="black"/>
                </a:solidFill>
              </a:rPr>
              <a:t>External Event Counter Mode</a:t>
            </a:r>
            <a:r>
              <a:rPr lang="ar-SA" sz="2600" dirty="0">
                <a:solidFill>
                  <a:prstClr val="black"/>
                </a:solidFill>
              </a:rPr>
              <a:t> حيث يقوم بعّد نبضات الساعة الموجودة عل القطب </a:t>
            </a:r>
            <a:r>
              <a:rPr lang="en-US" sz="2600" dirty="0" err="1">
                <a:solidFill>
                  <a:prstClr val="black"/>
                </a:solidFill>
              </a:rPr>
              <a:t>Tn</a:t>
            </a:r>
            <a:r>
              <a:rPr lang="ar-SA" sz="2600" dirty="0">
                <a:solidFill>
                  <a:prstClr val="black"/>
                </a:solidFill>
              </a:rPr>
              <a:t> من مصدر خارجي.</a:t>
            </a:r>
          </a:p>
          <a:p>
            <a:pPr marL="514350" indent="-514350" algn="just">
              <a:buFont typeface="+mj-lt"/>
              <a:buAutoNum type="arabicParenR" startAt="3"/>
            </a:pPr>
            <a:r>
              <a:rPr lang="ar-SA" sz="2600" dirty="0">
                <a:solidFill>
                  <a:prstClr val="black"/>
                </a:solidFill>
              </a:rPr>
              <a:t>نمط العمل كمولد نبضات </a:t>
            </a:r>
            <a:r>
              <a:rPr lang="en-US" sz="2600" dirty="0">
                <a:solidFill>
                  <a:prstClr val="black"/>
                </a:solidFill>
              </a:rPr>
              <a:t>Mode</a:t>
            </a:r>
            <a:r>
              <a:rPr lang="ar-SA" sz="2600" dirty="0">
                <a:solidFill>
                  <a:prstClr val="black"/>
                </a:solidFill>
              </a:rPr>
              <a:t> </a:t>
            </a:r>
            <a:r>
              <a:rPr lang="en-US" sz="2600" dirty="0">
                <a:solidFill>
                  <a:prstClr val="black"/>
                </a:solidFill>
              </a:rPr>
              <a:t>Frequency Generator</a:t>
            </a:r>
            <a:r>
              <a:rPr lang="ar-SA" sz="2600" dirty="0">
                <a:solidFill>
                  <a:prstClr val="black"/>
                </a:solidFill>
              </a:rPr>
              <a:t> حيث يولد نبضات مربعة على القطب </a:t>
            </a:r>
            <a:r>
              <a:rPr lang="en-US" sz="2600" dirty="0" err="1">
                <a:solidFill>
                  <a:prstClr val="black"/>
                </a:solidFill>
              </a:rPr>
              <a:t>Ocn</a:t>
            </a:r>
            <a:r>
              <a:rPr lang="ar-SA" sz="2600" dirty="0">
                <a:solidFill>
                  <a:prstClr val="black"/>
                </a:solidFill>
              </a:rPr>
              <a:t>.</a:t>
            </a:r>
          </a:p>
          <a:p>
            <a:pPr marL="514350" indent="-514350" algn="just">
              <a:buFont typeface="+mj-lt"/>
              <a:buAutoNum type="arabicParenR" startAt="3"/>
            </a:pPr>
            <a:r>
              <a:rPr lang="ar-SA" sz="2600" dirty="0">
                <a:solidFill>
                  <a:prstClr val="black"/>
                </a:solidFill>
              </a:rPr>
              <a:t> نمط العمل مولد </a:t>
            </a:r>
            <a:r>
              <a:rPr lang="en-US" sz="2600" dirty="0">
                <a:solidFill>
                  <a:prstClr val="black"/>
                </a:solidFill>
              </a:rPr>
              <a:t> Fast PWM Mode</a:t>
            </a:r>
            <a:r>
              <a:rPr lang="ar-SA" sz="2600" dirty="0">
                <a:solidFill>
                  <a:prstClr val="black"/>
                </a:solidFill>
              </a:rPr>
              <a:t>.</a:t>
            </a:r>
          </a:p>
          <a:p>
            <a:pPr marL="514350" indent="-514350" algn="just">
              <a:buFont typeface="+mj-lt"/>
              <a:buAutoNum type="arabicParenR" startAt="3"/>
            </a:pPr>
            <a:r>
              <a:rPr lang="ar-SA" sz="2600" dirty="0">
                <a:solidFill>
                  <a:prstClr val="black"/>
                </a:solidFill>
              </a:rPr>
              <a:t>نمط العمل مولد </a:t>
            </a:r>
            <a:r>
              <a:rPr lang="en-US" sz="2600" dirty="0">
                <a:solidFill>
                  <a:prstClr val="black"/>
                </a:solidFill>
              </a:rPr>
              <a:t>Correct PWM Mode</a:t>
            </a:r>
            <a:r>
              <a:rPr lang="ar-SA" sz="2600" dirty="0">
                <a:solidFill>
                  <a:prstClr val="black"/>
                </a:solidFill>
              </a:rPr>
              <a:t>.</a:t>
            </a:r>
          </a:p>
          <a:p>
            <a:pPr algn="just"/>
            <a:r>
              <a:rPr lang="ar-SA" sz="2600" b="1" dirty="0">
                <a:solidFill>
                  <a:prstClr val="black"/>
                </a:solidFill>
              </a:rPr>
              <a:t>ملاحظة</a:t>
            </a:r>
            <a:r>
              <a:rPr lang="ar-SA" sz="2600" dirty="0">
                <a:solidFill>
                  <a:prstClr val="black"/>
                </a:solidFill>
              </a:rPr>
              <a:t>: يمكن يعمل المؤقت في أكثر من نمط في نفس الوقت في بعض الأحيان.</a:t>
            </a:r>
          </a:p>
        </p:txBody>
      </p:sp>
      <p:sp>
        <p:nvSpPr>
          <p:cNvPr id="6" name="مستطيل 5"/>
          <p:cNvSpPr/>
          <p:nvPr/>
        </p:nvSpPr>
        <p:spPr>
          <a:xfrm>
            <a:off x="473594" y="211287"/>
            <a:ext cx="8115171" cy="769441"/>
          </a:xfrm>
          <a:prstGeom prst="rect">
            <a:avLst/>
          </a:prstGeom>
        </p:spPr>
        <p:txBody>
          <a:bodyPr wrap="none">
            <a:spAutoFit/>
          </a:bodyPr>
          <a:lstStyle/>
          <a:p>
            <a:pPr algn="ctr"/>
            <a:r>
              <a:rPr lang="ar-SA" sz="4400" b="1" dirty="0">
                <a:solidFill>
                  <a:srgbClr val="FF0000"/>
                </a:solidFill>
              </a:rPr>
              <a:t>أنماط عمل </a:t>
            </a:r>
            <a:r>
              <a:rPr lang="en-US" sz="4400" b="1" dirty="0">
                <a:solidFill>
                  <a:srgbClr val="FF0000"/>
                </a:solidFill>
              </a:rPr>
              <a:t>Timer\Counter</a:t>
            </a:r>
            <a:r>
              <a:rPr lang="ar-SA" sz="4400" b="1" dirty="0">
                <a:solidFill>
                  <a:srgbClr val="FF0000"/>
                </a:solidFill>
              </a:rPr>
              <a:t> في </a:t>
            </a:r>
            <a:r>
              <a:rPr lang="en-US" sz="4400" b="1" dirty="0">
                <a:solidFill>
                  <a:srgbClr val="FF0000"/>
                </a:solidFill>
              </a:rPr>
              <a:t>AVR</a:t>
            </a:r>
            <a:r>
              <a:rPr lang="ar-SA" sz="4400" b="1" dirty="0">
                <a:solidFill>
                  <a:srgbClr val="FF0000"/>
                </a:solidFill>
              </a:rPr>
              <a:t> </a:t>
            </a:r>
            <a:endParaRPr lang="en-US" sz="4400" b="1" dirty="0">
              <a:solidFill>
                <a:srgbClr val="FF0000"/>
              </a:solidFill>
            </a:endParaRPr>
          </a:p>
        </p:txBody>
      </p:sp>
    </p:spTree>
    <p:extLst>
      <p:ext uri="{BB962C8B-B14F-4D97-AF65-F5344CB8AC3E}">
        <p14:creationId xmlns:p14="http://schemas.microsoft.com/office/powerpoint/2010/main" val="5802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144</a:t>
            </a:fld>
            <a:endParaRPr lang="ar-SA">
              <a:solidFill>
                <a:prstClr val="black">
                  <a:tint val="75000"/>
                </a:prstClr>
              </a:solidFill>
            </a:endParaRPr>
          </a:p>
        </p:txBody>
      </p:sp>
      <p:sp>
        <p:nvSpPr>
          <p:cNvPr id="3" name="مستطيل 2"/>
          <p:cNvSpPr/>
          <p:nvPr/>
        </p:nvSpPr>
        <p:spPr>
          <a:xfrm>
            <a:off x="529880" y="980728"/>
            <a:ext cx="7959766" cy="2677656"/>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يقوم بعّد نبضات الساعة الموجودة عل القطب </a:t>
            </a:r>
            <a:r>
              <a:rPr lang="en-US" sz="2800" dirty="0" err="1">
                <a:solidFill>
                  <a:prstClr val="black"/>
                </a:solidFill>
              </a:rPr>
              <a:t>Tn</a:t>
            </a:r>
            <a:r>
              <a:rPr lang="ar-SA" sz="2800" dirty="0">
                <a:solidFill>
                  <a:prstClr val="black"/>
                </a:solidFill>
              </a:rPr>
              <a:t> من مصدر خارجي بدلاً من نبضات الساعة لـ</a:t>
            </a:r>
            <a:r>
              <a:rPr lang="en-US" sz="2800" dirty="0">
                <a:solidFill>
                  <a:prstClr val="black"/>
                </a:solidFill>
              </a:rPr>
              <a:t> MCU</a:t>
            </a:r>
            <a:r>
              <a:rPr lang="ar-SA" sz="2800" dirty="0">
                <a:solidFill>
                  <a:prstClr val="black"/>
                </a:solidFill>
              </a:rPr>
              <a:t>. </a:t>
            </a:r>
          </a:p>
          <a:p>
            <a:pPr marL="457200" indent="-457200" algn="just">
              <a:buFont typeface="Arial" pitchFamily="34" charset="0"/>
              <a:buChar char="•"/>
            </a:pPr>
            <a:r>
              <a:rPr lang="ar-SA" sz="2800" dirty="0">
                <a:solidFill>
                  <a:prstClr val="black"/>
                </a:solidFill>
              </a:rPr>
              <a:t>حيث يمكن عدّ نبضات الدخل عند الجبهة الصاعدة أو الهابطة.</a:t>
            </a:r>
          </a:p>
          <a:p>
            <a:pPr marL="457200" indent="-457200" algn="just">
              <a:buFont typeface="Arial" pitchFamily="34" charset="0"/>
              <a:buChar char="•"/>
            </a:pPr>
            <a:r>
              <a:rPr lang="ar-SA" sz="2800" dirty="0">
                <a:solidFill>
                  <a:prstClr val="black"/>
                </a:solidFill>
              </a:rPr>
              <a:t>يجب أن يكون تردد نبضات الدخل أقل من نصف تردد نبضات الساعة لـ </a:t>
            </a:r>
            <a:r>
              <a:rPr lang="en-US" sz="2800" dirty="0">
                <a:solidFill>
                  <a:prstClr val="black"/>
                </a:solidFill>
              </a:rPr>
              <a:t>MCU</a:t>
            </a:r>
            <a:r>
              <a:rPr lang="ar-SA" sz="2800" dirty="0">
                <a:solidFill>
                  <a:prstClr val="black"/>
                </a:solidFill>
              </a:rPr>
              <a:t>.</a:t>
            </a:r>
          </a:p>
          <a:p>
            <a:pPr marL="457200" indent="-457200" algn="just">
              <a:buFont typeface="Arial" pitchFamily="34" charset="0"/>
              <a:buChar char="•"/>
            </a:pPr>
            <a:r>
              <a:rPr lang="ar-SA" sz="2800" dirty="0">
                <a:solidFill>
                  <a:prstClr val="black"/>
                </a:solidFill>
              </a:rPr>
              <a:t>يمكن أن يعمل مع جميع أنماط عمل المؤقت.</a:t>
            </a:r>
          </a:p>
        </p:txBody>
      </p:sp>
      <p:sp>
        <p:nvSpPr>
          <p:cNvPr id="6" name="مستطيل 5"/>
          <p:cNvSpPr/>
          <p:nvPr/>
        </p:nvSpPr>
        <p:spPr>
          <a:xfrm>
            <a:off x="202270" y="211287"/>
            <a:ext cx="8657819" cy="646331"/>
          </a:xfrm>
          <a:prstGeom prst="rect">
            <a:avLst/>
          </a:prstGeom>
        </p:spPr>
        <p:txBody>
          <a:bodyPr wrap="none">
            <a:spAutoFit/>
          </a:bodyPr>
          <a:lstStyle/>
          <a:p>
            <a:pPr algn="ctr"/>
            <a:r>
              <a:rPr lang="ar-SA" sz="3600" b="1" dirty="0">
                <a:solidFill>
                  <a:srgbClr val="FF0000"/>
                </a:solidFill>
              </a:rPr>
              <a:t>نمط العمل كعداد</a:t>
            </a:r>
            <a:r>
              <a:rPr lang="en-US" sz="3600" b="1" dirty="0">
                <a:solidFill>
                  <a:srgbClr val="FF0000"/>
                </a:solidFill>
              </a:rPr>
              <a:t>External Event Counter Mode </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 y="3658384"/>
            <a:ext cx="88677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4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145</a:t>
            </a:fld>
            <a:endParaRPr lang="ar-SA">
              <a:solidFill>
                <a:prstClr val="black">
                  <a:tint val="75000"/>
                </a:prstClr>
              </a:solidFill>
            </a:endParaRPr>
          </a:p>
        </p:txBody>
      </p:sp>
      <p:sp>
        <p:nvSpPr>
          <p:cNvPr id="3" name="مستطيل 2"/>
          <p:cNvSpPr/>
          <p:nvPr/>
        </p:nvSpPr>
        <p:spPr>
          <a:xfrm>
            <a:off x="529880" y="980728"/>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في هذا الحالة يولد نبضات مربعة على القطب </a:t>
            </a:r>
            <a:r>
              <a:rPr lang="en-US" sz="2800" dirty="0">
                <a:solidFill>
                  <a:prstClr val="black"/>
                </a:solidFill>
              </a:rPr>
              <a:t> </a:t>
            </a:r>
            <a:r>
              <a:rPr lang="en-US" sz="2800" dirty="0" err="1">
                <a:solidFill>
                  <a:prstClr val="black"/>
                </a:solidFill>
              </a:rPr>
              <a:t>OCn</a:t>
            </a:r>
            <a:r>
              <a:rPr lang="ar-SA" sz="2800" dirty="0">
                <a:solidFill>
                  <a:prstClr val="black"/>
                </a:solidFill>
              </a:rPr>
              <a:t>ذو تردد يتعلق بقيمة المسجل </a:t>
            </a:r>
            <a:r>
              <a:rPr lang="en-US" sz="2800" dirty="0" err="1">
                <a:solidFill>
                  <a:prstClr val="black"/>
                </a:solidFill>
              </a:rPr>
              <a:t>OCnR</a:t>
            </a:r>
            <a:r>
              <a:rPr lang="ar-SA" sz="2800" dirty="0">
                <a:solidFill>
                  <a:prstClr val="black"/>
                </a:solidFill>
              </a:rPr>
              <a:t>، ولجعل المؤقت يعمل في هذا  النمط يجب القيام بمايلي:</a:t>
            </a:r>
          </a:p>
          <a:p>
            <a:pPr marL="514350" indent="-514350" algn="just">
              <a:buFont typeface="+mj-lt"/>
              <a:buAutoNum type="alphaUcPeriod"/>
            </a:pPr>
            <a:r>
              <a:rPr lang="ar-SA" sz="2800" dirty="0">
                <a:solidFill>
                  <a:prstClr val="black"/>
                </a:solidFill>
              </a:rPr>
              <a:t>ضبط المؤقت في نمط </a:t>
            </a:r>
            <a:r>
              <a:rPr lang="en-US" sz="2800" dirty="0">
                <a:solidFill>
                  <a:prstClr val="black"/>
                </a:solidFill>
              </a:rPr>
              <a:t>CTC</a:t>
            </a:r>
            <a:r>
              <a:rPr lang="ar-SA" sz="2800" dirty="0">
                <a:solidFill>
                  <a:prstClr val="black"/>
                </a:solidFill>
              </a:rPr>
              <a:t>.</a:t>
            </a:r>
          </a:p>
          <a:p>
            <a:pPr marL="514350" indent="-514350" algn="just">
              <a:buFont typeface="+mj-lt"/>
              <a:buAutoNum type="alphaUcPeriod"/>
            </a:pPr>
            <a:r>
              <a:rPr lang="ar-SA" sz="2800" dirty="0">
                <a:solidFill>
                  <a:prstClr val="black"/>
                </a:solidFill>
              </a:rPr>
              <a:t>ضبط القطب </a:t>
            </a:r>
            <a:r>
              <a:rPr lang="en-US" sz="2800" dirty="0" err="1">
                <a:solidFill>
                  <a:prstClr val="black"/>
                </a:solidFill>
              </a:rPr>
              <a:t>OCn</a:t>
            </a:r>
            <a:r>
              <a:rPr lang="ar-SA" sz="2800" dirty="0">
                <a:solidFill>
                  <a:prstClr val="black"/>
                </a:solidFill>
              </a:rPr>
              <a:t> في حالة </a:t>
            </a:r>
            <a:r>
              <a:rPr lang="en-US" sz="2800" dirty="0">
                <a:solidFill>
                  <a:prstClr val="black"/>
                </a:solidFill>
              </a:rPr>
              <a:t>Toggle</a:t>
            </a:r>
            <a:r>
              <a:rPr lang="ar-SA" sz="2800" dirty="0">
                <a:solidFill>
                  <a:prstClr val="black"/>
                </a:solidFill>
              </a:rPr>
              <a:t>.</a:t>
            </a:r>
            <a:endParaRPr lang="en-US" sz="2800" dirty="0">
              <a:solidFill>
                <a:prstClr val="black"/>
              </a:solidFill>
            </a:endParaRPr>
          </a:p>
        </p:txBody>
      </p:sp>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36" y="3204057"/>
            <a:ext cx="8028625" cy="31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3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146</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80728"/>
                <a:ext cx="7959766" cy="5727658"/>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الخرج للقطب </a:t>
                </a:r>
                <a:r>
                  <a:rPr lang="en-US" sz="2800" dirty="0" err="1">
                    <a:solidFill>
                      <a:prstClr val="black"/>
                    </a:solidFill>
                  </a:rPr>
                  <a:t>OCn</a:t>
                </a:r>
                <a:r>
                  <a:rPr lang="ar-SA" sz="2800" dirty="0">
                    <a:solidFill>
                      <a:prstClr val="black"/>
                    </a:solidFill>
                  </a:rPr>
                  <a:t> وفق العلاقة التالية:</a:t>
                </a:r>
              </a:p>
              <a:p>
                <a:pPr marL="457200" indent="-457200" algn="just">
                  <a:buFont typeface="Arial" pitchFamily="34" charset="0"/>
                  <a:buChar char="•"/>
                </a:pPr>
                <a:endParaRPr lang="ar-SA" sz="2800" dirty="0">
                  <a:solidFill>
                    <a:prstClr val="black"/>
                  </a:solidFill>
                </a:endParaRP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𝑂𝐶𝑛</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m:t>
                          </m:r>
                          <m:r>
                            <a:rPr lang="en-US" sz="2800" b="0" i="1" smtClean="0">
                              <a:solidFill>
                                <a:prstClr val="black"/>
                              </a:solidFill>
                              <a:latin typeface="Cambria Math"/>
                            </a:rPr>
                            <m:t>.</m:t>
                          </m:r>
                          <m:r>
                            <a:rPr lang="en-US" sz="2800" i="1">
                              <a:solidFill>
                                <a:prstClr val="black"/>
                              </a:solidFill>
                              <a:latin typeface="Cambria Math"/>
                            </a:rPr>
                            <m:t>𝑁</m:t>
                          </m:r>
                          <m:r>
                            <a:rPr lang="en-US" sz="2800" i="1">
                              <a:solidFill>
                                <a:prstClr val="black"/>
                              </a:solidFill>
                              <a:latin typeface="Cambria Math"/>
                            </a:rPr>
                            <m:t>.(</m:t>
                          </m:r>
                          <m:r>
                            <a:rPr lang="en-US" sz="2800" i="1">
                              <a:solidFill>
                                <a:prstClr val="black"/>
                              </a:solidFill>
                              <a:latin typeface="Cambria Math"/>
                            </a:rPr>
                            <m:t>𝑂𝐶𝑛𝑅</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den>
                      </m:f>
                    </m:oMath>
                  </m:oMathPara>
                </a14:m>
                <a:endParaRPr lang="en-US" sz="2800" dirty="0">
                  <a:solidFill>
                    <a:prstClr val="black"/>
                  </a:solidFill>
                </a:endParaRPr>
              </a:p>
              <a:p>
                <a:pPr algn="just"/>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err="1">
                    <a:solidFill>
                      <a:prstClr val="black"/>
                    </a:solidFill>
                  </a:rPr>
                  <a:t>OCnR</a:t>
                </a:r>
                <a:r>
                  <a:rPr lang="ar-SA" sz="2800" dirty="0">
                    <a:solidFill>
                      <a:prstClr val="black"/>
                    </a:solidFill>
                  </a:rPr>
                  <a:t>مسجل المقارن.</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Timer0, Timer1</a:t>
                </a:r>
                <a:r>
                  <a:rPr lang="ar-SA" sz="2800" dirty="0">
                    <a:solidFill>
                      <a:prstClr val="black"/>
                    </a:solidFill>
                  </a:rPr>
                  <a:t> تأخذ القيم التالية:</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endParaRPr lang="ar-SA" sz="2800" i="1" dirty="0">
                  <a:solidFill>
                    <a:prstClr val="black"/>
                  </a:solidFill>
                  <a:latin typeface="Cambria Math"/>
                </a:endParaRPr>
              </a:p>
            </p:txBody>
          </p:sp>
        </mc:Choice>
        <mc:Fallback xmlns="">
          <p:sp>
            <p:nvSpPr>
              <p:cNvPr id="3" name="مستطيل 2"/>
              <p:cNvSpPr>
                <a:spLocks noRot="1" noChangeAspect="1" noMove="1" noResize="1" noEditPoints="1" noAdjustHandles="1" noChangeArrowheads="1" noChangeShapeType="1" noTextEdit="1"/>
              </p:cNvSpPr>
              <p:nvPr/>
            </p:nvSpPr>
            <p:spPr>
              <a:xfrm>
                <a:off x="529880" y="980728"/>
                <a:ext cx="7959766" cy="5727658"/>
              </a:xfrm>
              <a:prstGeom prst="rect">
                <a:avLst/>
              </a:prstGeom>
              <a:blipFill rotWithShape="1">
                <a:blip r:embed="rId2"/>
                <a:stretch>
                  <a:fillRect l="-3063" t="-1491" r="-1608"/>
                </a:stretch>
              </a:blipFill>
            </p:spPr>
            <p:txBody>
              <a:bodyPr/>
              <a:lstStyle/>
              <a:p>
                <a:r>
                  <a:rPr lang="ar-SA">
                    <a:noFill/>
                  </a:rPr>
                  <a:t> </a:t>
                </a:r>
              </a:p>
            </p:txBody>
          </p:sp>
        </mc:Fallback>
      </mc:AlternateContent>
      <p:sp>
        <p:nvSpPr>
          <p:cNvPr id="6" name="مستطيل 5"/>
          <p:cNvSpPr/>
          <p:nvPr/>
        </p:nvSpPr>
        <p:spPr>
          <a:xfrm>
            <a:off x="349009" y="211287"/>
            <a:ext cx="8364341" cy="584775"/>
          </a:xfrm>
          <a:prstGeom prst="rect">
            <a:avLst/>
          </a:prstGeom>
        </p:spPr>
        <p:txBody>
          <a:bodyPr wrap="none">
            <a:spAutoFit/>
          </a:bodyPr>
          <a:lstStyle/>
          <a:p>
            <a:pPr algn="ctr"/>
            <a:r>
              <a:rPr lang="ar-SA" sz="3200" b="1" dirty="0">
                <a:solidFill>
                  <a:srgbClr val="FF0000"/>
                </a:solidFill>
              </a:rPr>
              <a:t>نمط العمل كمولد نبضات</a:t>
            </a:r>
            <a:r>
              <a:rPr lang="en-US" sz="3200" b="1" dirty="0">
                <a:solidFill>
                  <a:srgbClr val="FF0000"/>
                </a:solidFill>
              </a:rPr>
              <a:t>Mode Frequency Generator </a:t>
            </a:r>
          </a:p>
        </p:txBody>
      </p:sp>
    </p:spTree>
    <p:extLst>
      <p:ext uri="{BB962C8B-B14F-4D97-AF65-F5344CB8AC3E}">
        <p14:creationId xmlns:p14="http://schemas.microsoft.com/office/powerpoint/2010/main" val="16072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147</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يستخدم هذا النمط للتوليد أشارة </a:t>
            </a:r>
            <a:r>
              <a:rPr lang="en-US" sz="2800" dirty="0">
                <a:solidFill>
                  <a:prstClr val="black"/>
                </a:solidFill>
              </a:rPr>
              <a:t>PWM</a:t>
            </a:r>
            <a:r>
              <a:rPr lang="ar-SA" sz="2800" dirty="0">
                <a:solidFill>
                  <a:prstClr val="black"/>
                </a:solidFill>
              </a:rPr>
              <a:t> على القطب </a:t>
            </a:r>
            <a:r>
              <a:rPr lang="en-US" sz="2800" dirty="0" err="1">
                <a:solidFill>
                  <a:prstClr val="black"/>
                </a:solidFill>
              </a:rPr>
              <a:t>OCn</a:t>
            </a:r>
            <a:r>
              <a:rPr lang="ar-SA" sz="2800" dirty="0">
                <a:solidFill>
                  <a:prstClr val="black"/>
                </a:solidFill>
              </a:rPr>
              <a:t> </a:t>
            </a:r>
            <a:r>
              <a:rPr lang="ar-SA" sz="2800" b="1" dirty="0">
                <a:solidFill>
                  <a:prstClr val="black"/>
                </a:solidFill>
              </a:rPr>
              <a:t>ذات تردد عالي</a:t>
            </a:r>
            <a:r>
              <a:rPr lang="ar-SA" sz="2800" dirty="0">
                <a:solidFill>
                  <a:prstClr val="black"/>
                </a:solidFill>
              </a:rPr>
              <a:t> حيث يمكن تغير عرض نبضة الخرج عن طريق المسجل </a:t>
            </a:r>
            <a:r>
              <a:rPr lang="en-US" sz="2800" dirty="0" err="1">
                <a:solidFill>
                  <a:prstClr val="black"/>
                </a:solidFill>
              </a:rPr>
              <a:t>OCnR</a:t>
            </a:r>
            <a:r>
              <a:rPr lang="ar-SA" sz="2800" dirty="0">
                <a:solidFill>
                  <a:prstClr val="black"/>
                </a:solidFill>
              </a:rPr>
              <a:t>، ويمكن فهم مبدأ توليد </a:t>
            </a:r>
            <a:r>
              <a:rPr lang="en-US" sz="2800" dirty="0">
                <a:solidFill>
                  <a:prstClr val="black"/>
                </a:solidFill>
              </a:rPr>
              <a:t>Fast PWM </a:t>
            </a:r>
            <a:r>
              <a:rPr lang="ar-SA" sz="2800" b="1" dirty="0">
                <a:solidFill>
                  <a:srgbClr val="FF0000"/>
                </a:solidFill>
              </a:rPr>
              <a:t> </a:t>
            </a:r>
            <a:r>
              <a:rPr lang="ar-SA" sz="2800" dirty="0">
                <a:solidFill>
                  <a:prstClr val="black"/>
                </a:solidFill>
              </a:rPr>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08" y="2780928"/>
            <a:ext cx="7820025" cy="35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73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148</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256</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srgbClr val="FF0000"/>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800303" y="211287"/>
            <a:ext cx="5461752"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Fast PWM Mode</a:t>
            </a:r>
          </a:p>
        </p:txBody>
      </p:sp>
    </p:spTree>
    <p:extLst>
      <p:ext uri="{BB962C8B-B14F-4D97-AF65-F5344CB8AC3E}">
        <p14:creationId xmlns:p14="http://schemas.microsoft.com/office/powerpoint/2010/main" val="43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149</a:t>
            </a:fld>
            <a:endParaRPr lang="ar-SA">
              <a:solidFill>
                <a:prstClr val="black">
                  <a:tint val="75000"/>
                </a:prstClr>
              </a:solidFill>
            </a:endParaRPr>
          </a:p>
        </p:txBody>
      </p:sp>
      <p:sp>
        <p:nvSpPr>
          <p:cNvPr id="3" name="مستطيل 2"/>
          <p:cNvSpPr/>
          <p:nvPr/>
        </p:nvSpPr>
        <p:spPr>
          <a:xfrm>
            <a:off x="551296" y="980727"/>
            <a:ext cx="7959766" cy="2246769"/>
          </a:xfrm>
          <a:prstGeom prst="rect">
            <a:avLst/>
          </a:prstGeom>
        </p:spPr>
        <p:txBody>
          <a:bodyPr wrap="square">
            <a:spAutoFit/>
          </a:bodyPr>
          <a:lstStyle/>
          <a:p>
            <a:pPr marL="457200" indent="-457200" algn="just">
              <a:buFont typeface="Arial" pitchFamily="34" charset="0"/>
              <a:buChar char="•"/>
            </a:pPr>
            <a:r>
              <a:rPr lang="ar-SA" sz="2800" dirty="0"/>
              <a:t>يستخدم هذا النمط للتوليد أشارة </a:t>
            </a:r>
            <a:r>
              <a:rPr lang="en-US" sz="2800" dirty="0"/>
              <a:t>PWM</a:t>
            </a:r>
            <a:r>
              <a:rPr lang="ar-SA" sz="2800" dirty="0"/>
              <a:t> على القطب </a:t>
            </a:r>
            <a:r>
              <a:rPr lang="en-US" sz="2800" dirty="0" err="1"/>
              <a:t>OCn</a:t>
            </a:r>
            <a:r>
              <a:rPr lang="ar-SA" sz="2800" dirty="0"/>
              <a:t> </a:t>
            </a:r>
            <a:r>
              <a:rPr lang="ar-SA" sz="2800" b="1" dirty="0"/>
              <a:t>ذو دقة عالية،</a:t>
            </a:r>
            <a:r>
              <a:rPr lang="ar-SA" sz="2800" dirty="0"/>
              <a:t> حيث يمكن تغير عرض نبضة الخرج عن طريق المسجل </a:t>
            </a:r>
            <a:r>
              <a:rPr lang="en-US" sz="2800" dirty="0" err="1"/>
              <a:t>OCnR</a:t>
            </a:r>
            <a:r>
              <a:rPr lang="ar-SA" sz="2800" dirty="0"/>
              <a:t>، ويمكن فهم مبدأ توليد </a:t>
            </a:r>
            <a:r>
              <a:rPr lang="en-US" sz="2800" dirty="0"/>
              <a:t>Correct PWM </a:t>
            </a:r>
            <a:r>
              <a:rPr lang="ar-SA" sz="2800" b="1" dirty="0"/>
              <a:t> </a:t>
            </a:r>
            <a:r>
              <a:rPr lang="ar-SA" sz="2800" dirty="0"/>
              <a:t>من خلال المخطط الزمني التالي:</a:t>
            </a:r>
          </a:p>
          <a:p>
            <a:pPr algn="just"/>
            <a:r>
              <a:rPr lang="ar-SA" sz="2800" dirty="0">
                <a:solidFill>
                  <a:prstClr val="black"/>
                </a:solidFill>
              </a:rPr>
              <a:t>  </a:t>
            </a:r>
            <a:endParaRPr lang="en-US" sz="2800" dirty="0">
              <a:solidFill>
                <a:prstClr val="black"/>
              </a:solidFill>
            </a:endParaRPr>
          </a:p>
        </p:txBody>
      </p:sp>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2780928"/>
            <a:ext cx="8162925" cy="407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15</a:t>
            </a:fld>
            <a:endParaRPr lang="ar-SA"/>
          </a:p>
        </p:txBody>
      </p:sp>
      <p:graphicFrame>
        <p:nvGraphicFramePr>
          <p:cNvPr id="7" name="Diagram 6">
            <a:extLst>
              <a:ext uri="{FF2B5EF4-FFF2-40B4-BE49-F238E27FC236}">
                <a16:creationId xmlns:a16="http://schemas.microsoft.com/office/drawing/2014/main" id="{6201AC84-FE41-432E-9CBA-1EFF57EF5B09}"/>
              </a:ext>
            </a:extLst>
          </p:cNvPr>
          <p:cNvGraphicFramePr/>
          <p:nvPr>
            <p:extLst>
              <p:ext uri="{D42A27DB-BD31-4B8C-83A1-F6EECF244321}">
                <p14:modId xmlns:p14="http://schemas.microsoft.com/office/powerpoint/2010/main" val="226982813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D2CFA988-8DE9-4A04-81AA-2E418F0FD747}"/>
              </a:ext>
            </a:extLst>
          </p:cNvPr>
          <p:cNvSpPr/>
          <p:nvPr/>
        </p:nvSpPr>
        <p:spPr>
          <a:xfrm>
            <a:off x="6553202" y="6096000"/>
            <a:ext cx="2262159" cy="369332"/>
          </a:xfrm>
          <a:prstGeom prst="rect">
            <a:avLst/>
          </a:prstGeom>
        </p:spPr>
        <p:txBody>
          <a:bodyPr wrap="none">
            <a:spAutoFit/>
          </a:bodyPr>
          <a:lstStyle/>
          <a:p>
            <a:pPr lvl="0"/>
            <a:r>
              <a:rPr lang="en-US" dirty="0">
                <a:solidFill>
                  <a:srgbClr val="FF0000"/>
                </a:solidFill>
              </a:rPr>
              <a:t>ARM Cortex-M based</a:t>
            </a:r>
            <a:endParaRPr lang="en-US" dirty="0"/>
          </a:p>
        </p:txBody>
      </p:sp>
    </p:spTree>
    <p:extLst>
      <p:ext uri="{BB962C8B-B14F-4D97-AF65-F5344CB8AC3E}">
        <p14:creationId xmlns:p14="http://schemas.microsoft.com/office/powerpoint/2010/main" val="26471656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150</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953839"/>
                <a:ext cx="8218584" cy="5220340"/>
              </a:xfrm>
              <a:prstGeom prst="rect">
                <a:avLst/>
              </a:prstGeom>
            </p:spPr>
            <p:txBody>
              <a:bodyPr wrap="square">
                <a:spAutoFit/>
              </a:bodyPr>
              <a:lstStyle/>
              <a:p>
                <a:pPr marL="457200" indent="-457200" algn="just">
                  <a:buFont typeface="Arial" pitchFamily="34" charset="0"/>
                  <a:buChar char="•"/>
                </a:pPr>
                <a:r>
                  <a:rPr lang="ar-SA" sz="2800" dirty="0">
                    <a:solidFill>
                      <a:prstClr val="black"/>
                    </a:solidFill>
                  </a:rPr>
                  <a:t>يحسب تردد </a:t>
                </a:r>
                <a:r>
                  <a:rPr lang="en-US" sz="2800" dirty="0">
                    <a:solidFill>
                      <a:prstClr val="black"/>
                    </a:solidFill>
                  </a:rPr>
                  <a:t>PWM</a:t>
                </a:r>
                <a:r>
                  <a:rPr lang="ar-SA" sz="2800" dirty="0">
                    <a:solidFill>
                      <a:prstClr val="black"/>
                    </a:solidFill>
                  </a:rPr>
                  <a:t> على للقطب </a:t>
                </a:r>
                <a:r>
                  <a:rPr lang="en-US" sz="2800" dirty="0" err="1">
                    <a:solidFill>
                      <a:prstClr val="black"/>
                    </a:solidFill>
                  </a:rPr>
                  <a:t>OCn</a:t>
                </a:r>
                <a:r>
                  <a:rPr lang="ar-SA" sz="2800" dirty="0">
                    <a:solidFill>
                      <a:prstClr val="black"/>
                    </a:solidFill>
                  </a:rPr>
                  <a:t> من أجل مؤقت </a:t>
                </a:r>
                <a:r>
                  <a:rPr lang="en-US" sz="2800" dirty="0">
                    <a:solidFill>
                      <a:prstClr val="black"/>
                    </a:solidFill>
                  </a:rPr>
                  <a:t>  8 bit</a:t>
                </a:r>
                <a:r>
                  <a:rPr lang="ar-SA" sz="2800" dirty="0">
                    <a:solidFill>
                      <a:prstClr val="black"/>
                    </a:solidFill>
                  </a:rPr>
                  <a:t> 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b="0" i="1" smtClean="0">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b="0" i="1" smtClean="0">
                              <a:solidFill>
                                <a:prstClr val="black"/>
                              </a:solidFill>
                              <a:latin typeface="Cambria Math"/>
                            </a:rPr>
                            <m:t>510</m:t>
                          </m:r>
                          <m:r>
                            <a:rPr lang="en-US" sz="2800" b="0" i="1" smtClean="0">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r>
                  <a:rPr lang="ar-SA" sz="2800" dirty="0">
                    <a:solidFill>
                      <a:prstClr val="black"/>
                    </a:solidFill>
                  </a:rPr>
                  <a:t>حيث:</a:t>
                </a:r>
              </a:p>
              <a:p>
                <a:pPr algn="just"/>
                <a:r>
                  <a:rPr lang="en-US" sz="2800" dirty="0">
                    <a:solidFill>
                      <a:prstClr val="black"/>
                    </a:solidFill>
                  </a:rPr>
                  <a:t>N</a:t>
                </a:r>
                <a:r>
                  <a:rPr lang="ar-SA" sz="2800" dirty="0">
                    <a:solidFill>
                      <a:prstClr val="black"/>
                    </a:solidFill>
                  </a:rPr>
                  <a:t>نسبة التقسيم </a:t>
                </a:r>
                <a:r>
                  <a:rPr lang="en-US" sz="2800" dirty="0">
                    <a:solidFill>
                      <a:prstClr val="black"/>
                    </a:solidFill>
                  </a:rPr>
                  <a:t>Prescaler</a:t>
                </a:r>
                <a:r>
                  <a:rPr lang="ar-SA" sz="2800" dirty="0">
                    <a:solidFill>
                      <a:prstClr val="black"/>
                    </a:solidFill>
                  </a:rPr>
                  <a:t> من أجل </a:t>
                </a:r>
                <a:r>
                  <a:rPr lang="en-US" sz="2800" dirty="0">
                    <a:solidFill>
                      <a:prstClr val="black"/>
                    </a:solidFill>
                  </a:rPr>
                  <a:t>  Timer0</a:t>
                </a:r>
                <a:r>
                  <a:rPr lang="ar-SA" sz="2800" dirty="0">
                    <a:solidFill>
                      <a:prstClr val="black"/>
                    </a:solidFill>
                  </a:rPr>
                  <a:t>تأخذ القيم التالية: </a:t>
                </a:r>
                <a:r>
                  <a:rPr lang="en-US" sz="2800" dirty="0">
                    <a:solidFill>
                      <a:prstClr val="black"/>
                    </a:solidFill>
                  </a:rPr>
                  <a:t>N: 8, 64, 256 OR 1024       </a:t>
                </a:r>
                <a:r>
                  <a:rPr lang="ar-SA" sz="2800" dirty="0">
                    <a:solidFill>
                      <a:prstClr val="black"/>
                    </a:solidFill>
                  </a:rPr>
                  <a:t>.</a:t>
                </a:r>
              </a:p>
              <a:p>
                <a:pPr algn="just"/>
                <a:r>
                  <a:rPr lang="ar-SA" sz="2800" dirty="0">
                    <a:solidFill>
                      <a:prstClr val="black"/>
                    </a:solidFill>
                  </a:rPr>
                  <a:t>ومن أجل </a:t>
                </a:r>
                <a:r>
                  <a:rPr lang="en-US" sz="2800" dirty="0">
                    <a:solidFill>
                      <a:prstClr val="black"/>
                    </a:solidFill>
                  </a:rPr>
                  <a:t>Timer2</a:t>
                </a:r>
                <a:r>
                  <a:rPr lang="ar-SA" sz="2800" dirty="0">
                    <a:solidFill>
                      <a:prstClr val="black"/>
                    </a:solidFill>
                  </a:rPr>
                  <a:t> تأخذ القيم التالية: </a:t>
                </a:r>
                <a:r>
                  <a:rPr lang="en-US" sz="2800" dirty="0">
                    <a:solidFill>
                      <a:prstClr val="black"/>
                    </a:solidFill>
                  </a:rPr>
                  <a:t>N: 8, 32, 64,128 ,256 OR 1024</a:t>
                </a:r>
                <a:r>
                  <a:rPr lang="ar-SA" sz="2800" dirty="0">
                    <a:solidFill>
                      <a:prstClr val="black"/>
                    </a:solidFill>
                  </a:rPr>
                  <a:t>.</a:t>
                </a:r>
              </a:p>
              <a:p>
                <a:pPr algn="just"/>
                <a14:m>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oMath>
                </a14:m>
                <a:r>
                  <a:rPr lang="ar-SA" sz="2800" dirty="0">
                    <a:solidFill>
                      <a:prstClr val="black"/>
                    </a:solidFill>
                  </a:rPr>
                  <a:t> تردد عمل </a:t>
                </a:r>
                <a:r>
                  <a:rPr lang="en-US" sz="2800" dirty="0">
                    <a:solidFill>
                      <a:prstClr val="black"/>
                    </a:solidFill>
                  </a:rPr>
                  <a:t>MCU</a:t>
                </a:r>
                <a:r>
                  <a:rPr lang="ar-SA" sz="2800" dirty="0">
                    <a:solidFill>
                      <a:prstClr val="black"/>
                    </a:solidFill>
                  </a:rPr>
                  <a:t>.</a:t>
                </a:r>
              </a:p>
              <a:p>
                <a:pPr algn="just"/>
                <a:r>
                  <a:rPr lang="ar-SA" sz="2800" b="1" dirty="0">
                    <a:solidFill>
                      <a:prstClr val="black"/>
                    </a:solidFill>
                  </a:rPr>
                  <a:t>ملاحظة: </a:t>
                </a:r>
                <a:r>
                  <a:rPr lang="ar-SA" sz="2800" dirty="0">
                    <a:solidFill>
                      <a:prstClr val="black"/>
                    </a:solidFill>
                  </a:rPr>
                  <a:t>من أجل تردد مولد </a:t>
                </a:r>
                <a:r>
                  <a:rPr lang="en-US" sz="2800" dirty="0">
                    <a:solidFill>
                      <a:prstClr val="black"/>
                    </a:solidFill>
                  </a:rPr>
                  <a:t>PWM</a:t>
                </a:r>
                <a:r>
                  <a:rPr lang="ar-SA" sz="2800" dirty="0">
                    <a:solidFill>
                      <a:prstClr val="black"/>
                    </a:solidFill>
                  </a:rPr>
                  <a:t> في </a:t>
                </a:r>
                <a:r>
                  <a:rPr lang="en-US" sz="2800" dirty="0">
                    <a:solidFill>
                      <a:prstClr val="black"/>
                    </a:solidFill>
                  </a:rPr>
                  <a:t>Timer1</a:t>
                </a:r>
                <a:r>
                  <a:rPr lang="ar-SA" sz="2800" dirty="0">
                    <a:solidFill>
                      <a:prstClr val="black"/>
                    </a:solidFill>
                  </a:rPr>
                  <a:t> له قوانين خاصة نأخذها لاحقاً. </a:t>
                </a:r>
              </a:p>
            </p:txBody>
          </p:sp>
        </mc:Choice>
        <mc:Fallback xmlns="">
          <p:sp>
            <p:nvSpPr>
              <p:cNvPr id="3" name="مستطيل 2"/>
              <p:cNvSpPr>
                <a:spLocks noRot="1" noChangeAspect="1" noMove="1" noResize="1" noEditPoints="1" noAdjustHandles="1" noChangeArrowheads="1" noChangeShapeType="1" noTextEdit="1"/>
              </p:cNvSpPr>
              <p:nvPr/>
            </p:nvSpPr>
            <p:spPr>
              <a:xfrm>
                <a:off x="529880" y="953839"/>
                <a:ext cx="8218584" cy="5220340"/>
              </a:xfrm>
              <a:prstGeom prst="rect">
                <a:avLst/>
              </a:prstGeom>
              <a:blipFill rotWithShape="1">
                <a:blip r:embed="rId2"/>
                <a:stretch>
                  <a:fillRect l="-2967" t="-1634" r="-1558" b="-2217"/>
                </a:stretch>
              </a:blipFill>
            </p:spPr>
            <p:txBody>
              <a:bodyPr/>
              <a:lstStyle/>
              <a:p>
                <a:r>
                  <a:rPr lang="ar-SA">
                    <a:noFill/>
                  </a:rPr>
                  <a:t> </a:t>
                </a:r>
              </a:p>
            </p:txBody>
          </p:sp>
        </mc:Fallback>
      </mc:AlternateContent>
      <p:sp>
        <p:nvSpPr>
          <p:cNvPr id="6" name="مستطيل 5"/>
          <p:cNvSpPr/>
          <p:nvPr/>
        </p:nvSpPr>
        <p:spPr>
          <a:xfrm>
            <a:off x="1495444" y="211287"/>
            <a:ext cx="6071470" cy="584775"/>
          </a:xfrm>
          <a:prstGeom prst="rect">
            <a:avLst/>
          </a:prstGeom>
        </p:spPr>
        <p:txBody>
          <a:bodyPr wrap="none">
            <a:spAutoFit/>
          </a:bodyPr>
          <a:lstStyle/>
          <a:p>
            <a:pPr algn="ctr"/>
            <a:r>
              <a:rPr lang="ar-SA" sz="3200" b="1" dirty="0">
                <a:solidFill>
                  <a:srgbClr val="FF0000"/>
                </a:solidFill>
              </a:rPr>
              <a:t>نمط العمل مولد  </a:t>
            </a:r>
            <a:r>
              <a:rPr lang="en-US" sz="3200" b="1" dirty="0">
                <a:solidFill>
                  <a:srgbClr val="FF0000"/>
                </a:solidFill>
              </a:rPr>
              <a:t>Correct PWM Mode</a:t>
            </a:r>
          </a:p>
        </p:txBody>
      </p:sp>
    </p:spTree>
    <p:extLst>
      <p:ext uri="{BB962C8B-B14F-4D97-AF65-F5344CB8AC3E}">
        <p14:creationId xmlns:p14="http://schemas.microsoft.com/office/powerpoint/2010/main" val="18619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151</a:t>
            </a:fld>
            <a:endParaRPr lang="ar-SA">
              <a:solidFill>
                <a:prstClr val="black">
                  <a:tint val="75000"/>
                </a:prstClr>
              </a:solidFill>
            </a:endParaRPr>
          </a:p>
        </p:txBody>
      </p:sp>
      <p:sp>
        <p:nvSpPr>
          <p:cNvPr id="3" name="مستطيل 2"/>
          <p:cNvSpPr/>
          <p:nvPr/>
        </p:nvSpPr>
        <p:spPr>
          <a:xfrm>
            <a:off x="529880" y="953839"/>
            <a:ext cx="8218584" cy="6001643"/>
          </a:xfrm>
          <a:prstGeom prst="rect">
            <a:avLst/>
          </a:prstGeom>
        </p:spPr>
        <p:txBody>
          <a:bodyPr wrap="square">
            <a:spAutoFit/>
          </a:bodyPr>
          <a:lstStyle/>
          <a:p>
            <a:pPr algn="just"/>
            <a:r>
              <a:rPr lang="ar-SA" sz="3000" dirty="0">
                <a:solidFill>
                  <a:prstClr val="black"/>
                </a:solidFill>
              </a:rPr>
              <a:t>وهو عبارة عن مؤقت</a:t>
            </a:r>
            <a:r>
              <a:rPr lang="en-US" sz="3000" dirty="0">
                <a:solidFill>
                  <a:prstClr val="black"/>
                </a:solidFill>
              </a:rPr>
              <a:t>/</a:t>
            </a:r>
            <a:r>
              <a:rPr lang="ar-SA" sz="3000" dirty="0">
                <a:solidFill>
                  <a:prstClr val="black"/>
                </a:solidFill>
              </a:rPr>
              <a:t>عداد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OCR0</a:t>
            </a:r>
            <a:r>
              <a:rPr lang="ar-SA" sz="3000" dirty="0">
                <a:solidFill>
                  <a:prstClr val="black"/>
                </a:solidFill>
              </a:rPr>
              <a:t> له قطب دخل العداد </a:t>
            </a:r>
            <a:r>
              <a:rPr lang="en-US" sz="3000" dirty="0">
                <a:solidFill>
                  <a:prstClr val="black"/>
                </a:solidFill>
              </a:rPr>
              <a:t>T0</a:t>
            </a:r>
            <a:r>
              <a:rPr lang="ar-SA" sz="3000" dirty="0">
                <a:solidFill>
                  <a:prstClr val="black"/>
                </a:solidFill>
              </a:rPr>
              <a:t> ومخرج واحد </a:t>
            </a:r>
            <a:r>
              <a:rPr lang="en-US" sz="3000" dirty="0">
                <a:solidFill>
                  <a:prstClr val="black"/>
                </a:solidFill>
              </a:rPr>
              <a:t>OC0</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ويمكن أن يعمل وفق الأنماط التالية:</a:t>
            </a:r>
          </a:p>
          <a:p>
            <a:pPr algn="just"/>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كمولد للإشارة المعدلة بعرض النبضة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كمولد للإشارة المعدلة بعرض النبضة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Timer/Counter0 </a:t>
            </a:r>
          </a:p>
        </p:txBody>
      </p:sp>
    </p:spTree>
    <p:extLst>
      <p:ext uri="{BB962C8B-B14F-4D97-AF65-F5344CB8AC3E}">
        <p14:creationId xmlns:p14="http://schemas.microsoft.com/office/powerpoint/2010/main" val="3729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152</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Timer/Counter0 </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99" y="789191"/>
            <a:ext cx="790575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533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Timer/Counter0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cs00 ,cs01, cs02</a:t>
            </a:r>
            <a:r>
              <a:rPr lang="ar-SA" sz="3200" dirty="0"/>
              <a:t>.</a:t>
            </a:r>
          </a:p>
          <a:p>
            <a:pPr marL="457200" indent="-457200" algn="just">
              <a:buFont typeface="Arial" pitchFamily="34" charset="0"/>
              <a:buChar char="•"/>
            </a:pPr>
            <a:r>
              <a:rPr lang="ar-SA" sz="3200" dirty="0"/>
              <a:t>تحديد نمط عمل المؤقت </a:t>
            </a:r>
            <a:r>
              <a:rPr lang="en-US" sz="3200" dirty="0"/>
              <a:t> TIMER0</a:t>
            </a:r>
            <a:r>
              <a:rPr lang="ar-SA" sz="3200" dirty="0"/>
              <a:t>عن طريق الخانتين </a:t>
            </a:r>
            <a:r>
              <a:rPr lang="en-US" sz="3200" dirty="0"/>
              <a:t>WGM00, WGM01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OC0</a:t>
            </a:r>
            <a:r>
              <a:rPr lang="ar-SA" sz="3200" dirty="0">
                <a:solidFill>
                  <a:prstClr val="black"/>
                </a:solidFill>
              </a:rPr>
              <a:t> </a:t>
            </a:r>
            <a:r>
              <a:rPr lang="ar-SA" sz="3200" dirty="0"/>
              <a:t>عن طريق الخانتين </a:t>
            </a:r>
            <a:r>
              <a:rPr lang="en-US" sz="3200" dirty="0"/>
              <a:t>COM00,</a:t>
            </a:r>
            <a:r>
              <a:rPr lang="en-US" sz="3200" b="1" dirty="0"/>
              <a:t> </a:t>
            </a:r>
            <a:r>
              <a:rPr lang="en-US" sz="3200" dirty="0"/>
              <a:t>COM01</a:t>
            </a:r>
            <a:r>
              <a:rPr lang="en-US" sz="3200" b="1" dirty="0"/>
              <a:t> </a:t>
            </a:r>
            <a:r>
              <a:rPr lang="ar-SA" sz="3200" dirty="0">
                <a:solidFill>
                  <a:prstClr val="black"/>
                </a:solidFill>
              </a:rPr>
              <a:t>.</a:t>
            </a:r>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1465285"/>
            <a:ext cx="8228227" cy="157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6"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5364088" y="1179413"/>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4903"/>
            <a:ext cx="91440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7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77" y="2887215"/>
            <a:ext cx="8906446" cy="241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1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52566" y="167590"/>
            <a:ext cx="6573211"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OC0</a:t>
            </a:r>
            <a:r>
              <a:rPr lang="ar-SA" sz="3200" b="1" dirty="0">
                <a:solidFill>
                  <a:srgbClr val="FF0000"/>
                </a:solidFill>
              </a:rPr>
              <a:t> للمؤقت </a:t>
            </a:r>
            <a:r>
              <a:rPr lang="en-US" sz="3200" b="1" dirty="0">
                <a:solidFill>
                  <a:srgbClr val="FF0000"/>
                </a:solidFill>
              </a:rPr>
              <a:t> TIMER0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 y="706199"/>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15815" y="1114188"/>
            <a:ext cx="1723357" cy="1162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492896"/>
            <a:ext cx="874846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377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8" y="168503"/>
            <a:ext cx="8764290" cy="146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2987823" y="576492"/>
            <a:ext cx="1651349"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68" y="1563651"/>
            <a:ext cx="8612906" cy="242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68" y="4149079"/>
            <a:ext cx="8612906" cy="250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7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قناع المقاطعة (مسجل التحكم بالمقاطعة):</a:t>
            </a:r>
          </a:p>
        </p:txBody>
      </p:sp>
      <p:sp>
        <p:nvSpPr>
          <p:cNvPr id="4" name="مستطيل 3"/>
          <p:cNvSpPr/>
          <p:nvPr/>
        </p:nvSpPr>
        <p:spPr>
          <a:xfrm>
            <a:off x="-12031" y="2865566"/>
            <a:ext cx="9085940" cy="3539430"/>
          </a:xfrm>
          <a:prstGeom prst="rect">
            <a:avLst/>
          </a:prstGeom>
        </p:spPr>
        <p:txBody>
          <a:bodyPr wrap="square">
            <a:spAutoFit/>
          </a:bodyPr>
          <a:lstStyle/>
          <a:p>
            <a:pPr algn="just"/>
            <a:r>
              <a:rPr lang="ar-SA" sz="3200" dirty="0"/>
              <a:t>عن طريق هذا المسجل يتم تفعيل وحجب المقاطعة </a:t>
            </a:r>
            <a:r>
              <a:rPr lang="en-US" sz="3200" dirty="0"/>
              <a:t>Timer0</a:t>
            </a:r>
            <a:r>
              <a:rPr lang="ar-SA" sz="3200" dirty="0"/>
              <a:t>:</a:t>
            </a:r>
          </a:p>
          <a:p>
            <a:pPr marL="457200" indent="-457200" algn="just">
              <a:buFont typeface="Arial" pitchFamily="34" charset="0"/>
              <a:buChar char="•"/>
            </a:pPr>
            <a:r>
              <a:rPr lang="ar-SA" sz="3200" dirty="0"/>
              <a:t>الخانة </a:t>
            </a:r>
            <a:r>
              <a:rPr lang="en-US" sz="3200" dirty="0"/>
              <a:t>TOIE0</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TOIE0=1 </a:t>
            </a:r>
            <a:r>
              <a:rPr lang="ar-SA" sz="3200" dirty="0"/>
              <a:t>مفعلة</a:t>
            </a:r>
            <a:endParaRPr lang="en-US" sz="3200" dirty="0"/>
          </a:p>
          <a:p>
            <a:pPr marL="457200" indent="-457200" algn="just" rtl="0">
              <a:buFont typeface="Wingdings" pitchFamily="2" charset="2"/>
              <a:buChar char="§"/>
            </a:pPr>
            <a:r>
              <a:rPr lang="en-US" sz="3200" dirty="0"/>
              <a:t>TOIE0=0 </a:t>
            </a:r>
            <a:r>
              <a:rPr lang="ar-SA" sz="3200" dirty="0"/>
              <a:t>محجوبة</a:t>
            </a:r>
          </a:p>
          <a:p>
            <a:pPr marL="457200" indent="-457200" algn="just">
              <a:buFont typeface="Arial" pitchFamily="34" charset="0"/>
              <a:buChar char="•"/>
            </a:pPr>
            <a:r>
              <a:rPr lang="ar-SA" sz="3200" dirty="0"/>
              <a:t>الخانة </a:t>
            </a:r>
            <a:r>
              <a:rPr lang="en-US" sz="3200" dirty="0"/>
              <a:t>OCIE0</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OCIE0 =1 </a:t>
            </a:r>
            <a:r>
              <a:rPr lang="ar-SA" sz="3200" dirty="0"/>
              <a:t>مفعلة</a:t>
            </a:r>
            <a:endParaRPr lang="en-US" sz="3200" dirty="0"/>
          </a:p>
          <a:p>
            <a:pPr marL="457200" indent="-457200" algn="just" rtl="0">
              <a:buFont typeface="Wingdings" pitchFamily="2" charset="2"/>
              <a:buChar char="§"/>
            </a:pPr>
            <a:r>
              <a:rPr lang="en-US" sz="3200" dirty="0"/>
              <a:t>OCIE0 =0 </a:t>
            </a:r>
            <a:r>
              <a:rPr lang="ar-SA" sz="3200" dirty="0"/>
              <a:t>محجوبة</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8" y="953839"/>
            <a:ext cx="9059127"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313041" y="1507837"/>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1495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159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TOV0</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 الخانة </a:t>
            </a:r>
            <a:r>
              <a:rPr lang="en-US" sz="3200" dirty="0"/>
              <a:t>OCF0</a:t>
            </a:r>
            <a:r>
              <a:rPr lang="ar-SA" sz="3200" dirty="0"/>
              <a:t> علم مقاطعة المقارنة </a:t>
            </a:r>
            <a:r>
              <a:rPr lang="en-US" sz="3200" dirty="0"/>
              <a:t>Compare</a:t>
            </a:r>
            <a:r>
              <a:rPr lang="ar-SA" sz="3200" dirty="0"/>
              <a:t>.</a:t>
            </a:r>
          </a:p>
          <a:p>
            <a:pPr algn="just" rtl="0"/>
            <a:endParaRPr lang="ar-SA"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78" y="989439"/>
            <a:ext cx="90011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6648474" y="1642680"/>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964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cnx-software.com/wp-content/uploads/2017/08/MCU-Vendors-2017.jpg">
            <a:extLst>
              <a:ext uri="{FF2B5EF4-FFF2-40B4-BE49-F238E27FC236}">
                <a16:creationId xmlns:a16="http://schemas.microsoft.com/office/drawing/2014/main" id="{07A8597D-2C60-4A03-92CC-02198F1A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784975" cy="526137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عوائل المتحكمات المصغرة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16</a:t>
            </a:fld>
            <a:endParaRPr lang="ar-SA"/>
          </a:p>
        </p:txBody>
      </p:sp>
      <p:sp>
        <p:nvSpPr>
          <p:cNvPr id="2" name="Rectangle 1">
            <a:extLst>
              <a:ext uri="{FF2B5EF4-FFF2-40B4-BE49-F238E27FC236}">
                <a16:creationId xmlns:a16="http://schemas.microsoft.com/office/drawing/2014/main" id="{63F1CB10-7465-4217-9A0A-C1AE8A354FEB}"/>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3518539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4- مسجل المؤقت </a:t>
            </a:r>
            <a:r>
              <a:rPr lang="en-US" sz="3600" b="1" dirty="0">
                <a:solidFill>
                  <a:schemeClr val="accent1"/>
                </a:solidFill>
              </a:rPr>
              <a:t>Timer0</a:t>
            </a:r>
            <a:r>
              <a:rPr lang="ar-SA" sz="3600" b="1" dirty="0">
                <a:solidFill>
                  <a:schemeClr val="accent1"/>
                </a:solidFill>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34261"/>
            <a:ext cx="90487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5- مسجل المقارن </a:t>
            </a:r>
            <a:r>
              <a:rPr lang="en-US" sz="3600" b="1" dirty="0">
                <a:solidFill>
                  <a:schemeClr val="accent1"/>
                </a:solidFill>
              </a:rPr>
              <a:t>OC0</a:t>
            </a:r>
            <a:r>
              <a:rPr lang="ar-SA" sz="3600" b="1" dirty="0">
                <a:solidFill>
                  <a:schemeClr val="accent1"/>
                </a:solidFill>
              </a:rPr>
              <a:t>:</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3774123"/>
            <a:ext cx="91154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4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161</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Timer0</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18" y="1844824"/>
            <a:ext cx="8764290" cy="1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343489"/>
            <a:ext cx="884310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مستطيل 19"/>
          <p:cNvSpPr/>
          <p:nvPr/>
        </p:nvSpPr>
        <p:spPr>
          <a:xfrm>
            <a:off x="2195736" y="2335377"/>
            <a:ext cx="589180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6430669" y="3847545"/>
            <a:ext cx="174173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6" y="5019665"/>
            <a:ext cx="906604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مستطيل 22"/>
          <p:cNvSpPr/>
          <p:nvPr/>
        </p:nvSpPr>
        <p:spPr>
          <a:xfrm>
            <a:off x="1187625" y="5517231"/>
            <a:ext cx="7128792" cy="1216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264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8287476" cy="6247864"/>
          </a:xfrm>
          <a:prstGeom prst="rect">
            <a:avLst/>
          </a:prstGeom>
        </p:spPr>
        <p:txBody>
          <a:bodyPr wrap="square">
            <a:spAutoFit/>
          </a:bodyPr>
          <a:lstStyle/>
          <a:p>
            <a:r>
              <a:rPr lang="ar-SA" sz="3200" b="1" dirty="0">
                <a:solidFill>
                  <a:schemeClr val="accent1"/>
                </a:solidFill>
              </a:rPr>
              <a:t>مثال 1:</a:t>
            </a:r>
          </a:p>
          <a:p>
            <a:r>
              <a:rPr lang="ar-SA" sz="2800" dirty="0"/>
              <a:t>برمج المؤقت </a:t>
            </a:r>
            <a:r>
              <a:rPr lang="en-US" sz="2800" dirty="0"/>
              <a:t>Timer0</a:t>
            </a:r>
            <a:r>
              <a:rPr lang="ar-SA" sz="2800" dirty="0"/>
              <a:t> ليعمل وفق العمل التالي:</a:t>
            </a:r>
          </a:p>
          <a:p>
            <a:pPr marL="457200" indent="-457200">
              <a:buFont typeface="Wingdings" pitchFamily="2" charset="2"/>
              <a:buChar char="Ø"/>
            </a:pPr>
            <a:r>
              <a:rPr lang="ar-SA" sz="2800" dirty="0"/>
              <a:t>نسبة التقسيم </a:t>
            </a:r>
            <a:r>
              <a:rPr lang="en-US" sz="2800" dirty="0" err="1"/>
              <a:t>prescaler</a:t>
            </a:r>
            <a:r>
              <a:rPr lang="en-US" sz="2800" dirty="0"/>
              <a:t>=8</a:t>
            </a:r>
            <a:r>
              <a:rPr lang="ar-SA" sz="2800" dirty="0"/>
              <a:t>. </a:t>
            </a:r>
          </a:p>
          <a:p>
            <a:pPr marL="457200" indent="-457200">
              <a:buFont typeface="Wingdings" pitchFamily="2" charset="2"/>
              <a:buChar char="Ø"/>
            </a:pPr>
            <a:r>
              <a:rPr lang="ar-SA" sz="2800" dirty="0"/>
              <a:t>نمط عمل طبيعي.</a:t>
            </a:r>
          </a:p>
          <a:p>
            <a:pPr marL="457200" indent="-457200">
              <a:buFont typeface="Wingdings" pitchFamily="2" charset="2"/>
              <a:buChar char="Ø"/>
            </a:pPr>
            <a:r>
              <a:rPr lang="ar-SA" sz="2800" dirty="0"/>
              <a:t>تفعيل مقاطعة الطفحان.</a:t>
            </a:r>
          </a:p>
          <a:p>
            <a:endParaRPr lang="ar-SA" sz="3200" dirty="0"/>
          </a:p>
          <a:p>
            <a:endParaRPr lang="ar-SA" sz="3200" dirty="0"/>
          </a:p>
          <a:p>
            <a:endParaRPr lang="ar-SA" sz="3200" dirty="0"/>
          </a:p>
          <a:p>
            <a:endParaRPr lang="ar-SA" sz="3200" dirty="0"/>
          </a:p>
          <a:p>
            <a:endParaRPr lang="ar-SA" sz="3200" dirty="0"/>
          </a:p>
          <a:p>
            <a:r>
              <a:rPr lang="ar-SA" sz="3200" b="1" dirty="0">
                <a:solidFill>
                  <a:schemeClr val="accent1"/>
                </a:solidFill>
              </a:rPr>
              <a:t>الحل: </a:t>
            </a:r>
            <a:r>
              <a:rPr lang="ar-SA" sz="3200" dirty="0"/>
              <a:t>من الجداول الخاصة بالمسجلات نجد:</a:t>
            </a:r>
            <a:endParaRPr lang="en-US" sz="3200" dirty="0"/>
          </a:p>
          <a:p>
            <a:pPr algn="l" rtl="0"/>
            <a:r>
              <a:rPr lang="en-US" sz="3200" dirty="0">
                <a:solidFill>
                  <a:srgbClr val="FF0000"/>
                </a:solidFill>
              </a:rPr>
              <a:t>TCCR0=0B00000010;</a:t>
            </a:r>
            <a:endParaRPr lang="ar-SA" sz="3200" dirty="0">
              <a:solidFill>
                <a:srgbClr val="FF0000"/>
              </a:solidFill>
            </a:endParaRPr>
          </a:p>
          <a:p>
            <a:pPr algn="l" rtl="0"/>
            <a:r>
              <a:rPr lang="en-US" sz="3200" dirty="0">
                <a:solidFill>
                  <a:srgbClr val="FF0000"/>
                </a:solidFill>
              </a:rPr>
              <a:t>TIMSK=0B00000001;</a:t>
            </a:r>
            <a:endParaRPr lang="ar-SA" sz="3200" dirty="0">
              <a:solidFill>
                <a:srgbClr val="FF0000"/>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37" y="2564904"/>
            <a:ext cx="8228227" cy="118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29" y="3528597"/>
            <a:ext cx="8287476" cy="126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3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203108"/>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Timer0</a:t>
                </a:r>
                <a:r>
                  <a:rPr lang="ar-SA" sz="2800" dirty="0"/>
                  <a:t> لتحدث مقاطعة المقارن كل </a:t>
                </a:r>
                <a:r>
                  <a:rPr lang="en-US" sz="2800" dirty="0"/>
                  <a:t>1 </a:t>
                </a:r>
                <a:r>
                  <a:rPr lang="en-US" sz="2800" dirty="0" err="1"/>
                  <a:t>ms</a:t>
                </a:r>
                <a:r>
                  <a:rPr lang="ar-SA" sz="2800" dirty="0"/>
                  <a:t> إذا علمت أن تردد المتحكم المصغر </a:t>
                </a:r>
                <a:r>
                  <a:rPr lang="en-US" sz="2800" dirty="0"/>
                  <a:t>8 MHz</a:t>
                </a:r>
                <a:r>
                  <a:rPr lang="ar-SA" sz="2800" dirty="0"/>
                  <a:t>.</a:t>
                </a:r>
              </a:p>
              <a:p>
                <a:r>
                  <a:rPr lang="ar-SA" sz="3200" dirty="0">
                    <a:solidFill>
                      <a:schemeClr val="accent1"/>
                    </a:solidFill>
                  </a:rPr>
                  <a:t>الحل:</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𝑐𝑜𝑚𝑝𝑎𝑟𝑒</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𝑂𝐶𝑛𝑅</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pPr algn="just"/>
                <a:r>
                  <a:rPr lang="ar-SA" sz="2400" dirty="0">
                    <a:solidFill>
                      <a:prstClr val="black"/>
                    </a:solidFill>
                  </a:rPr>
                  <a:t>نفرض نسبة التقسيم </a:t>
                </a:r>
                <a:r>
                  <a:rPr lang="en-US" sz="2400" dirty="0">
                    <a:solidFill>
                      <a:prstClr val="black"/>
                    </a:solidFill>
                  </a:rPr>
                  <a:t>N=64</a:t>
                </a:r>
                <a:r>
                  <a:rPr lang="ar-SA" sz="2400" dirty="0">
                    <a:solidFill>
                      <a:prstClr val="black"/>
                    </a:solidFill>
                  </a:rPr>
                  <a:t>.</a:t>
                </a: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r>
                                <a:rPr lang="en-US" sz="2400" i="1">
                                  <a:solidFill>
                                    <a:prstClr val="black"/>
                                  </a:solidFill>
                                  <a:latin typeface="Cambria Math"/>
                                </a:rPr>
                                <m:t>𝑇</m:t>
                              </m:r>
                            </m:e>
                            <m:sub>
                              <m:r>
                                <a:rPr lang="en-US" sz="2400" i="1">
                                  <a:solidFill>
                                    <a:prstClr val="black"/>
                                  </a:solidFill>
                                  <a:latin typeface="Cambria Math"/>
                                </a:rPr>
                                <m:t>𝑐𝑜𝑚𝑝𝑎𝑟𝑒</m:t>
                              </m:r>
                            </m:sub>
                          </m:sSub>
                        </m:num>
                        <m:den>
                          <m:r>
                            <a:rPr lang="en-US" sz="2400" i="1">
                              <a:solidFill>
                                <a:prstClr val="black"/>
                              </a:solidFill>
                              <a:latin typeface="Cambria Math"/>
                            </a:rPr>
                            <m:t>𝑁</m:t>
                          </m:r>
                        </m:den>
                      </m:f>
                      <m:r>
                        <a:rPr lang="en-US" sz="2400" i="1">
                          <a:solidFill>
                            <a:prstClr val="black"/>
                          </a:solidFill>
                          <a:latin typeface="Cambria Math"/>
                        </a:rPr>
                        <m:t>−</m:t>
                      </m:r>
                      <m:r>
                        <a:rPr lang="en-US" sz="2400" i="1">
                          <a:solidFill>
                            <a:prstClr val="black"/>
                          </a:solidFill>
                          <a:latin typeface="Cambria Math"/>
                        </a:rPr>
                        <m:t>1</m:t>
                      </m:r>
                    </m:oMath>
                  </m:oMathPara>
                </a14:m>
                <a:endParaRPr lang="ar-SA" sz="2400" dirty="0">
                  <a:solidFill>
                    <a:prstClr val="black"/>
                  </a:solidFill>
                </a:endParaRPr>
              </a:p>
              <a:p>
                <a:pPr algn="just"/>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𝑂𝐶</m:t>
                      </m:r>
                      <m:r>
                        <a:rPr lang="en-US" sz="2400" b="0" i="1" smtClean="0">
                          <a:solidFill>
                            <a:prstClr val="black"/>
                          </a:solidFill>
                          <a:latin typeface="Cambria Math"/>
                        </a:rPr>
                        <m:t>0</m:t>
                      </m:r>
                      <m:r>
                        <a:rPr lang="en-US" sz="2400" i="1">
                          <a:solidFill>
                            <a:prstClr val="black"/>
                          </a:solidFill>
                          <a:latin typeface="Cambria Math"/>
                        </a:rPr>
                        <m:t>𝑅</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8</m:t>
                          </m:r>
                          <m:r>
                            <a:rPr lang="en-US" sz="2400" i="1">
                              <a:solidFill>
                                <a:prstClr val="black"/>
                              </a:solidFill>
                              <a:latin typeface="Cambria Math"/>
                            </a:rPr>
                            <m:t>000000</m:t>
                          </m:r>
                          <m:r>
                            <a:rPr lang="en-US" sz="2400" i="1">
                              <a:solidFill>
                                <a:prstClr val="black"/>
                              </a:solidFill>
                              <a:latin typeface="Cambria Math"/>
                            </a:rPr>
                            <m:t>∗</m:t>
                          </m:r>
                          <m:r>
                            <a:rPr lang="en-US" sz="2400" i="1">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001</m:t>
                          </m:r>
                        </m:num>
                        <m:den>
                          <m:r>
                            <a:rPr lang="en-US" sz="2400" b="0" i="1" smtClean="0">
                              <a:solidFill>
                                <a:prstClr val="black"/>
                              </a:solidFill>
                              <a:latin typeface="Cambria Math"/>
                            </a:rPr>
                            <m:t>64</m:t>
                          </m:r>
                        </m:den>
                      </m:f>
                      <m:r>
                        <a:rPr lang="en-US" sz="2400" i="1">
                          <a:solidFill>
                            <a:prstClr val="black"/>
                          </a:solidFill>
                          <a:latin typeface="Cambria Math"/>
                        </a:rPr>
                        <m:t>−</m:t>
                      </m:r>
                      <m:r>
                        <a:rPr lang="en-US" sz="2400" i="1">
                          <a:solidFill>
                            <a:prstClr val="black"/>
                          </a:solidFill>
                          <a:latin typeface="Cambria Math"/>
                        </a:rPr>
                        <m:t>1</m:t>
                      </m:r>
                      <m:r>
                        <a:rPr lang="en-US" sz="2400" i="1" smtClean="0">
                          <a:solidFill>
                            <a:prstClr val="black"/>
                          </a:solidFill>
                          <a:latin typeface="Cambria Math"/>
                        </a:rPr>
                        <m:t>=</m:t>
                      </m:r>
                      <m:r>
                        <a:rPr lang="en-US" sz="2400" b="0" i="1" smtClean="0">
                          <a:solidFill>
                            <a:prstClr val="black"/>
                          </a:solidFill>
                          <a:latin typeface="Cambria Math"/>
                        </a:rPr>
                        <m:t>124</m:t>
                      </m:r>
                    </m:oMath>
                  </m:oMathPara>
                </a14:m>
                <a:endParaRPr lang="en-US" sz="3200" dirty="0">
                  <a:solidFill>
                    <a:schemeClr val="accent1"/>
                  </a:solidFill>
                </a:endParaRPr>
              </a:p>
              <a:p>
                <a:r>
                  <a:rPr lang="ar-SA" sz="2400" b="1" dirty="0">
                    <a:solidFill>
                      <a:prstClr val="black"/>
                    </a:solidFill>
                  </a:rPr>
                  <a:t>نختار نمط العمل </a:t>
                </a:r>
                <a:r>
                  <a:rPr lang="en-US" sz="2400" b="1" dirty="0">
                    <a:solidFill>
                      <a:prstClr val="black"/>
                    </a:solidFill>
                  </a:rPr>
                  <a:t>CTC</a:t>
                </a:r>
                <a:r>
                  <a:rPr lang="ar-SA" sz="2800" b="1" dirty="0"/>
                  <a:t>.</a:t>
                </a:r>
                <a:endParaRPr lang="en-US" sz="2800" b="1" dirty="0"/>
              </a:p>
              <a:p>
                <a:pPr algn="l" rtl="0"/>
                <a:r>
                  <a:rPr lang="en-US" sz="2800" dirty="0">
                    <a:solidFill>
                      <a:srgbClr val="FF0000"/>
                    </a:solidFill>
                  </a:rPr>
                  <a:t>TCCR0=0B00001011;</a:t>
                </a:r>
              </a:p>
              <a:p>
                <a:pPr algn="l" rtl="0"/>
                <a:r>
                  <a:rPr lang="en-US" sz="2800" dirty="0">
                    <a:solidFill>
                      <a:srgbClr val="FF0000"/>
                    </a:solidFill>
                  </a:rPr>
                  <a:t>TIMSK=0B00000010;</a:t>
                </a:r>
                <a:endParaRPr lang="ar-SA" sz="2800" dirty="0">
                  <a:solidFill>
                    <a:srgbClr val="FF0000"/>
                  </a:solidFill>
                </a:endParaRPr>
              </a:p>
              <a:p>
                <a:pPr algn="just" rtl="0"/>
                <a:r>
                  <a:rPr lang="en-US" sz="2800" dirty="0">
                    <a:solidFill>
                      <a:srgbClr val="FF0000"/>
                    </a:solidFill>
                  </a:rPr>
                  <a:t>OC0R=124;</a:t>
                </a:r>
                <a:endParaRPr lang="ar-SA" sz="2800" dirty="0">
                  <a:solidFill>
                    <a:srgbClr val="FF0000"/>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203108"/>
              </a:xfrm>
              <a:prstGeom prst="rect">
                <a:avLst/>
              </a:prstGeom>
              <a:blipFill rotWithShape="1">
                <a:blip r:embed="rId3"/>
                <a:stretch>
                  <a:fillRect l="-1471" t="-1277" r="-1838" b="-1277"/>
                </a:stretch>
              </a:blipFill>
            </p:spPr>
            <p:txBody>
              <a:bodyPr/>
              <a:lstStyle/>
              <a:p>
                <a:r>
                  <a:rPr lang="ar-SA">
                    <a:noFill/>
                  </a:rPr>
                  <a:t> </a:t>
                </a:r>
              </a:p>
            </p:txBody>
          </p:sp>
        </mc:Fallback>
      </mc:AlternateContent>
      <p:sp>
        <p:nvSpPr>
          <p:cNvPr id="2" name="مربع نص 1"/>
          <p:cNvSpPr txBox="1"/>
          <p:nvPr/>
        </p:nvSpPr>
        <p:spPr>
          <a:xfrm>
            <a:off x="4427984" y="5445224"/>
            <a:ext cx="4505211" cy="954107"/>
          </a:xfrm>
          <a:prstGeom prst="rect">
            <a:avLst/>
          </a:prstGeom>
          <a:noFill/>
        </p:spPr>
        <p:txBody>
          <a:bodyPr wrap="square" rtlCol="1">
            <a:spAutoFit/>
          </a:bodyPr>
          <a:lstStyle/>
          <a:p>
            <a:r>
              <a:rPr lang="ar-SA" sz="2800" dirty="0">
                <a:solidFill>
                  <a:srgbClr val="FF0000"/>
                </a:solidFill>
              </a:rPr>
              <a:t>ملاحظة هامة: </a:t>
            </a:r>
            <a:r>
              <a:rPr lang="ar-SA" sz="2800" dirty="0">
                <a:solidFill>
                  <a:schemeClr val="accent1"/>
                </a:solidFill>
              </a:rPr>
              <a:t>عند استخدام مقاطعة المقارن نشغل المؤقت في نمط </a:t>
            </a:r>
            <a:r>
              <a:rPr lang="en-US" sz="2800" dirty="0">
                <a:solidFill>
                  <a:schemeClr val="accent1"/>
                </a:solidFill>
              </a:rPr>
              <a:t>CTC</a:t>
            </a:r>
            <a:endParaRPr lang="ar-SA" sz="2800" dirty="0">
              <a:solidFill>
                <a:schemeClr val="accent1"/>
              </a:solidFill>
            </a:endParaRPr>
          </a:p>
        </p:txBody>
      </p:sp>
    </p:spTree>
    <p:extLst>
      <p:ext uri="{BB962C8B-B14F-4D97-AF65-F5344CB8AC3E}">
        <p14:creationId xmlns:p14="http://schemas.microsoft.com/office/powerpoint/2010/main" val="5322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10183" y="211286"/>
            <a:ext cx="7507633" cy="769441"/>
          </a:xfrm>
          <a:prstGeom prst="rect">
            <a:avLst/>
          </a:prstGeom>
        </p:spPr>
        <p:txBody>
          <a:bodyPr wrap="none">
            <a:spAutoFit/>
          </a:bodyPr>
          <a:lstStyle/>
          <a:p>
            <a:pPr algn="ctr"/>
            <a:r>
              <a:rPr lang="ar-SA" sz="4400" b="1" dirty="0">
                <a:solidFill>
                  <a:srgbClr val="FF0000"/>
                </a:solidFill>
              </a:rPr>
              <a:t>تطبيق (</a:t>
            </a:r>
            <a:r>
              <a:rPr lang="en-US" sz="4400" b="1" dirty="0">
                <a:solidFill>
                  <a:srgbClr val="FF0000"/>
                </a:solidFill>
              </a:rPr>
              <a:t>Flasher </a:t>
            </a:r>
            <a:r>
              <a:rPr lang="ar-SA" sz="4400" b="1" dirty="0">
                <a:solidFill>
                  <a:srgbClr val="FF0000"/>
                </a:solidFill>
              </a:rPr>
              <a:t>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2" action="ppaction://program"/>
          </p:cNvPr>
          <p:cNvSpPr txBox="1"/>
          <p:nvPr/>
        </p:nvSpPr>
        <p:spPr>
          <a:xfrm>
            <a:off x="5983385" y="279656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\Examples\Ex13</a:t>
            </a:r>
            <a:endParaRPr lang="ar-SA" b="1" dirty="0">
              <a:solidFill>
                <a:srgbClr val="FF0000"/>
              </a:solidFill>
            </a:endParaRPr>
          </a:p>
        </p:txBody>
      </p:sp>
      <p:sp>
        <p:nvSpPr>
          <p:cNvPr id="8" name="مستطيل 7"/>
          <p:cNvSpPr/>
          <p:nvPr/>
        </p:nvSpPr>
        <p:spPr>
          <a:xfrm>
            <a:off x="5796136" y="270833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836712"/>
            <a:ext cx="7959766" cy="1384995"/>
          </a:xfrm>
          <a:prstGeom prst="rect">
            <a:avLst/>
          </a:prstGeom>
        </p:spPr>
        <p:txBody>
          <a:bodyPr wrap="square">
            <a:spAutoFit/>
          </a:bodyPr>
          <a:lstStyle/>
          <a:p>
            <a:pPr algn="just"/>
            <a:r>
              <a:rPr lang="ar-SA" sz="2800" dirty="0"/>
              <a:t>اكتب برنامج ي</a:t>
            </a:r>
            <a:r>
              <a:rPr lang="ar-SY" sz="2800" dirty="0"/>
              <a:t>قوم</a:t>
            </a:r>
            <a:r>
              <a:rPr lang="en-US" sz="2800" dirty="0"/>
              <a:t> </a:t>
            </a:r>
            <a:r>
              <a:rPr lang="ar-SY" sz="2800" dirty="0"/>
              <a:t> بتشغل</a:t>
            </a:r>
            <a:r>
              <a:rPr lang="ar-SA" sz="2800" dirty="0"/>
              <a:t> الـ</a:t>
            </a:r>
            <a:r>
              <a:rPr lang="ar-SY" sz="2800" dirty="0"/>
              <a:t> </a:t>
            </a:r>
            <a:r>
              <a:rPr lang="en-US" sz="2800" dirty="0"/>
              <a:t>LED</a:t>
            </a:r>
            <a:r>
              <a:rPr lang="ar-SY" sz="2800" dirty="0"/>
              <a:t> لمدة </a:t>
            </a:r>
            <a:r>
              <a:rPr lang="en-US" sz="2800" dirty="0"/>
              <a:t>1 s</a:t>
            </a:r>
            <a:r>
              <a:rPr lang="ar-SY" sz="2800" dirty="0"/>
              <a:t> وإطفاء</a:t>
            </a:r>
            <a:r>
              <a:rPr lang="ar-SA" sz="2800" dirty="0"/>
              <a:t> الـ </a:t>
            </a:r>
            <a:r>
              <a:rPr lang="en-US" sz="2800" dirty="0"/>
              <a:t>LED</a:t>
            </a:r>
            <a:r>
              <a:rPr lang="ar-SA" sz="2800" dirty="0"/>
              <a:t> </a:t>
            </a:r>
            <a:r>
              <a:rPr lang="ar-SY" sz="2800" dirty="0"/>
              <a:t>لمدة </a:t>
            </a:r>
            <a:r>
              <a:rPr lang="en-US" sz="2800" dirty="0"/>
              <a:t>1 s</a:t>
            </a:r>
            <a:r>
              <a:rPr lang="ar-SA" sz="2800" dirty="0"/>
              <a:t> .... وهكذا يستمر بالعمل </a:t>
            </a:r>
            <a:r>
              <a:rPr lang="ar-SA" sz="2800" b="1" dirty="0">
                <a:solidFill>
                  <a:schemeClr val="accent1"/>
                </a:solidFill>
              </a:rPr>
              <a:t>باستخدام </a:t>
            </a:r>
            <a:r>
              <a:rPr lang="en-US" sz="2800" b="1" dirty="0">
                <a:solidFill>
                  <a:schemeClr val="accent1"/>
                </a:solidFill>
              </a:rPr>
              <a:t>Timer0</a:t>
            </a:r>
            <a:r>
              <a:rPr lang="ar-SA" sz="2800" b="1" dirty="0">
                <a:solidFill>
                  <a:schemeClr val="accent1"/>
                </a:solidFill>
              </a:rPr>
              <a:t> </a:t>
            </a:r>
            <a:r>
              <a:rPr lang="ar-SA" sz="2800" b="1" dirty="0"/>
              <a:t>إذا علمت أن تردد عمل المتحكم المصغر </a:t>
            </a:r>
            <a:r>
              <a:rPr lang="en-US" sz="2800" b="1" dirty="0"/>
              <a:t>8 MHz</a:t>
            </a:r>
            <a:r>
              <a:rPr lang="ar-SA" sz="2800" b="1" dirty="0"/>
              <a:t>.</a:t>
            </a:r>
            <a:endParaRPr lang="ar-SA" sz="2800" b="1" dirty="0">
              <a:cs typeface="Times New Roman"/>
            </a:endParaRPr>
          </a:p>
        </p:txBody>
      </p:sp>
      <p:pic>
        <p:nvPicPr>
          <p:cNvPr id="6" name="Picture 3" descr="C:\Users\shift\Desktop\my work\COURSE MICRO\applications\application6\circui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161420"/>
            <a:ext cx="4939084" cy="4281271"/>
          </a:xfrm>
          <a:prstGeom prst="rect">
            <a:avLst/>
          </a:prstGeom>
          <a:noFill/>
          <a:extLst>
            <a:ext uri="{909E8E84-426E-40DD-AFC4-6F175D3DCCD1}">
              <a14:hiddenFill xmlns:a14="http://schemas.microsoft.com/office/drawing/2010/main">
                <a:solidFill>
                  <a:srgbClr val="FFFFFF"/>
                </a:solidFill>
              </a14:hiddenFill>
            </a:ext>
          </a:extLst>
        </p:spPr>
      </p:pic>
      <p:sp>
        <p:nvSpPr>
          <p:cNvPr id="15" name="مربع نص 14"/>
          <p:cNvSpPr txBox="1"/>
          <p:nvPr/>
        </p:nvSpPr>
        <p:spPr>
          <a:xfrm>
            <a:off x="6068689" y="4235251"/>
            <a:ext cx="2133648" cy="1569660"/>
          </a:xfrm>
          <a:prstGeom prst="rect">
            <a:avLst/>
          </a:prstGeom>
          <a:noFill/>
        </p:spPr>
        <p:txBody>
          <a:bodyPr wrap="square" rtlCol="1">
            <a:spAutoFit/>
          </a:bodyPr>
          <a:lstStyle/>
          <a:p>
            <a:pPr algn="ctr"/>
            <a:r>
              <a:rPr lang="en-US" sz="9600" dirty="0">
                <a:solidFill>
                  <a:srgbClr val="FF0000"/>
                </a:solidFill>
              </a:rPr>
              <a:t>?</a:t>
            </a:r>
            <a:endParaRPr lang="ar-SA" sz="9600" dirty="0">
              <a:solidFill>
                <a:srgbClr val="FF0000"/>
              </a:solidFill>
            </a:endParaRPr>
          </a:p>
        </p:txBody>
      </p:sp>
    </p:spTree>
    <p:extLst>
      <p:ext uri="{BB962C8B-B14F-4D97-AF65-F5344CB8AC3E}">
        <p14:creationId xmlns:p14="http://schemas.microsoft.com/office/powerpoint/2010/main" val="42074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165</a:t>
            </a:fld>
            <a:endParaRPr lang="ar-SA" dirty="0">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0"/>
            <a:ext cx="7938012" cy="6863417"/>
          </a:xfrm>
          <a:prstGeom prst="rect">
            <a:avLst/>
          </a:prstGeom>
        </p:spPr>
        <p:txBody>
          <a:bodyPr wrap="square">
            <a:spAutoFit/>
          </a:bodyPr>
          <a:lstStyle/>
          <a:p>
            <a:pPr algn="l" rtl="0"/>
            <a:r>
              <a:rPr lang="en-US" sz="2000" dirty="0">
                <a:solidFill>
                  <a:prstClr val="black"/>
                </a:solidFill>
                <a:cs typeface="Times New Roman"/>
              </a:rPr>
              <a:t>#include &lt;mega16.h&gt;</a:t>
            </a:r>
          </a:p>
          <a:p>
            <a:pPr algn="l" rtl="0"/>
            <a:r>
              <a:rPr lang="en-US" sz="2800" dirty="0" err="1">
                <a:cs typeface="Times New Roman"/>
              </a:rPr>
              <a:t>int</a:t>
            </a:r>
            <a:r>
              <a:rPr lang="en-US" sz="2800" dirty="0">
                <a:cs typeface="Times New Roman"/>
              </a:rPr>
              <a:t> i;</a:t>
            </a:r>
          </a:p>
          <a:p>
            <a:pPr algn="l" rtl="0"/>
            <a:r>
              <a:rPr lang="en-US" sz="2800" dirty="0">
                <a:solidFill>
                  <a:schemeClr val="accent1"/>
                </a:solidFill>
                <a:cs typeface="Times New Roman"/>
              </a:rPr>
              <a:t>interrupt [</a:t>
            </a:r>
            <a:r>
              <a:rPr lang="en-US" sz="2800" b="1" dirty="0">
                <a:solidFill>
                  <a:srgbClr val="FF0000"/>
                </a:solidFill>
                <a:cs typeface="Times New Roman"/>
              </a:rPr>
              <a:t>20</a:t>
            </a:r>
            <a:r>
              <a:rPr lang="en-US" sz="2800" dirty="0">
                <a:solidFill>
                  <a:schemeClr val="accent1"/>
                </a:solidFill>
                <a:cs typeface="Times New Roman"/>
              </a:rPr>
              <a:t>] void compare_t0_int (void) </a:t>
            </a:r>
          </a:p>
          <a:p>
            <a:pPr algn="l" rtl="0"/>
            <a:r>
              <a:rPr lang="en-US" sz="2800" dirty="0">
                <a:solidFill>
                  <a:schemeClr val="accent1"/>
                </a:solidFill>
                <a:cs typeface="Times New Roman"/>
              </a:rPr>
              <a:t>{</a:t>
            </a:r>
            <a:r>
              <a:rPr lang="en-US" sz="2800" dirty="0">
                <a:cs typeface="Times New Roman"/>
              </a:rPr>
              <a:t>i++;</a:t>
            </a:r>
          </a:p>
          <a:p>
            <a:pPr algn="l" rtl="0"/>
            <a:r>
              <a:rPr lang="en-US" sz="2800" dirty="0">
                <a:cs typeface="Times New Roman"/>
              </a:rPr>
              <a:t>if (i==1000)</a:t>
            </a:r>
          </a:p>
          <a:p>
            <a:pPr algn="l" rtl="0"/>
            <a:r>
              <a:rPr lang="en-US" sz="2800" dirty="0">
                <a:cs typeface="Times New Roman"/>
              </a:rPr>
              <a:t>{i=0;</a:t>
            </a:r>
          </a:p>
          <a:p>
            <a:pPr algn="l" rtl="0"/>
            <a:r>
              <a:rPr lang="en-US" sz="2800" dirty="0">
                <a:cs typeface="Times New Roman"/>
              </a:rPr>
              <a:t>PORTB.0=~PORTB.0;}</a:t>
            </a:r>
            <a:r>
              <a:rPr lang="en-US" sz="2800" dirty="0">
                <a:solidFill>
                  <a:schemeClr val="accent1"/>
                </a:solidFill>
                <a:cs typeface="Times New Roman"/>
              </a:rPr>
              <a:t>}</a:t>
            </a:r>
          </a:p>
          <a:p>
            <a:pPr algn="l" rtl="0"/>
            <a:r>
              <a:rPr lang="en-US" sz="2800" dirty="0">
                <a:solidFill>
                  <a:prstClr val="black"/>
                </a:solidFill>
                <a:cs typeface="Times New Roman"/>
              </a:rPr>
              <a:t>void main(void)</a:t>
            </a:r>
          </a:p>
          <a:p>
            <a:pPr algn="l" rtl="0"/>
            <a:r>
              <a:rPr lang="en-US" sz="2800" dirty="0">
                <a:solidFill>
                  <a:prstClr val="black"/>
                </a:solidFill>
                <a:cs typeface="Times New Roman"/>
              </a:rPr>
              <a:t>{</a:t>
            </a:r>
          </a:p>
          <a:p>
            <a:pPr algn="l" rtl="0"/>
            <a:r>
              <a:rPr lang="en-US" sz="2800" dirty="0">
                <a:solidFill>
                  <a:srgbClr val="FF0000"/>
                </a:solidFill>
                <a:cs typeface="Times New Roman"/>
              </a:rPr>
              <a:t>DDRB.0=1;</a:t>
            </a:r>
          </a:p>
          <a:p>
            <a:pPr algn="l" rtl="0"/>
            <a:r>
              <a:rPr lang="en-US" sz="2800" dirty="0">
                <a:solidFill>
                  <a:srgbClr val="FF0000"/>
                </a:solidFill>
                <a:cs typeface="Times New Roman"/>
              </a:rPr>
              <a:t>TCCR0=0B00001011</a:t>
            </a:r>
            <a:r>
              <a:rPr lang="en-US" sz="2800" dirty="0">
                <a:solidFill>
                  <a:srgbClr val="00B050"/>
                </a:solidFill>
                <a:cs typeface="Times New Roman"/>
              </a:rPr>
              <a:t>;// </a:t>
            </a:r>
            <a:r>
              <a:rPr lang="en-US" sz="2800" dirty="0" err="1">
                <a:solidFill>
                  <a:srgbClr val="00B050"/>
                </a:solidFill>
                <a:cs typeface="Times New Roman"/>
              </a:rPr>
              <a:t>prescaler</a:t>
            </a:r>
            <a:r>
              <a:rPr lang="en-US" sz="2800">
                <a:solidFill>
                  <a:srgbClr val="00B050"/>
                </a:solidFill>
                <a:cs typeface="Times New Roman"/>
              </a:rPr>
              <a:t>=64 </a:t>
            </a:r>
            <a:r>
              <a:rPr lang="en-US" sz="2800" dirty="0">
                <a:solidFill>
                  <a:srgbClr val="00B050"/>
                </a:solidFill>
                <a:cs typeface="Times New Roman"/>
              </a:rPr>
              <a:t>&amp; mode=CTC</a:t>
            </a:r>
          </a:p>
          <a:p>
            <a:pPr algn="l" rtl="0"/>
            <a:r>
              <a:rPr lang="en-US" sz="2800" dirty="0">
                <a:solidFill>
                  <a:srgbClr val="FF0000"/>
                </a:solidFill>
                <a:cs typeface="Times New Roman"/>
              </a:rPr>
              <a:t>TIMSK=0B00000010; </a:t>
            </a:r>
            <a:r>
              <a:rPr lang="en-US" sz="2800" dirty="0">
                <a:solidFill>
                  <a:srgbClr val="00B050"/>
                </a:solidFill>
                <a:cs typeface="Times New Roman"/>
              </a:rPr>
              <a:t>//Enable compare interrupt t0</a:t>
            </a:r>
          </a:p>
          <a:p>
            <a:pPr algn="l" rtl="0"/>
            <a:r>
              <a:rPr lang="en-US" sz="2800" dirty="0">
                <a:solidFill>
                  <a:srgbClr val="FF0000"/>
                </a:solidFill>
                <a:cs typeface="Times New Roman"/>
              </a:rPr>
              <a:t>OCR0=124; </a:t>
            </a:r>
            <a:r>
              <a:rPr lang="en-US" sz="2800" dirty="0">
                <a:solidFill>
                  <a:srgbClr val="00B050"/>
                </a:solidFill>
                <a:cs typeface="Times New Roman"/>
              </a:rPr>
              <a:t>// set value of compare </a:t>
            </a:r>
          </a:p>
          <a:p>
            <a:pPr algn="l" rtl="0"/>
            <a:r>
              <a:rPr lang="en-US" sz="2800" dirty="0">
                <a:solidFill>
                  <a:srgbClr val="FF0000"/>
                </a:solidFill>
                <a:cs typeface="Times New Roman"/>
              </a:rPr>
              <a:t>#</a:t>
            </a:r>
            <a:r>
              <a:rPr lang="en-US" sz="2800" dirty="0" err="1">
                <a:solidFill>
                  <a:srgbClr val="FF0000"/>
                </a:solidFill>
                <a:cs typeface="Times New Roman"/>
              </a:rPr>
              <a:t>asm</a:t>
            </a:r>
            <a:r>
              <a:rPr lang="en-US" sz="2800" dirty="0">
                <a:solidFill>
                  <a:srgbClr val="FF0000"/>
                </a:solidFill>
                <a:cs typeface="Times New Roman"/>
              </a:rPr>
              <a:t>("</a:t>
            </a:r>
            <a:r>
              <a:rPr lang="en-US" sz="2800" dirty="0" err="1">
                <a:solidFill>
                  <a:srgbClr val="FF0000"/>
                </a:solidFill>
                <a:cs typeface="Times New Roman"/>
              </a:rPr>
              <a:t>sei</a:t>
            </a:r>
            <a:r>
              <a:rPr lang="en-US" sz="2800" dirty="0">
                <a:solidFill>
                  <a:srgbClr val="FF0000"/>
                </a:solidFill>
                <a:cs typeface="Times New Roman"/>
              </a:rPr>
              <a:t>")</a:t>
            </a:r>
            <a:endParaRPr lang="en-US" sz="2800" dirty="0">
              <a:solidFill>
                <a:srgbClr val="92D050"/>
              </a:solidFill>
              <a:cs typeface="Times New Roman"/>
            </a:endParaRPr>
          </a:p>
          <a:p>
            <a:pPr algn="l" rtl="0"/>
            <a:r>
              <a:rPr lang="en-US" sz="2800" dirty="0">
                <a:solidFill>
                  <a:prstClr val="black"/>
                </a:solidFill>
                <a:cs typeface="Times New Roman"/>
              </a:rPr>
              <a:t>while (1)</a:t>
            </a:r>
          </a:p>
          <a:p>
            <a:pPr algn="l" rtl="0"/>
            <a:r>
              <a:rPr lang="en-US" sz="2800" dirty="0">
                <a:solidFill>
                  <a:prstClr val="black"/>
                </a:solidFill>
                <a:cs typeface="Times New Roman"/>
              </a:rPr>
              <a:t>{}}</a:t>
            </a:r>
          </a:p>
        </p:txBody>
      </p:sp>
    </p:spTree>
    <p:extLst>
      <p:ext uri="{BB962C8B-B14F-4D97-AF65-F5344CB8AC3E}">
        <p14:creationId xmlns:p14="http://schemas.microsoft.com/office/powerpoint/2010/main" val="35345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816484" y="211286"/>
            <a:ext cx="5295039" cy="769441"/>
          </a:xfrm>
          <a:prstGeom prst="rect">
            <a:avLst/>
          </a:prstGeom>
        </p:spPr>
        <p:txBody>
          <a:bodyPr wrap="none">
            <a:spAutoFit/>
          </a:bodyPr>
          <a:lstStyle/>
          <a:p>
            <a:pPr algn="ctr"/>
            <a:r>
              <a:rPr lang="ar-SA" sz="4400" b="1" dirty="0">
                <a:solidFill>
                  <a:srgbClr val="FF0000"/>
                </a:solidFill>
              </a:rPr>
              <a:t>تطبيق (مقياس تردد الشبكة)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658387" y="836712"/>
            <a:ext cx="7959766" cy="523220"/>
          </a:xfrm>
          <a:prstGeom prst="rect">
            <a:avLst/>
          </a:prstGeom>
        </p:spPr>
        <p:txBody>
          <a:bodyPr wrap="square">
            <a:spAutoFit/>
          </a:bodyPr>
          <a:lstStyle/>
          <a:p>
            <a:pPr algn="just"/>
            <a:r>
              <a:rPr lang="ar-SA" sz="2800" dirty="0"/>
              <a:t>اكتب برنامج لدارة مقياس التردد التالية:</a:t>
            </a:r>
            <a:endParaRPr lang="ar-SA" sz="2800" b="1" dirty="0">
              <a:cs typeface="Times New Roman"/>
            </a:endParaRPr>
          </a:p>
        </p:txBody>
      </p:sp>
      <p:pic>
        <p:nvPicPr>
          <p:cNvPr id="1026" name="Picture 2" descr="C:\Users\shift\Desktop\my work\COURSE MICRO\applications\application8\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08" y="1516417"/>
            <a:ext cx="7020765" cy="529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594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ift\Desktop\my work\COURSE MICRO\applications\application8\SIM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980727"/>
            <a:ext cx="8078601" cy="5294347"/>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3246364" y="211286"/>
            <a:ext cx="2435282" cy="769441"/>
          </a:xfrm>
          <a:prstGeom prst="rect">
            <a:avLst/>
          </a:prstGeom>
        </p:spPr>
        <p:txBody>
          <a:bodyPr wrap="none">
            <a:spAutoFit/>
          </a:bodyPr>
          <a:lstStyle/>
          <a:p>
            <a:pPr algn="ctr"/>
            <a:r>
              <a:rPr lang="ar-SA" sz="4400" b="1" dirty="0">
                <a:solidFill>
                  <a:srgbClr val="FF0000"/>
                </a:solidFill>
              </a:rPr>
              <a:t>دارة المحاكاة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ربع نص 6">
            <a:hlinkClick r:id="rId3" action="ppaction://program"/>
          </p:cNvPr>
          <p:cNvSpPr txBox="1"/>
          <p:nvPr/>
        </p:nvSpPr>
        <p:spPr>
          <a:xfrm>
            <a:off x="1323108" y="176846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\Examples\Ex14</a:t>
            </a:r>
            <a:endParaRPr lang="ar-SA" b="1" dirty="0">
              <a:solidFill>
                <a:srgbClr val="FF0000"/>
              </a:solidFill>
            </a:endParaRPr>
          </a:p>
        </p:txBody>
      </p:sp>
      <p:sp>
        <p:nvSpPr>
          <p:cNvPr id="8" name="مستطيل 7"/>
          <p:cNvSpPr/>
          <p:nvPr/>
        </p:nvSpPr>
        <p:spPr>
          <a:xfrm>
            <a:off x="1115616" y="170080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03788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5999" y="17760"/>
          <a:ext cx="8856984" cy="6797040"/>
        </p:xfrm>
        <a:graphic>
          <a:graphicData uri="http://schemas.openxmlformats.org/drawingml/2006/table">
            <a:tbl>
              <a:tblPr rtl="1" firstRow="1" bandRow="1">
                <a:tableStyleId>{2D5ABB26-0587-4C30-8999-92F81FD0307C}</a:tableStyleId>
              </a:tblPr>
              <a:tblGrid>
                <a:gridCol w="4310861">
                  <a:extLst>
                    <a:ext uri="{9D8B030D-6E8A-4147-A177-3AD203B41FA5}">
                      <a16:colId xmlns:a16="http://schemas.microsoft.com/office/drawing/2014/main" val="20000"/>
                    </a:ext>
                  </a:extLst>
                </a:gridCol>
                <a:gridCol w="4546123">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000" dirty="0">
                          <a:solidFill>
                            <a:schemeClr val="accent1"/>
                          </a:solidFill>
                        </a:rPr>
                        <a:t>  </a:t>
                      </a:r>
                      <a:r>
                        <a:rPr lang="en-US" sz="2000" kern="1200" dirty="0">
                          <a:solidFill>
                            <a:schemeClr val="tx1"/>
                          </a:solidFill>
                          <a:latin typeface="+mn-lt"/>
                          <a:ea typeface="+mn-ea"/>
                          <a:cs typeface="+mn-cs"/>
                        </a:rPr>
                        <a:t>void main(void)</a:t>
                      </a:r>
                    </a:p>
                    <a:p>
                      <a:pPr marL="0" algn="l" defTabSz="914400" rtl="1" eaLnBrk="1" latinLnBrk="0" hangingPunct="1"/>
                      <a:r>
                        <a:rPr lang="en-US" sz="2000" kern="1200" dirty="0">
                          <a:solidFill>
                            <a:schemeClr val="tx1"/>
                          </a:solidFill>
                          <a:latin typeface="+mn-lt"/>
                          <a:ea typeface="+mn-ea"/>
                          <a:cs typeface="+mn-cs"/>
                        </a:rPr>
                        <a:t>{DDRA=0B11111111;</a:t>
                      </a:r>
                    </a:p>
                    <a:p>
                      <a:pPr marL="0" algn="l" defTabSz="914400" rtl="1" eaLnBrk="1" latinLnBrk="0" hangingPunct="1"/>
                      <a:r>
                        <a:rPr lang="en-US" sz="2000" kern="1200" dirty="0">
                          <a:solidFill>
                            <a:schemeClr val="tx1"/>
                          </a:solidFill>
                          <a:latin typeface="+mn-lt"/>
                          <a:ea typeface="+mn-ea"/>
                          <a:cs typeface="+mn-cs"/>
                        </a:rPr>
                        <a:t>DDRB=0B00000011;</a:t>
                      </a:r>
                    </a:p>
                    <a:p>
                      <a:pPr marL="0" algn="l" defTabSz="914400" rtl="1" eaLnBrk="1" latinLnBrk="0" hangingPunct="1"/>
                      <a:r>
                        <a:rPr lang="en-US" sz="2000" b="0" kern="1200" dirty="0">
                          <a:solidFill>
                            <a:schemeClr val="tx1"/>
                          </a:solidFill>
                          <a:latin typeface="+mn-lt"/>
                          <a:ea typeface="+mn-ea"/>
                          <a:cs typeface="+mn-cs"/>
                        </a:rPr>
                        <a:t>MCUCR=0B00000011; </a:t>
                      </a:r>
                    </a:p>
                    <a:p>
                      <a:pPr marL="0" algn="l" defTabSz="914400" rtl="1" eaLnBrk="1" latinLnBrk="0" hangingPunct="1"/>
                      <a:r>
                        <a:rPr lang="en-US" sz="2000" b="0" kern="1200" dirty="0">
                          <a:solidFill>
                            <a:schemeClr val="tx1"/>
                          </a:solidFill>
                          <a:latin typeface="+mn-lt"/>
                          <a:ea typeface="+mn-ea"/>
                          <a:cs typeface="+mn-cs"/>
                        </a:rPr>
                        <a:t>GICR=0B01000000;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a:t>
                      </a:r>
                      <a:r>
                        <a:rPr lang="en-US" sz="2000" kern="1200" dirty="0" err="1">
                          <a:solidFill>
                            <a:srgbClr val="00B050"/>
                          </a:solidFill>
                          <a:latin typeface="+mn-lt"/>
                          <a:ea typeface="+mn-ea"/>
                          <a:cs typeface="+mn-cs"/>
                        </a:rPr>
                        <a:t>prescaler</a:t>
                      </a:r>
                      <a:r>
                        <a:rPr lang="en-US" sz="2000" kern="1200" dirty="0">
                          <a:solidFill>
                            <a:srgbClr val="00B050"/>
                          </a:solidFill>
                          <a:latin typeface="+mn-lt"/>
                          <a:ea typeface="+mn-ea"/>
                          <a:cs typeface="+mn-cs"/>
                        </a:rPr>
                        <a:t>=8, enable CTC </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rgbClr val="00B050"/>
                          </a:solidFill>
                          <a:latin typeface="+mn-lt"/>
                          <a:ea typeface="+mn-ea"/>
                          <a:cs typeface="+mn-cs"/>
                        </a:rPr>
                        <a:t>//toggle oc0 on compare</a:t>
                      </a:r>
                      <a:endParaRPr lang="ar-SA"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TCCR0=0B00001011;</a:t>
                      </a:r>
                    </a:p>
                    <a:p>
                      <a:pPr marL="0" marR="0" indent="0" algn="l" defTabSz="914400" rtl="1" eaLnBrk="1" fontAlgn="auto" latinLnBrk="0" hangingPunct="1">
                        <a:lnSpc>
                          <a:spcPct val="100000"/>
                        </a:lnSpc>
                        <a:spcBef>
                          <a:spcPts val="0"/>
                        </a:spcBef>
                        <a:spcAft>
                          <a:spcPts val="0"/>
                        </a:spcAft>
                        <a:buClrTx/>
                        <a:buSzTx/>
                        <a:buFontTx/>
                        <a:buNone/>
                        <a:tabLst/>
                        <a:defRPr/>
                      </a:pPr>
                      <a:r>
                        <a:rPr lang="ar-SA" sz="2000" kern="1200" baseline="0" dirty="0">
                          <a:solidFill>
                            <a:srgbClr val="00B050"/>
                          </a:solidFill>
                          <a:latin typeface="+mn-lt"/>
                          <a:ea typeface="+mn-ea"/>
                          <a:cs typeface="+mn-cs"/>
                        </a:rPr>
                        <a:t> </a:t>
                      </a:r>
                      <a:r>
                        <a:rPr lang="en-US" sz="2000" kern="1200" dirty="0">
                          <a:solidFill>
                            <a:srgbClr val="00B050"/>
                          </a:solidFill>
                          <a:latin typeface="+mn-lt"/>
                          <a:ea typeface="+mn-ea"/>
                          <a:cs typeface="+mn-cs"/>
                        </a:rPr>
                        <a:t>timer0 interrupt</a:t>
                      </a:r>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//enable compare</a:t>
                      </a:r>
                      <a:endParaRPr lang="en-US" sz="2000" b="1" kern="1200" dirty="0">
                        <a:solidFill>
                          <a:srgbClr val="FF0000"/>
                        </a:solidFill>
                        <a:latin typeface="+mn-lt"/>
                        <a:ea typeface="+mn-ea"/>
                        <a:cs typeface="+mn-cs"/>
                      </a:endParaRPr>
                    </a:p>
                    <a:p>
                      <a:pPr marL="0" algn="l" defTabSz="914400" rtl="1" eaLnBrk="1" latinLnBrk="0" hangingPunct="1"/>
                      <a:r>
                        <a:rPr lang="en-US" sz="2000" b="1" kern="1200" dirty="0">
                          <a:solidFill>
                            <a:srgbClr val="FF0000"/>
                          </a:solidFill>
                          <a:latin typeface="+mn-lt"/>
                          <a:ea typeface="+mn-ea"/>
                          <a:cs typeface="+mn-cs"/>
                        </a:rPr>
                        <a:t>TIMSK=0B00000010;</a:t>
                      </a:r>
                    </a:p>
                    <a:p>
                      <a:pPr marL="0" algn="l" defTabSz="914400" rtl="1" eaLnBrk="1" latinLnBrk="0" hangingPunct="1"/>
                      <a:r>
                        <a:rPr lang="en-US" sz="2000" b="0" kern="1200" dirty="0">
                          <a:solidFill>
                            <a:srgbClr val="00B050"/>
                          </a:solidFill>
                          <a:latin typeface="+mn-lt"/>
                          <a:ea typeface="+mn-ea"/>
                          <a:cs typeface="+mn-cs"/>
                        </a:rPr>
                        <a:t>\\set value</a:t>
                      </a:r>
                      <a:r>
                        <a:rPr lang="en-US" sz="2000" b="0" kern="1200" baseline="0" dirty="0">
                          <a:solidFill>
                            <a:srgbClr val="00B050"/>
                          </a:solidFill>
                          <a:latin typeface="+mn-lt"/>
                          <a:ea typeface="+mn-ea"/>
                          <a:cs typeface="+mn-cs"/>
                        </a:rPr>
                        <a:t> OCR0 register</a:t>
                      </a:r>
                      <a:r>
                        <a:rPr lang="ar-SA" sz="2000" b="0" kern="1200" dirty="0">
                          <a:solidFill>
                            <a:srgbClr val="00B050"/>
                          </a:solidFill>
                          <a:latin typeface="+mn-lt"/>
                          <a:ea typeface="+mn-ea"/>
                          <a:cs typeface="+mn-cs"/>
                        </a:rPr>
                        <a:t> </a:t>
                      </a:r>
                      <a:r>
                        <a:rPr lang="en-US" sz="2000" b="1" kern="1200" dirty="0">
                          <a:solidFill>
                            <a:srgbClr val="FF0000"/>
                          </a:solidFill>
                          <a:latin typeface="+mn-lt"/>
                          <a:ea typeface="+mn-ea"/>
                          <a:cs typeface="+mn-cs"/>
                        </a:rPr>
                        <a:t>OCR0=124;</a:t>
                      </a:r>
                    </a:p>
                    <a:p>
                      <a:pPr marL="0" algn="l" defTabSz="914400" rtl="1" eaLnBrk="1" latinLnBrk="0" hangingPunct="1"/>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asm</a:t>
                      </a:r>
                      <a:r>
                        <a:rPr lang="en-US" sz="2000" b="1" kern="1200" dirty="0">
                          <a:solidFill>
                            <a:srgbClr val="FF0000"/>
                          </a:solidFill>
                          <a:latin typeface="+mn-lt"/>
                          <a:ea typeface="+mn-ea"/>
                          <a:cs typeface="+mn-cs"/>
                        </a:rPr>
                        <a:t>("</a:t>
                      </a:r>
                      <a:r>
                        <a:rPr lang="en-US" sz="2000" b="1" kern="1200" dirty="0" err="1">
                          <a:solidFill>
                            <a:srgbClr val="FF0000"/>
                          </a:solidFill>
                          <a:latin typeface="+mn-lt"/>
                          <a:ea typeface="+mn-ea"/>
                          <a:cs typeface="+mn-cs"/>
                        </a:rPr>
                        <a:t>sei</a:t>
                      </a:r>
                      <a:r>
                        <a:rPr lang="en-US" sz="2000" b="1" kern="1200" dirty="0">
                          <a:solidFill>
                            <a:srgbClr val="FF0000"/>
                          </a:solidFill>
                          <a:latin typeface="+mn-lt"/>
                          <a:ea typeface="+mn-ea"/>
                          <a:cs typeface="+mn-cs"/>
                        </a:rPr>
                        <a:t>")</a:t>
                      </a:r>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while (1)</a:t>
                      </a:r>
                    </a:p>
                    <a:p>
                      <a:pPr marL="0" algn="l" defTabSz="914400" rtl="1" eaLnBrk="1" latinLnBrk="0" hangingPunct="1"/>
                      <a:r>
                        <a:rPr lang="en-US" sz="2000" kern="1200" dirty="0">
                          <a:solidFill>
                            <a:schemeClr val="tx1"/>
                          </a:solidFill>
                          <a:latin typeface="+mn-lt"/>
                          <a:ea typeface="+mn-ea"/>
                          <a:cs typeface="+mn-cs"/>
                        </a:rPr>
                        <a:t>      { a=v%10;</a:t>
                      </a:r>
                    </a:p>
                    <a:p>
                      <a:pPr marL="0" algn="l" defTabSz="914400" rtl="1" eaLnBrk="1" latinLnBrk="0" hangingPunct="1"/>
                      <a:r>
                        <a:rPr lang="en-US" sz="2000" kern="1200" dirty="0">
                          <a:solidFill>
                            <a:schemeClr val="tx1"/>
                          </a:solidFill>
                          <a:latin typeface="+mn-lt"/>
                          <a:ea typeface="+mn-ea"/>
                          <a:cs typeface="+mn-cs"/>
                        </a:rPr>
                        <a:t>       PORTB=0B00000001;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b=v/10;</a:t>
                      </a:r>
                    </a:p>
                    <a:p>
                      <a:pPr marL="0" algn="l" defTabSz="914400" rtl="1" eaLnBrk="1" latinLnBrk="0" hangingPunct="1"/>
                      <a:r>
                        <a:rPr lang="en-US" sz="2000" kern="1200" dirty="0">
                          <a:solidFill>
                            <a:schemeClr val="tx1"/>
                          </a:solidFill>
                          <a:latin typeface="+mn-lt"/>
                          <a:ea typeface="+mn-ea"/>
                          <a:cs typeface="+mn-cs"/>
                        </a:rPr>
                        <a:t>       PORTB=0B00000010;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(3);</a:t>
                      </a:r>
                    </a:p>
                    <a:p>
                      <a:pPr marL="0" algn="l" defTabSz="914400" rtl="1" eaLnBrk="1" latinLnBrk="0" hangingPunct="1"/>
                      <a:r>
                        <a:rPr lang="en-US" sz="2000" kern="1200" dirty="0">
                          <a:solidFill>
                            <a:schemeClr val="tx1"/>
                          </a:solidFill>
                          <a:latin typeface="+mn-lt"/>
                          <a:ea typeface="+mn-ea"/>
                          <a:cs typeface="+mn-cs"/>
                        </a:rPr>
                        <a:t>      }}</a:t>
                      </a:r>
                      <a:endParaRPr lang="ar-SA" sz="2000" kern="1200" dirty="0">
                        <a:solidFill>
                          <a:schemeClr val="tx1"/>
                        </a:solidFill>
                        <a:latin typeface="+mn-lt"/>
                        <a:ea typeface="+mn-ea"/>
                        <a:cs typeface="+mn-cs"/>
                      </a:endParaRPr>
                    </a:p>
                  </a:txBody>
                  <a:tcPr/>
                </a:tc>
                <a:tc>
                  <a:txBody>
                    <a:bodyPr/>
                    <a:lstStyle/>
                    <a:p>
                      <a:pPr algn="l" rtl="1"/>
                      <a:r>
                        <a:rPr lang="en-US" sz="2000" dirty="0"/>
                        <a:t>#include &lt;mega16.h&gt;</a:t>
                      </a:r>
                    </a:p>
                    <a:p>
                      <a:pPr algn="l" rtl="1"/>
                      <a:r>
                        <a:rPr lang="en-US" sz="2000" dirty="0"/>
                        <a:t>#include &lt;</a:t>
                      </a:r>
                      <a:r>
                        <a:rPr lang="en-US" sz="2000" dirty="0" err="1"/>
                        <a:t>delay.h</a:t>
                      </a:r>
                      <a:r>
                        <a:rPr lang="en-US" sz="2000" dirty="0"/>
                        <a:t>&gt;</a:t>
                      </a:r>
                    </a:p>
                    <a:p>
                      <a:pPr algn="l" rtl="1"/>
                      <a:r>
                        <a:rPr lang="en-US" sz="2000" dirty="0"/>
                        <a:t>char </a:t>
                      </a:r>
                      <a:r>
                        <a:rPr lang="en-US" sz="2000" dirty="0" err="1"/>
                        <a:t>sevenseg_code</a:t>
                      </a:r>
                      <a:r>
                        <a:rPr lang="en-US" sz="2000" dirty="0"/>
                        <a:t>[10]={0x3f,0x06,0x5B,0x4f,0x66,0x6d, 0x7c,0x07,0x7f,0x6f};</a:t>
                      </a:r>
                    </a:p>
                    <a:p>
                      <a:pPr algn="l" rtl="1"/>
                      <a:r>
                        <a:rPr lang="en-US" sz="2000" dirty="0"/>
                        <a:t>char i=0,v=0 ,</a:t>
                      </a:r>
                      <a:r>
                        <a:rPr lang="en-US" sz="2000" dirty="0" err="1"/>
                        <a:t>a,b</a:t>
                      </a:r>
                      <a:r>
                        <a:rPr lang="en-US" sz="2000" dirty="0"/>
                        <a:t>;</a:t>
                      </a:r>
                    </a:p>
                    <a:p>
                      <a:pPr algn="l" rtl="1"/>
                      <a:r>
                        <a:rPr lang="en-US" sz="2000" dirty="0"/>
                        <a:t>unsigned  </a:t>
                      </a:r>
                      <a:r>
                        <a:rPr lang="en-US" sz="2000" dirty="0" err="1"/>
                        <a:t>int</a:t>
                      </a:r>
                      <a:r>
                        <a:rPr lang="en-US" sz="2000" dirty="0"/>
                        <a:t> c;</a:t>
                      </a:r>
                    </a:p>
                    <a:p>
                      <a:pPr algn="l" rtl="1"/>
                      <a:r>
                        <a:rPr lang="en-US" sz="2000" dirty="0">
                          <a:solidFill>
                            <a:schemeClr val="tx2"/>
                          </a:solidFill>
                        </a:rPr>
                        <a:t>interrupt [2] void </a:t>
                      </a:r>
                      <a:r>
                        <a:rPr lang="en-US" sz="2000" dirty="0">
                          <a:solidFill>
                            <a:srgbClr val="FF0000"/>
                          </a:solidFill>
                        </a:rPr>
                        <a:t>extrenal_int0</a:t>
                      </a:r>
                      <a:r>
                        <a:rPr lang="en-US" sz="2000" dirty="0">
                          <a:solidFill>
                            <a:schemeClr val="tx2"/>
                          </a:solidFill>
                        </a:rPr>
                        <a:t> (void)</a:t>
                      </a:r>
                    </a:p>
                    <a:p>
                      <a:pPr algn="l" rtl="1"/>
                      <a:r>
                        <a:rPr lang="en-US" sz="2000" dirty="0">
                          <a:solidFill>
                            <a:schemeClr val="tx2"/>
                          </a:solidFill>
                        </a:rPr>
                        <a:t>{</a:t>
                      </a:r>
                    </a:p>
                    <a:p>
                      <a:pPr algn="l" rtl="1"/>
                      <a:r>
                        <a:rPr lang="en-US" sz="2000" dirty="0">
                          <a:solidFill>
                            <a:srgbClr val="FF0000"/>
                          </a:solidFill>
                        </a:rPr>
                        <a:t>i++;</a:t>
                      </a:r>
                    </a:p>
                    <a:p>
                      <a:pPr algn="l" rtl="1"/>
                      <a:r>
                        <a:rPr lang="en-US" sz="2000" dirty="0">
                          <a:solidFill>
                            <a:schemeClr val="tx2"/>
                          </a:solidFill>
                        </a:rPr>
                        <a:t>}</a:t>
                      </a:r>
                    </a:p>
                    <a:p>
                      <a:pPr algn="l" rtl="1"/>
                      <a:r>
                        <a:rPr lang="en-US" sz="2000" dirty="0">
                          <a:solidFill>
                            <a:schemeClr val="tx2"/>
                          </a:solidFill>
                        </a:rPr>
                        <a:t>interrupt [20] void </a:t>
                      </a:r>
                      <a:r>
                        <a:rPr lang="en-US" sz="2000" dirty="0">
                          <a:solidFill>
                            <a:srgbClr val="FF0000"/>
                          </a:solidFill>
                        </a:rPr>
                        <a:t>compare_t0_int</a:t>
                      </a:r>
                      <a:r>
                        <a:rPr lang="en-US" sz="2000" dirty="0">
                          <a:solidFill>
                            <a:schemeClr val="tx2"/>
                          </a:solidFill>
                        </a:rPr>
                        <a:t> (void)</a:t>
                      </a:r>
                    </a:p>
                    <a:p>
                      <a:pPr algn="l" rtl="1"/>
                      <a:r>
                        <a:rPr lang="en-US" sz="2000" dirty="0">
                          <a:solidFill>
                            <a:schemeClr val="tx2"/>
                          </a:solidFill>
                        </a:rPr>
                        <a:t>{ </a:t>
                      </a:r>
                    </a:p>
                    <a:p>
                      <a:pPr algn="l" rtl="1"/>
                      <a:r>
                        <a:rPr lang="en-US" sz="2000" dirty="0" err="1">
                          <a:solidFill>
                            <a:srgbClr val="FF0000"/>
                          </a:solidFill>
                        </a:rPr>
                        <a:t>c++</a:t>
                      </a:r>
                      <a:r>
                        <a:rPr lang="en-US" sz="2000" dirty="0">
                          <a:solidFill>
                            <a:srgbClr val="FF0000"/>
                          </a:solidFill>
                        </a:rPr>
                        <a:t>;</a:t>
                      </a:r>
                    </a:p>
                    <a:p>
                      <a:pPr algn="l" rtl="1"/>
                      <a:r>
                        <a:rPr lang="en-US" sz="2000" dirty="0">
                          <a:solidFill>
                            <a:srgbClr val="FF0000"/>
                          </a:solidFill>
                        </a:rPr>
                        <a:t>if (c==1000)</a:t>
                      </a:r>
                    </a:p>
                    <a:p>
                      <a:pPr algn="l" rtl="1"/>
                      <a:r>
                        <a:rPr lang="en-US" sz="2000" dirty="0">
                          <a:solidFill>
                            <a:srgbClr val="FF0000"/>
                          </a:solidFill>
                        </a:rPr>
                        <a:t>{</a:t>
                      </a:r>
                    </a:p>
                    <a:p>
                      <a:pPr algn="l" rtl="1"/>
                      <a:r>
                        <a:rPr lang="en-US" sz="2000" dirty="0">
                          <a:solidFill>
                            <a:srgbClr val="FF0000"/>
                          </a:solidFill>
                        </a:rPr>
                        <a:t>v=i;</a:t>
                      </a:r>
                    </a:p>
                    <a:p>
                      <a:pPr algn="l" rtl="1"/>
                      <a:r>
                        <a:rPr lang="en-US" sz="2000" dirty="0">
                          <a:solidFill>
                            <a:srgbClr val="FF0000"/>
                          </a:solidFill>
                        </a:rPr>
                        <a:t>i=0;</a:t>
                      </a:r>
                    </a:p>
                    <a:p>
                      <a:pPr algn="l" rtl="1"/>
                      <a:r>
                        <a:rPr lang="en-US" sz="2000" dirty="0">
                          <a:solidFill>
                            <a:srgbClr val="FF0000"/>
                          </a:solidFill>
                        </a:rPr>
                        <a:t>c=0;</a:t>
                      </a:r>
                    </a:p>
                    <a:p>
                      <a:pPr algn="l" rtl="1"/>
                      <a:r>
                        <a:rPr lang="en-US" sz="2000" dirty="0">
                          <a:solidFill>
                            <a:srgbClr val="FF0000"/>
                          </a:solidFill>
                        </a:rPr>
                        <a:t>}</a:t>
                      </a:r>
                    </a:p>
                    <a:p>
                      <a:pPr algn="l" rtl="1"/>
                      <a:r>
                        <a:rPr lang="en-US" sz="2000" dirty="0">
                          <a:solidFill>
                            <a:schemeClr val="tx2"/>
                          </a:solidFill>
                        </a:rPr>
                        <a:t>}</a:t>
                      </a:r>
                      <a:endParaRPr lang="en-US" sz="2000" dirty="0">
                        <a:solidFill>
                          <a:schemeClr val="tx2"/>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168</a:t>
            </a:fld>
            <a:endParaRPr lang="ar-SA"/>
          </a:p>
        </p:txBody>
      </p:sp>
    </p:spTree>
    <p:extLst>
      <p:ext uri="{BB962C8B-B14F-4D97-AF65-F5344CB8AC3E}">
        <p14:creationId xmlns:p14="http://schemas.microsoft.com/office/powerpoint/2010/main" val="451599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169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6564489"/>
              </a:xfrm>
              <a:prstGeom prst="rect">
                <a:avLst/>
              </a:prstGeom>
            </p:spPr>
            <p:txBody>
              <a:bodyPr wrap="square">
                <a:spAutoFit/>
              </a:bodyPr>
              <a:lstStyle/>
              <a:p>
                <a:r>
                  <a:rPr lang="ar-SA" sz="3200" b="1" dirty="0">
                    <a:solidFill>
                      <a:schemeClr val="accent1"/>
                    </a:solidFill>
                  </a:rPr>
                  <a:t>مثال 3:</a:t>
                </a:r>
              </a:p>
              <a:p>
                <a:r>
                  <a:rPr lang="ar-SA" sz="2800" dirty="0"/>
                  <a:t>بفرض أنه تم برمجة المؤقت </a:t>
                </a:r>
                <a:r>
                  <a:rPr lang="en-US" sz="2800" dirty="0"/>
                  <a:t>Timer0</a:t>
                </a:r>
                <a:r>
                  <a:rPr lang="ar-SA" sz="2800" dirty="0"/>
                  <a:t> ( </a:t>
                </a:r>
                <a:r>
                  <a:rPr lang="en-US" sz="2800" dirty="0">
                    <a:solidFill>
                      <a:srgbClr val="FF0000"/>
                    </a:solidFill>
                  </a:rPr>
                  <a:t>OC0</a:t>
                </a:r>
                <a:r>
                  <a:rPr lang="ar-SA" sz="2800" dirty="0">
                    <a:solidFill>
                      <a:srgbClr val="FF0000"/>
                    </a:solidFill>
                  </a:rPr>
                  <a:t> يعكس حالته </a:t>
                </a:r>
                <a:r>
                  <a:rPr lang="en-US" sz="2800" dirty="0">
                    <a:solidFill>
                      <a:srgbClr val="FF0000"/>
                    </a:solidFill>
                  </a:rPr>
                  <a:t>toggle</a:t>
                </a:r>
                <a:r>
                  <a:rPr lang="ar-SA" sz="2800" dirty="0">
                    <a:solidFill>
                      <a:srgbClr val="FF0000"/>
                    </a:solidFill>
                  </a:rPr>
                  <a:t> عند </a:t>
                </a:r>
                <a:r>
                  <a:rPr lang="en-US" sz="2800" dirty="0">
                    <a:solidFill>
                      <a:srgbClr val="FF0000"/>
                    </a:solidFill>
                  </a:rPr>
                  <a:t> OCR0=TCNT0</a:t>
                </a:r>
                <a:r>
                  <a:rPr lang="ar-SA" sz="2800" dirty="0">
                    <a:solidFill>
                      <a:srgbClr val="FF0000"/>
                    </a:solidFill>
                  </a:rPr>
                  <a:t> ونمط </a:t>
                </a:r>
                <a:r>
                  <a:rPr lang="en-US" sz="2800" dirty="0">
                    <a:solidFill>
                      <a:srgbClr val="FF0000"/>
                    </a:solidFill>
                  </a:rPr>
                  <a:t>CTC</a:t>
                </a:r>
                <a:r>
                  <a:rPr lang="ar-SA" sz="2800" dirty="0"/>
                  <a:t>) ليعمل مولد نبضات مربعة حيث تم اختيار نسبة التقسيم </a:t>
                </a:r>
                <a:r>
                  <a:rPr lang="en-US" sz="2800" dirty="0"/>
                  <a:t>N=8</a:t>
                </a:r>
                <a:r>
                  <a:rPr lang="ar-SA" sz="2800" dirty="0"/>
                  <a:t>وكان تردد عمل المتحكم المصغر </a:t>
                </a:r>
                <a:r>
                  <a:rPr lang="en-US" sz="2800" dirty="0"/>
                  <a:t> 1 MHz</a:t>
                </a:r>
                <a:r>
                  <a:rPr lang="ar-SA" sz="2800" dirty="0"/>
                  <a:t>والمطلوب ماهو التردد الأعظمي والأصغري.</a:t>
                </a:r>
              </a:p>
              <a:p>
                <a:r>
                  <a:rPr lang="ar-SA" sz="3200" dirty="0">
                    <a:solidFill>
                      <a:schemeClr val="accent1"/>
                    </a:solidFill>
                  </a:rPr>
                  <a:t>الحل:</a:t>
                </a:r>
              </a:p>
              <a:p>
                <a:pPr algn="just"/>
                <a:r>
                  <a:rPr lang="ar-SA" sz="2400" dirty="0">
                    <a:solidFill>
                      <a:prstClr val="black"/>
                    </a:solidFill>
                  </a:rPr>
                  <a:t>يحسب تردد الخرج للقطب </a:t>
                </a:r>
                <a:r>
                  <a:rPr lang="en-US" sz="2400" dirty="0">
                    <a:solidFill>
                      <a:prstClr val="black"/>
                    </a:solidFill>
                  </a:rPr>
                  <a:t>OC0</a:t>
                </a:r>
                <a:r>
                  <a:rPr lang="ar-SA" sz="24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b="0" i="1" smtClean="0">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𝑂𝐶𝑅</m:t>
                          </m:r>
                          <m:r>
                            <a:rPr lang="en-US" sz="2400" b="0" i="1" smtClean="0">
                              <a:solidFill>
                                <a:prstClr val="black"/>
                              </a:solidFill>
                              <a:latin typeface="Cambria Math"/>
                            </a:rPr>
                            <m:t>0</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oMath>
                  </m:oMathPara>
                </a14:m>
                <a:endParaRPr lang="en-US" sz="2400" dirty="0">
                  <a:solidFill>
                    <a:prstClr val="black"/>
                  </a:solidFill>
                </a:endParaRPr>
              </a:p>
              <a:p>
                <a:r>
                  <a:rPr lang="ar-SA" sz="2400" dirty="0">
                    <a:solidFill>
                      <a:prstClr val="black"/>
                    </a:solidFill>
                  </a:rPr>
                  <a:t>يعطى التردد الأعظمي عندما يكون </a:t>
                </a:r>
                <a:r>
                  <a:rPr lang="en-US" sz="2400" dirty="0">
                    <a:solidFill>
                      <a:prstClr val="black"/>
                    </a:solidFill>
                  </a:rPr>
                  <a:t>OCR0=1</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b="0" i="1" smtClean="0">
                              <a:solidFill>
                                <a:prstClr val="black"/>
                              </a:solidFill>
                              <a:latin typeface="Cambria Math"/>
                            </a:rPr>
                            <m:t>1000000</m:t>
                          </m:r>
                        </m:num>
                        <m:den>
                          <m:r>
                            <a:rPr lang="en-US" sz="2400" i="1">
                              <a:solidFill>
                                <a:prstClr val="black"/>
                              </a:solidFill>
                              <a:latin typeface="Cambria Math"/>
                            </a:rPr>
                            <m:t>2</m:t>
                          </m:r>
                          <m:r>
                            <a:rPr lang="en-US" sz="2400" b="0" i="1" smtClean="0">
                              <a:solidFill>
                                <a:prstClr val="black"/>
                              </a:solidFill>
                              <a:latin typeface="Cambria Math"/>
                            </a:rPr>
                            <m:t>∗</m:t>
                          </m:r>
                          <m:r>
                            <a:rPr lang="en-US" sz="2400" b="0" i="1" smtClean="0">
                              <a:solidFill>
                                <a:prstClr val="black"/>
                              </a:solidFill>
                              <a:latin typeface="Cambria Math"/>
                            </a:rPr>
                            <m:t>8</m:t>
                          </m:r>
                          <m:r>
                            <a:rPr lang="en-US" sz="2400" b="0" i="1" smtClean="0">
                              <a:solidFill>
                                <a:prstClr val="black"/>
                              </a:solidFill>
                              <a:latin typeface="Cambria Math"/>
                            </a:rPr>
                            <m:t>∗(</m:t>
                          </m:r>
                          <m:r>
                            <a:rPr lang="en-US" sz="2400" b="0" i="1" smtClean="0">
                              <a:solidFill>
                                <a:prstClr val="black"/>
                              </a:solidFill>
                              <a:latin typeface="Cambria Math"/>
                            </a:rPr>
                            <m:t>1</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i="1">
                          <a:solidFill>
                            <a:prstClr val="black"/>
                          </a:solidFill>
                          <a:latin typeface="Cambria Math"/>
                        </a:rPr>
                        <m:t>31250</m:t>
                      </m:r>
                      <m:r>
                        <m:rPr>
                          <m:sty m:val="p"/>
                        </m:rPr>
                        <a:rPr lang="en-US" sz="2400">
                          <a:solidFill>
                            <a:prstClr val="black"/>
                          </a:solidFill>
                          <a:latin typeface="Cambria Math"/>
                        </a:rPr>
                        <m:t>Hz</m:t>
                      </m:r>
                    </m:oMath>
                  </m:oMathPara>
                </a14:m>
                <a:endParaRPr lang="en-US" sz="2400" dirty="0">
                  <a:solidFill>
                    <a:prstClr val="black"/>
                  </a:solidFill>
                </a:endParaRPr>
              </a:p>
              <a:p>
                <a:r>
                  <a:rPr lang="ar-SA" sz="2400" dirty="0">
                    <a:solidFill>
                      <a:prstClr val="black"/>
                    </a:solidFill>
                  </a:rPr>
                  <a:t>يعطى التردد الأصغري عندما يكون </a:t>
                </a:r>
                <a:r>
                  <a:rPr lang="en-US" sz="2400" dirty="0">
                    <a:solidFill>
                      <a:prstClr val="black"/>
                    </a:solidFill>
                  </a:rPr>
                  <a:t>OCR0=255</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𝑂𝐶</m:t>
                          </m:r>
                          <m:r>
                            <a:rPr lang="en-US" sz="2400" i="1">
                              <a:solidFill>
                                <a:prstClr val="black"/>
                              </a:solidFill>
                              <a:latin typeface="Cambria Math"/>
                            </a:rPr>
                            <m:t>0</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1000000</m:t>
                          </m:r>
                        </m:num>
                        <m:den>
                          <m:r>
                            <a:rPr lang="en-US" sz="2400" i="1">
                              <a:solidFill>
                                <a:prstClr val="black"/>
                              </a:solidFill>
                              <a:latin typeface="Cambria Math"/>
                            </a:rPr>
                            <m:t>2</m:t>
                          </m:r>
                          <m:r>
                            <a:rPr lang="en-US" sz="2400" i="1">
                              <a:solidFill>
                                <a:prstClr val="black"/>
                              </a:solidFill>
                              <a:latin typeface="Cambria Math"/>
                            </a:rPr>
                            <m:t>∗</m:t>
                          </m:r>
                          <m:r>
                            <a:rPr lang="en-US" sz="2400" i="1">
                              <a:solidFill>
                                <a:prstClr val="black"/>
                              </a:solidFill>
                              <a:latin typeface="Cambria Math"/>
                            </a:rPr>
                            <m:t>8</m:t>
                          </m:r>
                          <m:r>
                            <a:rPr lang="en-US" sz="2400" i="1">
                              <a:solidFill>
                                <a:prstClr val="black"/>
                              </a:solidFill>
                              <a:latin typeface="Cambria Math"/>
                            </a:rPr>
                            <m:t>∗(</m:t>
                          </m:r>
                          <m:r>
                            <a:rPr lang="en-US" sz="2400" b="0" i="1" smtClean="0">
                              <a:solidFill>
                                <a:prstClr val="black"/>
                              </a:solidFill>
                              <a:latin typeface="Cambria Math"/>
                            </a:rPr>
                            <m:t>255</m:t>
                          </m:r>
                          <m:r>
                            <a:rPr lang="en-US" sz="2400" i="1">
                              <a:solidFill>
                                <a:prstClr val="black"/>
                              </a:solidFill>
                              <a:latin typeface="Cambria Math"/>
                            </a:rPr>
                            <m:t>+</m:t>
                          </m:r>
                          <m:r>
                            <a:rPr lang="en-US" sz="2400" i="1">
                              <a:solidFill>
                                <a:prstClr val="black"/>
                              </a:solidFill>
                              <a:latin typeface="Cambria Math"/>
                            </a:rPr>
                            <m:t>1</m:t>
                          </m:r>
                          <m:r>
                            <a:rPr lang="en-US" sz="2400" i="1">
                              <a:solidFill>
                                <a:prstClr val="black"/>
                              </a:solidFill>
                              <a:latin typeface="Cambria Math"/>
                            </a:rPr>
                            <m:t>)</m:t>
                          </m:r>
                        </m:den>
                      </m:f>
                      <m:r>
                        <a:rPr lang="ar-SA" sz="2400" i="1">
                          <a:solidFill>
                            <a:prstClr val="black"/>
                          </a:solidFill>
                          <a:latin typeface="Cambria Math"/>
                        </a:rPr>
                        <m:t>=</m:t>
                      </m:r>
                      <m:r>
                        <a:rPr lang="en-US" sz="2400" b="0" i="1" smtClean="0">
                          <a:solidFill>
                            <a:prstClr val="black"/>
                          </a:solidFill>
                          <a:latin typeface="Cambria Math"/>
                        </a:rPr>
                        <m:t>244</m:t>
                      </m:r>
                      <m:r>
                        <a:rPr lang="en-US" sz="2400" b="0" i="1" smtClean="0">
                          <a:solidFill>
                            <a:prstClr val="black"/>
                          </a:solidFill>
                          <a:latin typeface="Cambria Math"/>
                        </a:rPr>
                        <m:t>.</m:t>
                      </m:r>
                      <m:r>
                        <a:rPr lang="en-US" sz="2400" b="0" i="1" smtClean="0">
                          <a:solidFill>
                            <a:prstClr val="black"/>
                          </a:solidFill>
                          <a:latin typeface="Cambria Math"/>
                        </a:rPr>
                        <m:t>14</m:t>
                      </m:r>
                      <m:r>
                        <m:rPr>
                          <m:sty m:val="p"/>
                        </m:rPr>
                        <a:rPr lang="en-US" sz="2400">
                          <a:solidFill>
                            <a:prstClr val="black"/>
                          </a:solidFill>
                          <a:latin typeface="Cambria Math"/>
                        </a:rPr>
                        <m:t>Hz</m:t>
                      </m:r>
                    </m:oMath>
                  </m:oMathPara>
                </a14:m>
                <a:endParaRPr lang="en-US" sz="2400" dirty="0">
                  <a:solidFill>
                    <a:prstClr val="black"/>
                  </a:solidFill>
                </a:endParaRPr>
              </a:p>
              <a:p>
                <a:endParaRPr lang="ar-SA" sz="24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6564489"/>
              </a:xfrm>
              <a:prstGeom prst="rect">
                <a:avLst/>
              </a:prstGeom>
              <a:blipFill rotWithShape="1">
                <a:blip r:embed="rId3"/>
                <a:stretch>
                  <a:fillRect l="-1618" t="-1207" r="-1838"/>
                </a:stretch>
              </a:blipFill>
            </p:spPr>
            <p:txBody>
              <a:bodyPr/>
              <a:lstStyle/>
              <a:p>
                <a:r>
                  <a:rPr lang="ar-SA">
                    <a:noFill/>
                  </a:rPr>
                  <a:t> </a:t>
                </a:r>
              </a:p>
            </p:txBody>
          </p:sp>
        </mc:Fallback>
      </mc:AlternateContent>
    </p:spTree>
    <p:extLst>
      <p:ext uri="{BB962C8B-B14F-4D97-AF65-F5344CB8AC3E}">
        <p14:creationId xmlns:p14="http://schemas.microsoft.com/office/powerpoint/2010/main" val="18414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52400" y="1219200"/>
            <a:ext cx="8712968" cy="5093702"/>
          </a:xfrm>
          <a:prstGeom prst="rect">
            <a:avLst/>
          </a:prstGeom>
        </p:spPr>
        <p:txBody>
          <a:bodyPr wrap="square">
            <a:spAutoFit/>
          </a:bodyPr>
          <a:lstStyle/>
          <a:p>
            <a:pPr>
              <a:spcAft>
                <a:spcPts val="600"/>
              </a:spcAft>
            </a:pPr>
            <a:r>
              <a:rPr lang="ar-SY" sz="2800" dirty="0">
                <a:solidFill>
                  <a:srgbClr val="FF0000"/>
                </a:solidFill>
                <a:cs typeface="+mj-cs"/>
              </a:rPr>
              <a:t>لغات برمجة المتحكمات المصغرة الشائعة</a:t>
            </a:r>
            <a:r>
              <a:rPr lang="ar-SA" sz="2800" dirty="0">
                <a:solidFill>
                  <a:srgbClr val="FF0000"/>
                </a:solidFill>
                <a:cs typeface="+mj-cs"/>
              </a:rPr>
              <a:t>:</a:t>
            </a:r>
          </a:p>
          <a:p>
            <a:pPr marL="914400" lvl="1" indent="-457200">
              <a:spcAft>
                <a:spcPts val="600"/>
              </a:spcAft>
              <a:buFont typeface="Arial" panose="020B0604020202020204" pitchFamily="34" charset="0"/>
              <a:buChar char="•"/>
            </a:pPr>
            <a:r>
              <a:rPr lang="en-US" sz="2800" dirty="0"/>
              <a:t>Assembly</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C++</a:t>
            </a:r>
          </a:p>
          <a:p>
            <a:pPr marL="914400" lvl="1" indent="-457200">
              <a:spcAft>
                <a:spcPts val="600"/>
              </a:spcAft>
              <a:buFont typeface="Arial" panose="020B0604020202020204" pitchFamily="34" charset="0"/>
              <a:buChar char="•"/>
            </a:pPr>
            <a:r>
              <a:rPr lang="en-US" sz="2800" dirty="0">
                <a:cs typeface="+mj-cs"/>
              </a:rPr>
              <a:t>Basic</a:t>
            </a:r>
          </a:p>
          <a:p>
            <a:pPr marL="914400" lvl="1" indent="-457200">
              <a:spcAft>
                <a:spcPts val="600"/>
              </a:spcAft>
              <a:buFont typeface="Arial" panose="020B0604020202020204" pitchFamily="34" charset="0"/>
              <a:buChar char="•"/>
            </a:pPr>
            <a:r>
              <a:rPr lang="en-US" sz="2800" dirty="0">
                <a:cs typeface="+mj-cs"/>
              </a:rPr>
              <a:t>Java</a:t>
            </a:r>
          </a:p>
          <a:p>
            <a:pPr marL="914400" lvl="1" indent="-457200">
              <a:spcAft>
                <a:spcPts val="600"/>
              </a:spcAft>
              <a:buFont typeface="Arial" panose="020B0604020202020204" pitchFamily="34" charset="0"/>
              <a:buChar char="•"/>
            </a:pPr>
            <a:r>
              <a:rPr lang="en-US" sz="2800" dirty="0">
                <a:cs typeface="+mj-cs"/>
              </a:rPr>
              <a:t>Python</a:t>
            </a:r>
          </a:p>
          <a:p>
            <a:pPr marL="914400" lvl="1" indent="-457200">
              <a:spcAft>
                <a:spcPts val="600"/>
              </a:spcAft>
              <a:buFont typeface="Arial" panose="020B0604020202020204" pitchFamily="34" charset="0"/>
              <a:buChar char="•"/>
            </a:pPr>
            <a:r>
              <a:rPr lang="en-US" sz="2800" dirty="0" err="1">
                <a:cs typeface="+mj-cs"/>
              </a:rPr>
              <a:t>Matlab</a:t>
            </a:r>
            <a:endParaRPr lang="en-US" sz="2800" dirty="0">
              <a:cs typeface="+mj-cs"/>
            </a:endParaRPr>
          </a:p>
          <a:p>
            <a:pPr marL="914400" lvl="1" indent="-457200">
              <a:spcAft>
                <a:spcPts val="600"/>
              </a:spcAft>
              <a:buFont typeface="Arial" panose="020B0604020202020204" pitchFamily="34" charset="0"/>
              <a:buChar char="•"/>
            </a:pPr>
            <a:r>
              <a:rPr lang="en-US" sz="2800" dirty="0">
                <a:cs typeface="+mj-cs"/>
              </a:rPr>
              <a:t>Visual programming (</a:t>
            </a:r>
            <a:r>
              <a:rPr lang="en-US" sz="2800" dirty="0" err="1">
                <a:cs typeface="+mj-cs"/>
              </a:rPr>
              <a:t>Labview</a:t>
            </a:r>
            <a:r>
              <a:rPr lang="en-US" sz="2800" dirty="0">
                <a:cs typeface="+mj-cs"/>
              </a:rPr>
              <a:t>, Simulink, etc.)</a:t>
            </a:r>
          </a:p>
          <a:p>
            <a:pPr>
              <a:spcAft>
                <a:spcPts val="600"/>
              </a:spcAft>
            </a:pPr>
            <a:endParaRPr lang="en-US" sz="2800" dirty="0">
              <a:cs typeface="+mj-cs"/>
            </a:endParaRPr>
          </a:p>
        </p:txBody>
      </p:sp>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17</a:t>
            </a:fld>
            <a:endParaRPr lang="ar-SA"/>
          </a:p>
        </p:txBody>
      </p:sp>
      <p:sp>
        <p:nvSpPr>
          <p:cNvPr id="2" name="Arrow: Up-Down 1">
            <a:extLst>
              <a:ext uri="{FF2B5EF4-FFF2-40B4-BE49-F238E27FC236}">
                <a16:creationId xmlns:a16="http://schemas.microsoft.com/office/drawing/2014/main" id="{FF783A9F-7616-44A2-953F-05CD8998C14A}"/>
              </a:ext>
            </a:extLst>
          </p:cNvPr>
          <p:cNvSpPr/>
          <p:nvPr/>
        </p:nvSpPr>
        <p:spPr>
          <a:xfrm>
            <a:off x="1066800" y="1905000"/>
            <a:ext cx="609600" cy="236220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921918B-6A84-4A8E-9814-004AB61F5FDC}"/>
              </a:ext>
            </a:extLst>
          </p:cNvPr>
          <p:cNvSpPr/>
          <p:nvPr/>
        </p:nvSpPr>
        <p:spPr>
          <a:xfrm>
            <a:off x="763100" y="1366092"/>
            <a:ext cx="1217000" cy="400110"/>
          </a:xfrm>
          <a:prstGeom prst="rect">
            <a:avLst/>
          </a:prstGeom>
        </p:spPr>
        <p:txBody>
          <a:bodyPr wrap="none">
            <a:spAutoFit/>
          </a:bodyPr>
          <a:lstStyle/>
          <a:p>
            <a:r>
              <a:rPr lang="en-US" sz="2000" dirty="0"/>
              <a:t>Low level</a:t>
            </a:r>
          </a:p>
        </p:txBody>
      </p:sp>
      <p:sp>
        <p:nvSpPr>
          <p:cNvPr id="7" name="Rectangle 6">
            <a:extLst>
              <a:ext uri="{FF2B5EF4-FFF2-40B4-BE49-F238E27FC236}">
                <a16:creationId xmlns:a16="http://schemas.microsoft.com/office/drawing/2014/main" id="{F03903E0-0AEE-4A3B-ABE8-0154ECBC854A}"/>
              </a:ext>
            </a:extLst>
          </p:cNvPr>
          <p:cNvSpPr/>
          <p:nvPr/>
        </p:nvSpPr>
        <p:spPr>
          <a:xfrm>
            <a:off x="720322" y="4419600"/>
            <a:ext cx="1258678" cy="400110"/>
          </a:xfrm>
          <a:prstGeom prst="rect">
            <a:avLst/>
          </a:prstGeom>
        </p:spPr>
        <p:txBody>
          <a:bodyPr wrap="none">
            <a:spAutoFit/>
          </a:bodyPr>
          <a:lstStyle/>
          <a:p>
            <a:r>
              <a:rPr lang="en-US" sz="2000" dirty="0"/>
              <a:t>High level</a:t>
            </a:r>
          </a:p>
        </p:txBody>
      </p:sp>
    </p:spTree>
    <p:extLst>
      <p:ext uri="{BB962C8B-B14F-4D97-AF65-F5344CB8AC3E}">
        <p14:creationId xmlns:p14="http://schemas.microsoft.com/office/powerpoint/2010/main" val="2060605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ift\Desktop\my work\COURSE MICRO\applications\application9\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1706"/>
            <a:ext cx="6464646" cy="4447653"/>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030490" y="211286"/>
            <a:ext cx="4867038" cy="769441"/>
          </a:xfrm>
          <a:prstGeom prst="rect">
            <a:avLst/>
          </a:prstGeom>
        </p:spPr>
        <p:txBody>
          <a:bodyPr wrap="none">
            <a:spAutoFit/>
          </a:bodyPr>
          <a:lstStyle/>
          <a:p>
            <a:pPr algn="ctr"/>
            <a:r>
              <a:rPr lang="ar-SA" sz="4400" b="1" dirty="0">
                <a:solidFill>
                  <a:srgbClr val="FF0000"/>
                </a:solidFill>
              </a:rPr>
              <a:t>تطبيق (مولد إشارة مربعة)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mc:AlternateContent xmlns:mc="http://schemas.openxmlformats.org/markup-compatibility/2006" xmlns:a14="http://schemas.microsoft.com/office/drawing/2010/main">
        <mc:Choice Requires="a14">
          <p:sp>
            <p:nvSpPr>
              <p:cNvPr id="9" name="مستطيل 8"/>
              <p:cNvSpPr/>
              <p:nvPr/>
            </p:nvSpPr>
            <p:spPr>
              <a:xfrm>
                <a:off x="0" y="836712"/>
                <a:ext cx="8892480" cy="954107"/>
              </a:xfrm>
              <a:prstGeom prst="rect">
                <a:avLst/>
              </a:prstGeom>
            </p:spPr>
            <p:txBody>
              <a:bodyPr wrap="square">
                <a:spAutoFit/>
              </a:bodyPr>
              <a:lstStyle/>
              <a:p>
                <a:pPr algn="justLow"/>
                <a:r>
                  <a:rPr lang="ar-SA" sz="2800" dirty="0"/>
                  <a:t>برمج الدارة لتعمل مولد إشارة مربعة (</a:t>
                </a:r>
                <a14:m>
                  <m:oMath xmlns:m="http://schemas.openxmlformats.org/officeDocument/2006/math">
                    <m:r>
                      <a:rPr lang="en-US" sz="2800" i="1">
                        <a:solidFill>
                          <a:prstClr val="black"/>
                        </a:solidFill>
                        <a:latin typeface="Cambria Math"/>
                      </a:rPr>
                      <m:t>31250</m:t>
                    </m:r>
                    <m:r>
                      <a:rPr lang="en-US" sz="2800">
                        <a:solidFill>
                          <a:prstClr val="black"/>
                        </a:solidFill>
                        <a:latin typeface="Cambria Math"/>
                      </a:rPr>
                      <m:t>−</m:t>
                    </m:r>
                    <m:r>
                      <a:rPr lang="en-US" sz="2800">
                        <a:solidFill>
                          <a:prstClr val="black"/>
                        </a:solidFill>
                        <a:latin typeface="Cambria Math"/>
                      </a:rPr>
                      <m:t>244</m:t>
                    </m:r>
                    <m:r>
                      <a:rPr lang="en-US" sz="2800">
                        <a:solidFill>
                          <a:prstClr val="black"/>
                        </a:solidFill>
                        <a:latin typeface="Cambria Math"/>
                      </a:rPr>
                      <m:t>.</m:t>
                    </m:r>
                    <m:r>
                      <a:rPr lang="en-US" sz="2800">
                        <a:solidFill>
                          <a:prstClr val="black"/>
                        </a:solidFill>
                        <a:latin typeface="Cambria Math"/>
                      </a:rPr>
                      <m:t>14</m:t>
                    </m:r>
                    <m:r>
                      <a:rPr lang="en-US" sz="2800">
                        <a:solidFill>
                          <a:prstClr val="black"/>
                        </a:solidFill>
                        <a:latin typeface="Cambria Math"/>
                      </a:rPr>
                      <m:t> </m:t>
                    </m:r>
                    <m:r>
                      <m:rPr>
                        <m:sty m:val="p"/>
                      </m:rPr>
                      <a:rPr lang="en-US" sz="2800">
                        <a:solidFill>
                          <a:prstClr val="black"/>
                        </a:solidFill>
                        <a:latin typeface="Cambria Math"/>
                      </a:rPr>
                      <m:t>Hz</m:t>
                    </m:r>
                  </m:oMath>
                </a14:m>
                <a:r>
                  <a:rPr lang="ar-SA" sz="2800" dirty="0"/>
                  <a:t>) باستخدام  </a:t>
                </a:r>
                <a:r>
                  <a:rPr lang="en-US" sz="2800" dirty="0"/>
                  <a:t>Timer0 </a:t>
                </a:r>
                <a:r>
                  <a:rPr lang="ar-SA" sz="2800" dirty="0"/>
                  <a:t> حيث يتم زيادة تردد عن طريق زر </a:t>
                </a:r>
                <a:r>
                  <a:rPr lang="en-US" sz="2800" dirty="0" err="1"/>
                  <a:t>Inc</a:t>
                </a:r>
                <a:r>
                  <a:rPr lang="ar-SA" sz="2800" dirty="0"/>
                  <a:t> ونقصان عن طريق </a:t>
                </a:r>
                <a:r>
                  <a:rPr lang="en-US" sz="2800" dirty="0"/>
                  <a:t>Dec</a:t>
                </a:r>
                <a:r>
                  <a:rPr lang="ar-SA" sz="2800" dirty="0"/>
                  <a:t>.</a:t>
                </a:r>
                <a:endParaRPr lang="ar-SA" sz="2800" b="1" dirty="0">
                  <a:cs typeface="Times New Roman"/>
                </a:endParaRPr>
              </a:p>
            </p:txBody>
          </p:sp>
        </mc:Choice>
        <mc:Fallback xmlns="">
          <p:sp>
            <p:nvSpPr>
              <p:cNvPr id="9" name="مستطيل 8"/>
              <p:cNvSpPr>
                <a:spLocks noRot="1" noChangeAspect="1" noMove="1" noResize="1" noEditPoints="1" noAdjustHandles="1" noChangeArrowheads="1" noChangeShapeType="1" noTextEdit="1"/>
              </p:cNvSpPr>
              <p:nvPr/>
            </p:nvSpPr>
            <p:spPr>
              <a:xfrm>
                <a:off x="0" y="836712"/>
                <a:ext cx="8892480" cy="954107"/>
              </a:xfrm>
              <a:prstGeom prst="rect">
                <a:avLst/>
              </a:prstGeom>
              <a:blipFill rotWithShape="1">
                <a:blip r:embed="rId3"/>
                <a:stretch>
                  <a:fillRect l="-3838" t="-5732" r="-1439" b="-17834"/>
                </a:stretch>
              </a:blipFill>
            </p:spPr>
            <p:txBody>
              <a:bodyPr/>
              <a:lstStyle/>
              <a:p>
                <a:r>
                  <a:rPr lang="ar-SA">
                    <a:noFill/>
                  </a:rPr>
                  <a:t> </a:t>
                </a:r>
              </a:p>
            </p:txBody>
          </p:sp>
        </mc:Fallback>
      </mc:AlternateContent>
      <p:sp>
        <p:nvSpPr>
          <p:cNvPr id="10" name="مربع نص 9">
            <a:hlinkClick r:id="rId4"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\Examples\Ex15</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4496674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918960"/>
        </p:xfrm>
        <a:graphic>
          <a:graphicData uri="http://schemas.openxmlformats.org/drawingml/2006/table">
            <a:tbl>
              <a:tblPr rtl="1" firstRow="1" bandRow="1">
                <a:tableStyleId>{2D5ABB26-0587-4C30-8999-92F81FD0307C}</a:tableStyleId>
              </a:tblPr>
              <a:tblGrid>
                <a:gridCol w="4769428">
                  <a:extLst>
                    <a:ext uri="{9D8B030D-6E8A-4147-A177-3AD203B41FA5}">
                      <a16:colId xmlns:a16="http://schemas.microsoft.com/office/drawing/2014/main" val="20000"/>
                    </a:ext>
                  </a:extLst>
                </a:gridCol>
                <a:gridCol w="408755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800" kern="1200" dirty="0">
                          <a:solidFill>
                            <a:srgbClr val="00B050"/>
                          </a:solidFill>
                          <a:latin typeface="+mn-lt"/>
                          <a:ea typeface="+mn-ea"/>
                          <a:cs typeface="+mn-cs"/>
                        </a:rPr>
                        <a:t>//Prescaler=8, enable CTC //toggle oc0 on compare</a:t>
                      </a:r>
                    </a:p>
                    <a:p>
                      <a:pPr marL="0" algn="l" defTabSz="914400" rtl="1" eaLnBrk="1" latinLnBrk="0" hangingPunct="1"/>
                      <a:r>
                        <a:rPr lang="en-US" sz="2800" kern="1200" dirty="0">
                          <a:solidFill>
                            <a:srgbClr val="FF0000"/>
                          </a:solidFill>
                          <a:latin typeface="+mn-lt"/>
                          <a:ea typeface="+mn-ea"/>
                          <a:cs typeface="+mn-cs"/>
                        </a:rPr>
                        <a:t>TCCR0=0B00011010;</a:t>
                      </a:r>
                    </a:p>
                    <a:p>
                      <a:pPr marL="0" algn="l" defTabSz="914400" rtl="1" eaLnBrk="1" latinLnBrk="0" hangingPunct="1"/>
                      <a:r>
                        <a:rPr lang="en-US" sz="2800" b="0" kern="1200" dirty="0">
                          <a:solidFill>
                            <a:srgbClr val="00B050"/>
                          </a:solidFill>
                          <a:latin typeface="+mn-lt"/>
                          <a:ea typeface="+mn-ea"/>
                          <a:cs typeface="+mn-cs"/>
                        </a:rPr>
                        <a:t>\\set initial 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OCR0=255;</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v=255;</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 (v&lt;255)</a:t>
                      </a:r>
                    </a:p>
                    <a:p>
                      <a:pPr algn="l" rtl="1"/>
                      <a:r>
                        <a:rPr lang="en-US" sz="2800" dirty="0">
                          <a:solidFill>
                            <a:srgbClr val="FF0000"/>
                          </a:solidFill>
                        </a:rPr>
                        <a:t> {v++;</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171</a:t>
            </a:fld>
            <a:endParaRPr lang="ar-SA"/>
          </a:p>
        </p:txBody>
      </p:sp>
    </p:spTree>
    <p:extLst>
      <p:ext uri="{BB962C8B-B14F-4D97-AF65-F5344CB8AC3E}">
        <p14:creationId xmlns:p14="http://schemas.microsoft.com/office/powerpoint/2010/main" val="15327970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798447"/>
              </a:xfrm>
              <a:prstGeom prst="rect">
                <a:avLst/>
              </a:prstGeom>
            </p:spPr>
            <p:txBody>
              <a:bodyPr wrap="square">
                <a:spAutoFit/>
              </a:bodyPr>
              <a:lstStyle/>
              <a:p>
                <a:r>
                  <a:rPr lang="ar-SA" sz="3200" b="1" dirty="0">
                    <a:solidFill>
                      <a:schemeClr val="accent1"/>
                    </a:solidFill>
                  </a:rPr>
                  <a:t>مثال 4:</a:t>
                </a:r>
              </a:p>
              <a:p>
                <a:r>
                  <a:rPr lang="ar-SA" sz="2800" dirty="0"/>
                  <a:t>بفرض أنه تم برمجة المؤقت </a:t>
                </a:r>
                <a:r>
                  <a:rPr lang="en-US" sz="2800" dirty="0"/>
                  <a:t>Timer0</a:t>
                </a:r>
                <a:r>
                  <a:rPr lang="ar-SA" sz="2800" dirty="0"/>
                  <a:t> ( </a:t>
                </a:r>
                <a:r>
                  <a:rPr lang="ar-SA" sz="2800" dirty="0">
                    <a:solidFill>
                      <a:srgbClr val="FF0000"/>
                    </a:solidFill>
                  </a:rPr>
                  <a:t>نمط </a:t>
                </a:r>
                <a:r>
                  <a:rPr lang="en-US" sz="2800" dirty="0">
                    <a:solidFill>
                      <a:srgbClr val="FF0000"/>
                    </a:solidFill>
                  </a:rPr>
                  <a:t>Correct PWM</a:t>
                </a:r>
                <a:r>
                  <a:rPr lang="ar-SA" sz="2800" dirty="0"/>
                  <a:t>) ليعمل مولد نبضات </a:t>
                </a:r>
                <a:r>
                  <a:rPr lang="en-US" sz="2800" dirty="0"/>
                  <a:t>PWM</a:t>
                </a:r>
                <a:r>
                  <a:rPr lang="ar-SA" sz="2800" dirty="0"/>
                  <a:t> حيث تم اختيار نسبة التقسيم </a:t>
                </a:r>
                <a:r>
                  <a:rPr lang="en-US" sz="2800" dirty="0"/>
                  <a:t>N=1</a:t>
                </a:r>
                <a:r>
                  <a:rPr lang="ar-SA" sz="2800" dirty="0"/>
                  <a:t> وكان تردد عمل المتحكم المصغر </a:t>
                </a:r>
                <a:r>
                  <a:rPr lang="en-US" sz="2800" dirty="0"/>
                  <a:t>1 MHz</a:t>
                </a:r>
                <a:r>
                  <a:rPr lang="ar-SA" sz="2800" dirty="0"/>
                  <a:t> المطلوب حساب تردد </a:t>
                </a:r>
                <a:r>
                  <a:rPr lang="en-US" sz="2800" dirty="0"/>
                  <a:t>PWM</a:t>
                </a:r>
                <a:r>
                  <a:rPr lang="ar-SA" sz="2800" dirty="0"/>
                  <a:t>.</a:t>
                </a:r>
              </a:p>
              <a:p>
                <a:r>
                  <a:rPr lang="ar-SA" sz="3200" dirty="0">
                    <a:solidFill>
                      <a:schemeClr val="accent1"/>
                    </a:solidFill>
                  </a:rPr>
                  <a:t>الحل:</a:t>
                </a:r>
              </a:p>
              <a:p>
                <a:pPr algn="just"/>
                <a:r>
                  <a:rPr lang="ar-SA" sz="2800" dirty="0">
                    <a:solidFill>
                      <a:prstClr val="black"/>
                    </a:solidFill>
                  </a:rPr>
                  <a:t>يحسب تردد </a:t>
                </a:r>
                <a:r>
                  <a:rPr lang="en-US" sz="2800" dirty="0">
                    <a:solidFill>
                      <a:prstClr val="black"/>
                    </a:solidFill>
                  </a:rPr>
                  <a:t> PWM</a:t>
                </a:r>
                <a:r>
                  <a:rPr lang="ar-SA" sz="28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i="1">
                              <a:solidFill>
                                <a:prstClr val="black"/>
                              </a:solidFill>
                              <a:latin typeface="Cambria Math"/>
                            </a:rPr>
                            <m:t>510</m:t>
                          </m:r>
                          <m:r>
                            <a:rPr lang="en-US" sz="2800" i="1">
                              <a:solidFill>
                                <a:prstClr val="black"/>
                              </a:solidFill>
                              <a:latin typeface="Cambria Math"/>
                            </a:rPr>
                            <m:t>.</m:t>
                          </m:r>
                          <m:r>
                            <a:rPr lang="en-US" sz="2800" i="1">
                              <a:solidFill>
                                <a:prstClr val="black"/>
                              </a:solidFill>
                              <a:latin typeface="Cambria Math"/>
                            </a:rPr>
                            <m:t>𝑁</m:t>
                          </m:r>
                        </m:den>
                      </m:f>
                    </m:oMath>
                  </m:oMathPara>
                </a14:m>
                <a:endParaRPr lang="ar-SA" sz="2800" i="1" dirty="0">
                  <a:solidFill>
                    <a:prstClr val="black"/>
                  </a:solidFill>
                  <a:latin typeface="Cambria Math"/>
                </a:endParaRPr>
              </a:p>
              <a:p>
                <a:pPr algn="just"/>
                <a:endParaRPr lang="en-US" sz="2800" i="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b="0" i="1" smtClean="0">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r>
                            <a:rPr lang="en-US" sz="2800" b="0" i="1" smtClean="0">
                              <a:solidFill>
                                <a:prstClr val="black"/>
                              </a:solidFill>
                              <a:latin typeface="Cambria Math"/>
                            </a:rPr>
                            <m:t>1000000</m:t>
                          </m:r>
                        </m:num>
                        <m:den>
                          <m:r>
                            <a:rPr lang="en-US" sz="2800" i="1" smtClean="0">
                              <a:solidFill>
                                <a:prstClr val="black"/>
                              </a:solidFill>
                              <a:latin typeface="Cambria Math"/>
                            </a:rPr>
                            <m:t>5</m:t>
                          </m:r>
                          <m:r>
                            <a:rPr lang="en-US" sz="2800" b="0" i="1" smtClean="0">
                              <a:solidFill>
                                <a:prstClr val="black"/>
                              </a:solidFill>
                              <a:latin typeface="Cambria Math"/>
                            </a:rPr>
                            <m:t>10</m:t>
                          </m:r>
                          <m:r>
                            <a:rPr lang="en-US" sz="2800" b="0" i="1" smtClean="0">
                              <a:solidFill>
                                <a:prstClr val="black"/>
                              </a:solidFill>
                              <a:latin typeface="Cambria Math"/>
                            </a:rPr>
                            <m:t>∗</m:t>
                          </m:r>
                          <m:r>
                            <a:rPr lang="en-US" sz="2800" b="0" i="1" smtClean="0">
                              <a:solidFill>
                                <a:prstClr val="black"/>
                              </a:solidFill>
                              <a:latin typeface="Cambria Math"/>
                            </a:rPr>
                            <m:t>1</m:t>
                          </m:r>
                        </m:den>
                      </m:f>
                      <m:r>
                        <a:rPr lang="ar-SA" sz="2800" i="1">
                          <a:solidFill>
                            <a:prstClr val="black"/>
                          </a:solidFill>
                          <a:latin typeface="Cambria Math"/>
                        </a:rPr>
                        <m:t>=</m:t>
                      </m:r>
                      <m:r>
                        <a:rPr lang="en-US" sz="2800" i="1">
                          <a:solidFill>
                            <a:prstClr val="black"/>
                          </a:solidFill>
                          <a:latin typeface="Cambria Math"/>
                        </a:rPr>
                        <m:t>1960</m:t>
                      </m:r>
                      <m:r>
                        <a:rPr lang="en-US" sz="2800" i="1">
                          <a:solidFill>
                            <a:prstClr val="black"/>
                          </a:solidFill>
                          <a:latin typeface="Cambria Math"/>
                        </a:rPr>
                        <m:t>.</m:t>
                      </m:r>
                      <m:r>
                        <a:rPr lang="en-US" sz="2800" i="1">
                          <a:solidFill>
                            <a:prstClr val="black"/>
                          </a:solidFill>
                          <a:latin typeface="Cambria Math"/>
                        </a:rPr>
                        <m:t>7</m:t>
                      </m:r>
                      <m:r>
                        <m:rPr>
                          <m:sty m:val="p"/>
                        </m:rPr>
                        <a:rPr lang="en-US" sz="2800">
                          <a:solidFill>
                            <a:prstClr val="black"/>
                          </a:solidFill>
                          <a:latin typeface="Cambria Math"/>
                        </a:rPr>
                        <m:t>Hz</m:t>
                      </m:r>
                    </m:oMath>
                  </m:oMathPara>
                </a14:m>
                <a:endParaRPr lang="en-US" sz="2800" dirty="0">
                  <a:solidFill>
                    <a:prstClr val="black"/>
                  </a:solidFill>
                </a:endParaRPr>
              </a:p>
              <a:p>
                <a:endParaRPr lang="en-US" sz="2800" dirty="0">
                  <a:solidFill>
                    <a:prstClr val="black"/>
                  </a:solidFill>
                </a:endParaRPr>
              </a:p>
              <a:p>
                <a:endParaRPr lang="ar-SA" sz="28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798447"/>
              </a:xfrm>
              <a:prstGeom prst="rect">
                <a:avLst/>
              </a:prstGeom>
              <a:blipFill rotWithShape="1">
                <a:blip r:embed="rId3"/>
                <a:stretch>
                  <a:fillRect l="-956" t="-1366" r="-1838"/>
                </a:stretch>
              </a:blipFill>
            </p:spPr>
            <p:txBody>
              <a:bodyPr/>
              <a:lstStyle/>
              <a:p>
                <a:r>
                  <a:rPr lang="ar-SA">
                    <a:noFill/>
                  </a:rPr>
                  <a:t> </a:t>
                </a:r>
              </a:p>
            </p:txBody>
          </p:sp>
        </mc:Fallback>
      </mc:AlternateContent>
    </p:spTree>
    <p:extLst>
      <p:ext uri="{BB962C8B-B14F-4D97-AF65-F5344CB8AC3E}">
        <p14:creationId xmlns:p14="http://schemas.microsoft.com/office/powerpoint/2010/main" val="9812711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92308" y="211286"/>
            <a:ext cx="5307864" cy="769441"/>
          </a:xfrm>
          <a:prstGeom prst="rect">
            <a:avLst/>
          </a:prstGeom>
        </p:spPr>
        <p:txBody>
          <a:bodyPr wrap="none">
            <a:spAutoFit/>
          </a:bodyPr>
          <a:lstStyle/>
          <a:p>
            <a:pPr algn="ctr"/>
            <a:r>
              <a:rPr lang="ar-SA" sz="4400" b="1" dirty="0">
                <a:solidFill>
                  <a:srgbClr val="FF0000"/>
                </a:solidFill>
              </a:rPr>
              <a:t>تطبيق (مولد إشارة </a:t>
            </a:r>
            <a:r>
              <a:rPr lang="en-US" sz="4400" b="1" dirty="0">
                <a:solidFill>
                  <a:srgbClr val="FF0000"/>
                </a:solidFill>
              </a:rPr>
              <a:t>PWM</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مولد </a:t>
            </a:r>
            <a:r>
              <a:rPr lang="en-US" sz="2800" dirty="0"/>
              <a:t>PWM</a:t>
            </a:r>
            <a:r>
              <a:rPr lang="ar-SA" sz="2800" dirty="0"/>
              <a:t> ذو تردد </a:t>
            </a:r>
            <a:r>
              <a:rPr lang="en-US" sz="2800" dirty="0"/>
              <a:t> 1960.7 Hz</a:t>
            </a:r>
            <a:r>
              <a:rPr lang="ar-SA" sz="2800" dirty="0"/>
              <a:t>باستخدام </a:t>
            </a:r>
            <a:r>
              <a:rPr lang="en-US" sz="2800" dirty="0"/>
              <a:t>Timer0</a:t>
            </a:r>
            <a:r>
              <a:rPr lang="ar-SA" sz="2800" dirty="0"/>
              <a:t> حيث يتم زيادة عرض النبضة عن طريق زر </a:t>
            </a:r>
            <a:r>
              <a:rPr lang="en-US" sz="2800" dirty="0" err="1"/>
              <a:t>Inc</a:t>
            </a:r>
            <a:r>
              <a:rPr lang="ar-SA" sz="2800" dirty="0"/>
              <a:t> وإنقاصه عن طريق </a:t>
            </a:r>
            <a:r>
              <a:rPr lang="en-US" sz="2800" dirty="0"/>
              <a:t>Dec</a:t>
            </a:r>
            <a:r>
              <a:rPr lang="ar-SA" sz="2800" dirty="0"/>
              <a:t>.</a:t>
            </a:r>
            <a:endParaRPr lang="ar-SA" sz="2800" b="1" dirty="0">
              <a:cs typeface="Times New Roman"/>
            </a:endParaRPr>
          </a:p>
        </p:txBody>
      </p:sp>
      <p:pic>
        <p:nvPicPr>
          <p:cNvPr id="4098" name="Picture 2" descr="C:\Users\shift\Desktop\my work\COURSE MICRO\applications\application10\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27173"/>
            <a:ext cx="7086807" cy="4516429"/>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003628" y="284799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\Examples\Ex16</a:t>
            </a:r>
            <a:endParaRPr lang="ar-SA" b="1" dirty="0">
              <a:solidFill>
                <a:srgbClr val="FF0000"/>
              </a:solidFill>
            </a:endParaRPr>
          </a:p>
        </p:txBody>
      </p:sp>
      <p:sp>
        <p:nvSpPr>
          <p:cNvPr id="11" name="مستطيل 10"/>
          <p:cNvSpPr/>
          <p:nvPr/>
        </p:nvSpPr>
        <p:spPr>
          <a:xfrm>
            <a:off x="5796136" y="278034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070366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60960"/>
          <a:ext cx="8856984" cy="66751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5904655">
                <a:tc>
                  <a:txBody>
                    <a:bodyPr/>
                    <a:lstStyle/>
                    <a:p>
                      <a:pPr marL="0" algn="l" defTabSz="914400" rtl="1" eaLnBrk="1" latinLnBrk="0" hangingPunct="1"/>
                      <a:r>
                        <a:rPr lang="en-US" sz="2800" kern="1200" dirty="0">
                          <a:solidFill>
                            <a:srgbClr val="FF0000"/>
                          </a:solidFill>
                          <a:latin typeface="+mn-lt"/>
                          <a:ea typeface="+mn-ea"/>
                          <a:cs typeface="+mn-cs"/>
                        </a:rPr>
                        <a:t>OCR0=v ;</a:t>
                      </a:r>
                    </a:p>
                    <a:p>
                      <a:pPr marL="0" algn="l" defTabSz="914400" rtl="1" eaLnBrk="1" latinLnBrk="0" hangingPunct="1"/>
                      <a:r>
                        <a:rPr lang="en-US" sz="2800" kern="1200" dirty="0">
                          <a:solidFill>
                            <a:schemeClr val="tx2"/>
                          </a:solidFill>
                          <a:latin typeface="+mn-lt"/>
                          <a:ea typeface="+mn-ea"/>
                          <a:cs typeface="+mn-cs"/>
                        </a:rPr>
                        <a:t>  </a:t>
                      </a:r>
                      <a:r>
                        <a:rPr lang="en-US" sz="2800" kern="1200" dirty="0">
                          <a:solidFill>
                            <a:srgbClr val="FF0000"/>
                          </a:solidFill>
                          <a:latin typeface="+mn-lt"/>
                          <a:ea typeface="+mn-ea"/>
                          <a:cs typeface="+mn-cs"/>
                        </a:rPr>
                        <a:t>}</a:t>
                      </a:r>
                      <a:r>
                        <a:rPr lang="en-US" sz="2800" kern="1200" dirty="0">
                          <a:solidFill>
                            <a:schemeClr val="tx2"/>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void main(void)</a:t>
                      </a:r>
                    </a:p>
                    <a:p>
                      <a:pPr marL="0" algn="l" defTabSz="914400" rtl="1" eaLnBrk="1" latinLnBrk="0" hangingPunct="1"/>
                      <a:r>
                        <a:rPr lang="en-US" sz="2800" kern="1200" dirty="0">
                          <a:solidFill>
                            <a:schemeClr val="tx1"/>
                          </a:solidFill>
                          <a:latin typeface="+mn-lt"/>
                          <a:ea typeface="+mn-ea"/>
                          <a:cs typeface="+mn-cs"/>
                        </a:rPr>
                        <a:t>{</a:t>
                      </a:r>
                    </a:p>
                    <a:p>
                      <a:pPr marL="0" algn="l" defTabSz="914400" rtl="1" eaLnBrk="1" latinLnBrk="0" hangingPunct="1"/>
                      <a:r>
                        <a:rPr lang="en-US" sz="2800" kern="1200" dirty="0">
                          <a:solidFill>
                            <a:srgbClr val="FF0000"/>
                          </a:solidFill>
                          <a:latin typeface="+mn-lt"/>
                          <a:ea typeface="+mn-ea"/>
                          <a:cs typeface="+mn-cs"/>
                        </a:rPr>
                        <a:t>DDRB.3=1;</a:t>
                      </a:r>
                    </a:p>
                    <a:p>
                      <a:pPr marL="0" algn="l" defTabSz="914400" rtl="1" eaLnBrk="1" latinLnBrk="0" hangingPunct="1"/>
                      <a:r>
                        <a:rPr lang="en-US" sz="2800" kern="1200" dirty="0">
                          <a:solidFill>
                            <a:schemeClr val="tx1"/>
                          </a:solidFill>
                          <a:latin typeface="+mn-lt"/>
                          <a:ea typeface="+mn-ea"/>
                          <a:cs typeface="+mn-cs"/>
                        </a:rPr>
                        <a:t>PORTD=0B00001100;</a:t>
                      </a:r>
                    </a:p>
                    <a:p>
                      <a:pPr marL="0" algn="l" defTabSz="914400" rtl="1" eaLnBrk="1" latinLnBrk="0" hangingPunct="1"/>
                      <a:r>
                        <a:rPr lang="en-US" sz="2800" kern="1200" dirty="0">
                          <a:solidFill>
                            <a:schemeClr val="tx1"/>
                          </a:solidFill>
                          <a:latin typeface="+mn-lt"/>
                          <a:ea typeface="+mn-ea"/>
                          <a:cs typeface="+mn-cs"/>
                        </a:rPr>
                        <a:t>MCUCR=0B00001111; </a:t>
                      </a:r>
                    </a:p>
                    <a:p>
                      <a:pPr marL="0" algn="l" defTabSz="914400" rtl="1" eaLnBrk="1" latinLnBrk="0" hangingPunct="1"/>
                      <a:r>
                        <a:rPr lang="en-US" sz="2800" kern="1200" dirty="0">
                          <a:solidFill>
                            <a:schemeClr val="tx1"/>
                          </a:solidFill>
                          <a:latin typeface="+mn-lt"/>
                          <a:ea typeface="+mn-ea"/>
                          <a:cs typeface="+mn-cs"/>
                        </a:rPr>
                        <a:t>GICR=0B11000000; </a:t>
                      </a:r>
                    </a:p>
                    <a:p>
                      <a:pPr marL="0" algn="l" defTabSz="914400" rtl="1" eaLnBrk="1" latinLnBrk="0" hangingPunct="1"/>
                      <a:r>
                        <a:rPr lang="en-US" sz="2000" kern="1200" dirty="0">
                          <a:solidFill>
                            <a:srgbClr val="00B050"/>
                          </a:solidFill>
                          <a:latin typeface="+mn-lt"/>
                          <a:ea typeface="+mn-ea"/>
                          <a:cs typeface="+mn-cs"/>
                        </a:rPr>
                        <a:t>//Prescaler=1, enable correct PWM</a:t>
                      </a:r>
                    </a:p>
                    <a:p>
                      <a:pPr marL="0" algn="l" defTabSz="914400" rtl="1" eaLnBrk="1" latinLnBrk="0" hangingPunct="1"/>
                      <a:r>
                        <a:rPr lang="ar-SA" sz="2000" kern="1200" dirty="0">
                          <a:solidFill>
                            <a:srgbClr val="00B050"/>
                          </a:solidFill>
                          <a:latin typeface="+mn-lt"/>
                          <a:ea typeface="+mn-ea"/>
                          <a:cs typeface="+mn-cs"/>
                        </a:rPr>
                        <a:t> </a:t>
                      </a:r>
                      <a:r>
                        <a:rPr lang="en-US" sz="2000" kern="1200" dirty="0">
                          <a:solidFill>
                            <a:srgbClr val="00B050"/>
                          </a:solidFill>
                          <a:latin typeface="+mn-lt"/>
                          <a:ea typeface="+mn-ea"/>
                          <a:cs typeface="+mn-cs"/>
                        </a:rPr>
                        <a:t>//clear oc0 on compare when up-counting </a:t>
                      </a:r>
                      <a:r>
                        <a:rPr lang="en-US" sz="2800" kern="1200" dirty="0">
                          <a:solidFill>
                            <a:srgbClr val="FF0000"/>
                          </a:solidFill>
                          <a:latin typeface="+mn-lt"/>
                          <a:ea typeface="+mn-ea"/>
                          <a:cs typeface="+mn-cs"/>
                        </a:rPr>
                        <a:t>TCCR0=0B01010001;</a:t>
                      </a:r>
                    </a:p>
                    <a:p>
                      <a:pPr marL="0" algn="l" defTabSz="914400" rtl="1" eaLnBrk="1" latinLnBrk="0" hangingPunct="1"/>
                      <a:r>
                        <a:rPr lang="en-US" sz="2800" b="0" kern="1200" dirty="0">
                          <a:solidFill>
                            <a:srgbClr val="00B050"/>
                          </a:solidFill>
                          <a:latin typeface="+mn-lt"/>
                          <a:ea typeface="+mn-ea"/>
                          <a:cs typeface="+mn-cs"/>
                        </a:rPr>
                        <a:t>\\set initial</a:t>
                      </a:r>
                      <a:r>
                        <a:rPr lang="en-US" sz="2800" b="0" kern="1200" baseline="0" dirty="0">
                          <a:solidFill>
                            <a:srgbClr val="00B050"/>
                          </a:solidFill>
                          <a:latin typeface="+mn-lt"/>
                          <a:ea typeface="+mn-ea"/>
                          <a:cs typeface="+mn-cs"/>
                        </a:rPr>
                        <a:t> </a:t>
                      </a:r>
                      <a:r>
                        <a:rPr lang="en-US" sz="2800" b="0" kern="1200" dirty="0">
                          <a:solidFill>
                            <a:srgbClr val="00B050"/>
                          </a:solidFill>
                          <a:latin typeface="+mn-lt"/>
                          <a:ea typeface="+mn-ea"/>
                          <a:cs typeface="+mn-cs"/>
                        </a:rPr>
                        <a:t>value</a:t>
                      </a:r>
                      <a:r>
                        <a:rPr lang="en-US" sz="2800" b="0" kern="1200" baseline="0" dirty="0">
                          <a:solidFill>
                            <a:srgbClr val="00B050"/>
                          </a:solidFill>
                          <a:latin typeface="+mn-lt"/>
                          <a:ea typeface="+mn-ea"/>
                          <a:cs typeface="+mn-cs"/>
                        </a:rPr>
                        <a:t> OCR0 register</a:t>
                      </a:r>
                      <a:endParaRPr lang="ar-SA" sz="2800" kern="1200" dirty="0">
                        <a:solidFill>
                          <a:srgbClr val="FF0000"/>
                        </a:solidFill>
                        <a:latin typeface="+mn-lt"/>
                        <a:ea typeface="+mn-ea"/>
                        <a:cs typeface="+mn-cs"/>
                      </a:endParaRPr>
                    </a:p>
                    <a:p>
                      <a:pPr marL="0" algn="l" defTabSz="914400" rtl="1" eaLnBrk="1" latinLnBrk="0" hangingPunct="1"/>
                      <a:r>
                        <a:rPr lang="en-US" sz="2800" kern="1200" dirty="0">
                          <a:solidFill>
                            <a:srgbClr val="FF0000"/>
                          </a:solidFill>
                          <a:latin typeface="+mn-lt"/>
                          <a:ea typeface="+mn-ea"/>
                          <a:cs typeface="+mn-cs"/>
                        </a:rPr>
                        <a:t>OCR0=1;</a:t>
                      </a:r>
                    </a:p>
                    <a:p>
                      <a:pPr marL="0" algn="l" defTabSz="914400" rtl="1" eaLnBrk="1" latinLnBrk="0" hangingPunct="1"/>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asm</a:t>
                      </a:r>
                      <a:r>
                        <a:rPr lang="en-US" sz="2800" kern="1200" dirty="0">
                          <a:solidFill>
                            <a:schemeClr val="tx1"/>
                          </a:solidFill>
                          <a:latin typeface="+mn-lt"/>
                          <a:ea typeface="+mn-ea"/>
                          <a:cs typeface="+mn-cs"/>
                        </a:rPr>
                        <a:t>("</a:t>
                      </a:r>
                      <a:r>
                        <a:rPr lang="en-US" sz="2800" kern="1200" dirty="0" err="1">
                          <a:solidFill>
                            <a:schemeClr val="tx1"/>
                          </a:solidFill>
                          <a:latin typeface="+mn-lt"/>
                          <a:ea typeface="+mn-ea"/>
                          <a:cs typeface="+mn-cs"/>
                        </a:rPr>
                        <a:t>sei</a:t>
                      </a:r>
                      <a:r>
                        <a:rPr lang="en-US" sz="2800" kern="1200" dirty="0">
                          <a:solidFill>
                            <a:schemeClr val="tx1"/>
                          </a:solidFill>
                          <a:latin typeface="+mn-lt"/>
                          <a:ea typeface="+mn-ea"/>
                          <a:cs typeface="+mn-cs"/>
                        </a:rPr>
                        <a:t>")</a:t>
                      </a:r>
                    </a:p>
                    <a:p>
                      <a:pPr marL="0" algn="l" defTabSz="914400" rtl="1" eaLnBrk="1" latinLnBrk="0" hangingPunct="1"/>
                      <a:r>
                        <a:rPr lang="en-US" sz="2800" kern="1200" dirty="0">
                          <a:solidFill>
                            <a:schemeClr val="tx1"/>
                          </a:solidFill>
                          <a:latin typeface="+mn-lt"/>
                          <a:ea typeface="+mn-ea"/>
                          <a:cs typeface="+mn-cs"/>
                        </a:rPr>
                        <a:t>while (1)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mn-lt"/>
                          <a:ea typeface="+mn-ea"/>
                          <a:cs typeface="+mn-cs"/>
                        </a:rPr>
                        <a:t>{} }</a:t>
                      </a:r>
                    </a:p>
                  </a:txBody>
                  <a:tcPr/>
                </a:tc>
                <a:tc>
                  <a:txBody>
                    <a:bodyPr/>
                    <a:lstStyle/>
                    <a:p>
                      <a:pPr algn="l" rtl="1"/>
                      <a:r>
                        <a:rPr lang="en-US" sz="2800" dirty="0">
                          <a:solidFill>
                            <a:schemeClr val="tx1"/>
                          </a:solidFill>
                        </a:rPr>
                        <a:t>#include &lt;mega16.h&gt;</a:t>
                      </a:r>
                    </a:p>
                    <a:p>
                      <a:pPr algn="l" rtl="1"/>
                      <a:r>
                        <a:rPr lang="en-US" sz="2800" dirty="0">
                          <a:solidFill>
                            <a:schemeClr val="tx1"/>
                          </a:solidFill>
                        </a:rPr>
                        <a:t>#include &lt;</a:t>
                      </a:r>
                      <a:r>
                        <a:rPr lang="en-US" sz="2800" dirty="0" err="1">
                          <a:solidFill>
                            <a:schemeClr val="tx1"/>
                          </a:solidFill>
                        </a:rPr>
                        <a:t>delay.h</a:t>
                      </a:r>
                      <a:r>
                        <a:rPr lang="en-US" sz="2800" dirty="0">
                          <a:solidFill>
                            <a:schemeClr val="tx1"/>
                          </a:solidFill>
                        </a:rPr>
                        <a:t>&gt;</a:t>
                      </a:r>
                    </a:p>
                    <a:p>
                      <a:pPr algn="l" rtl="1"/>
                      <a:r>
                        <a:rPr lang="en-US" sz="2800" dirty="0">
                          <a:solidFill>
                            <a:schemeClr val="tx1"/>
                          </a:solidFill>
                        </a:rPr>
                        <a:t>unsigned char v=1;</a:t>
                      </a:r>
                    </a:p>
                    <a:p>
                      <a:pPr algn="l" rtl="1"/>
                      <a:r>
                        <a:rPr lang="en-US" sz="2800" dirty="0">
                          <a:solidFill>
                            <a:schemeClr val="tx1"/>
                          </a:solidFill>
                        </a:rPr>
                        <a:t>interrupt [2] void </a:t>
                      </a:r>
                      <a:r>
                        <a:rPr lang="en-US" sz="2800" dirty="0">
                          <a:solidFill>
                            <a:schemeClr val="tx2"/>
                          </a:solidFill>
                        </a:rPr>
                        <a:t>ext_int0_isr(void)</a:t>
                      </a:r>
                    </a:p>
                    <a:p>
                      <a:pPr algn="l" rtl="1"/>
                      <a:r>
                        <a:rPr lang="en-US" sz="2800" dirty="0">
                          <a:solidFill>
                            <a:schemeClr val="tx2"/>
                          </a:solidFill>
                        </a:rPr>
                        <a:t>{</a:t>
                      </a:r>
                    </a:p>
                    <a:p>
                      <a:pPr algn="l" rtl="1"/>
                      <a:r>
                        <a:rPr lang="en-US" sz="2800" dirty="0">
                          <a:solidFill>
                            <a:srgbClr val="FF0000"/>
                          </a:solidFill>
                        </a:rPr>
                        <a:t>if (v&lt;254)</a:t>
                      </a:r>
                    </a:p>
                    <a:p>
                      <a:pPr algn="l" rtl="1"/>
                      <a:r>
                        <a:rPr lang="en-US" sz="2800" dirty="0">
                          <a:solidFill>
                            <a:srgbClr val="FF0000"/>
                          </a:solidFill>
                        </a:rPr>
                        <a:t> {v++;</a:t>
                      </a:r>
                    </a:p>
                    <a:p>
                      <a:pPr algn="l" rtl="1"/>
                      <a:r>
                        <a:rPr lang="en-US" sz="2800" dirty="0">
                          <a:solidFill>
                            <a:srgbClr val="FF0000"/>
                          </a:solidFill>
                        </a:rPr>
                        <a:t>OCR0=v;</a:t>
                      </a:r>
                    </a:p>
                    <a:p>
                      <a:pPr algn="l" rtl="1"/>
                      <a:r>
                        <a:rPr lang="en-US" sz="2800" dirty="0">
                          <a:solidFill>
                            <a:srgbClr val="FF0000"/>
                          </a:solidFill>
                        </a:rPr>
                        <a:t>}</a:t>
                      </a:r>
                      <a:r>
                        <a:rPr lang="en-US" sz="2800" dirty="0">
                          <a:solidFill>
                            <a:schemeClr val="tx2"/>
                          </a:solidFill>
                        </a:rPr>
                        <a:t>}</a:t>
                      </a:r>
                    </a:p>
                    <a:p>
                      <a:pPr algn="l" rtl="1"/>
                      <a:r>
                        <a:rPr lang="en-US" sz="2800" dirty="0">
                          <a:solidFill>
                            <a:schemeClr val="tx2"/>
                          </a:solidFill>
                        </a:rPr>
                        <a:t>interrupt [3] void ext_int1_isr(void)</a:t>
                      </a:r>
                    </a:p>
                    <a:p>
                      <a:pPr algn="l" rtl="1"/>
                      <a:r>
                        <a:rPr lang="en-US" sz="2800" dirty="0">
                          <a:solidFill>
                            <a:schemeClr val="tx2"/>
                          </a:solidFill>
                        </a:rPr>
                        <a:t>{</a:t>
                      </a:r>
                    </a:p>
                    <a:p>
                      <a:pPr algn="l" rtl="1"/>
                      <a:r>
                        <a:rPr lang="en-US" sz="2800" dirty="0">
                          <a:solidFill>
                            <a:srgbClr val="FF0000"/>
                          </a:solidFill>
                        </a:rPr>
                        <a:t>if(v&gt;1)</a:t>
                      </a:r>
                    </a:p>
                    <a:p>
                      <a:pPr algn="l" rtl="1"/>
                      <a:r>
                        <a:rPr lang="en-US" sz="2800" dirty="0">
                          <a:solidFill>
                            <a:srgbClr val="FF0000"/>
                          </a:solidFill>
                        </a:rPr>
                        <a:t>{  v--;</a:t>
                      </a:r>
                      <a:endParaRPr lang="en-US" sz="28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174</a:t>
            </a:fld>
            <a:endParaRPr lang="ar-SA"/>
          </a:p>
        </p:txBody>
      </p:sp>
    </p:spTree>
    <p:extLst>
      <p:ext uri="{BB962C8B-B14F-4D97-AF65-F5344CB8AC3E}">
        <p14:creationId xmlns:p14="http://schemas.microsoft.com/office/powerpoint/2010/main" val="25277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20995" y="211286"/>
            <a:ext cx="7450501" cy="769441"/>
          </a:xfrm>
          <a:prstGeom prst="rect">
            <a:avLst/>
          </a:prstGeom>
        </p:spPr>
        <p:txBody>
          <a:bodyPr wrap="none">
            <a:spAutoFit/>
          </a:bodyPr>
          <a:lstStyle/>
          <a:p>
            <a:pPr algn="ctr"/>
            <a:r>
              <a:rPr lang="ar-SA" sz="4400" b="1" dirty="0">
                <a:solidFill>
                  <a:srgbClr val="FF0000"/>
                </a:solidFill>
              </a:rPr>
              <a:t>تطبيق (عداد رقمي باستخدام </a:t>
            </a:r>
            <a:r>
              <a:rPr lang="en-US" sz="4400" b="1" dirty="0">
                <a:solidFill>
                  <a:srgbClr val="FF0000"/>
                </a:solidFill>
              </a:rPr>
              <a:t>Timer0</a:t>
            </a:r>
            <a:r>
              <a:rPr lang="ar-SA" sz="44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954107"/>
          </a:xfrm>
          <a:prstGeom prst="rect">
            <a:avLst/>
          </a:prstGeom>
        </p:spPr>
        <p:txBody>
          <a:bodyPr wrap="square">
            <a:spAutoFit/>
          </a:bodyPr>
          <a:lstStyle/>
          <a:p>
            <a:pPr algn="just"/>
            <a:r>
              <a:rPr lang="ar-SA" sz="2800" dirty="0"/>
              <a:t>برمج الدارة لتعمل كعداد باستخدام </a:t>
            </a:r>
            <a:r>
              <a:rPr lang="en-US" sz="2800" dirty="0"/>
              <a:t>Timer0</a:t>
            </a:r>
            <a:r>
              <a:rPr lang="ar-SA" sz="2800" dirty="0"/>
              <a:t> يقوم بعّد من </a:t>
            </a:r>
            <a:r>
              <a:rPr lang="en-US" sz="2800" dirty="0"/>
              <a:t>0 </a:t>
            </a:r>
            <a:r>
              <a:rPr lang="ar-SA" sz="2800" dirty="0"/>
              <a:t> إلى </a:t>
            </a:r>
            <a:r>
              <a:rPr lang="en-US" sz="2800" dirty="0"/>
              <a:t>99</a:t>
            </a:r>
            <a:r>
              <a:rPr lang="ar-SA" sz="2800" dirty="0"/>
              <a:t> وعندما يزيد عن </a:t>
            </a:r>
            <a:r>
              <a:rPr lang="en-US" sz="2800" dirty="0"/>
              <a:t>99</a:t>
            </a:r>
            <a:r>
              <a:rPr lang="ar-SA" sz="2800" dirty="0"/>
              <a:t> يصفر.</a:t>
            </a:r>
            <a:endParaRPr lang="ar-SA" sz="2800" b="1" dirty="0">
              <a:cs typeface="Times New Roman"/>
            </a:endParaRPr>
          </a:p>
        </p:txBody>
      </p:sp>
      <p:pic>
        <p:nvPicPr>
          <p:cNvPr id="1026" name="Picture 2" descr="C:\Users\shift\Desktop\my work\COURSE MICRO\applications\application11\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90" y="1812559"/>
            <a:ext cx="8280920" cy="4888044"/>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58387" y="2318342"/>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\Examples\Ex17</a:t>
            </a:r>
            <a:endParaRPr lang="ar-SA" b="1" dirty="0">
              <a:solidFill>
                <a:srgbClr val="FF0000"/>
              </a:solidFill>
            </a:endParaRPr>
          </a:p>
        </p:txBody>
      </p:sp>
      <p:sp>
        <p:nvSpPr>
          <p:cNvPr id="11" name="مستطيل 10"/>
          <p:cNvSpPr/>
          <p:nvPr/>
        </p:nvSpPr>
        <p:spPr>
          <a:xfrm>
            <a:off x="450895" y="2250689"/>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839652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6497528"/>
        </p:xfrm>
        <a:graphic>
          <a:graphicData uri="http://schemas.openxmlformats.org/drawingml/2006/table">
            <a:tbl>
              <a:tblPr rtl="1" firstRow="1" bandRow="1">
                <a:tableStyleId>{2D5ABB26-0587-4C30-8999-92F81FD0307C}</a:tableStyleId>
              </a:tblPr>
              <a:tblGrid>
                <a:gridCol w="4456958">
                  <a:extLst>
                    <a:ext uri="{9D8B030D-6E8A-4147-A177-3AD203B41FA5}">
                      <a16:colId xmlns:a16="http://schemas.microsoft.com/office/drawing/2014/main" val="20000"/>
                    </a:ext>
                  </a:extLst>
                </a:gridCol>
                <a:gridCol w="4400026">
                  <a:extLst>
                    <a:ext uri="{9D8B030D-6E8A-4147-A177-3AD203B41FA5}">
                      <a16:colId xmlns:a16="http://schemas.microsoft.com/office/drawing/2014/main" val="20001"/>
                    </a:ext>
                  </a:extLst>
                </a:gridCol>
              </a:tblGrid>
              <a:tr h="6497528">
                <a:tc>
                  <a:txBody>
                    <a:bodyPr/>
                    <a:lstStyle/>
                    <a:p>
                      <a:pPr marL="0" algn="l" defTabSz="914400" rtl="1" eaLnBrk="1" latinLnBrk="0" hangingPunct="1"/>
                      <a:r>
                        <a:rPr lang="en-US" sz="2400" kern="1200" dirty="0">
                          <a:solidFill>
                            <a:schemeClr val="tx1"/>
                          </a:solidFill>
                          <a:latin typeface="+mn-lt"/>
                          <a:ea typeface="+mn-ea"/>
                          <a:cs typeface="+mn-cs"/>
                        </a:rPr>
                        <a:t>// Global enable interrupts</a:t>
                      </a:r>
                    </a:p>
                    <a:p>
                      <a:pPr marL="0" algn="l" defTabSz="914400" rtl="1" eaLnBrk="1" latinLnBrk="0" hangingPunct="1"/>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asm</a:t>
                      </a: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sei</a:t>
                      </a:r>
                      <a:r>
                        <a:rPr lang="en-US" sz="2400" kern="1200" dirty="0">
                          <a:solidFill>
                            <a:schemeClr val="tx1"/>
                          </a:solidFill>
                          <a:latin typeface="+mn-lt"/>
                          <a:ea typeface="+mn-ea"/>
                          <a:cs typeface="+mn-cs"/>
                        </a:rPr>
                        <a:t>")</a:t>
                      </a:r>
                    </a:p>
                    <a:p>
                      <a:pPr marL="0" algn="l" defTabSz="914400" rtl="1" eaLnBrk="1" latinLnBrk="0" hangingPunct="1"/>
                      <a:r>
                        <a:rPr lang="en-US" sz="2400" kern="1200" dirty="0">
                          <a:solidFill>
                            <a:schemeClr val="tx1"/>
                          </a:solidFill>
                          <a:latin typeface="+mn-lt"/>
                          <a:ea typeface="+mn-ea"/>
                          <a:cs typeface="+mn-cs"/>
                        </a:rPr>
                        <a:t>while (1)</a:t>
                      </a:r>
                    </a:p>
                    <a:p>
                      <a:pPr marL="0" algn="l" defTabSz="914400" rtl="1" eaLnBrk="1" latinLnBrk="0" hangingPunct="1"/>
                      <a:r>
                        <a:rPr lang="en-US" sz="28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      i=TCNT0;</a:t>
                      </a:r>
                    </a:p>
                    <a:p>
                      <a:pPr marL="0" algn="l" defTabSz="914400" rtl="1" eaLnBrk="1" latinLnBrk="0" hangingPunct="1"/>
                      <a:r>
                        <a:rPr lang="en-US" sz="2400" kern="1200" dirty="0">
                          <a:solidFill>
                            <a:schemeClr val="tx1"/>
                          </a:solidFill>
                          <a:latin typeface="+mn-lt"/>
                          <a:ea typeface="+mn-ea"/>
                          <a:cs typeface="+mn-cs"/>
                        </a:rPr>
                        <a:t>       a=i%10;</a:t>
                      </a:r>
                    </a:p>
                    <a:p>
                      <a:pPr marL="0" algn="l" defTabSz="914400" rtl="1" eaLnBrk="1" latinLnBrk="0" hangingPunct="1"/>
                      <a:r>
                        <a:rPr lang="en-US" sz="2400" kern="1200" dirty="0">
                          <a:solidFill>
                            <a:schemeClr val="tx1"/>
                          </a:solidFill>
                          <a:latin typeface="+mn-lt"/>
                          <a:ea typeface="+mn-ea"/>
                          <a:cs typeface="+mn-cs"/>
                        </a:rPr>
                        <a:t>       PORTD=0B00000001;</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[a];</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b=i/10;</a:t>
                      </a:r>
                    </a:p>
                    <a:p>
                      <a:pPr marL="0" algn="l" defTabSz="914400" rtl="1" eaLnBrk="1" latinLnBrk="0" hangingPunct="1"/>
                      <a:r>
                        <a:rPr lang="en-US" sz="2400" kern="1200" dirty="0">
                          <a:solidFill>
                            <a:schemeClr val="tx1"/>
                          </a:solidFill>
                          <a:latin typeface="+mn-lt"/>
                          <a:ea typeface="+mn-ea"/>
                          <a:cs typeface="+mn-cs"/>
                        </a:rPr>
                        <a:t>       PORTD=0B00000010;</a:t>
                      </a:r>
                    </a:p>
                    <a:p>
                      <a:pPr marL="0" algn="l" defTabSz="914400" rtl="1" eaLnBrk="1" latinLnBrk="0" hangingPunct="1"/>
                      <a:r>
                        <a:rPr lang="en-US" sz="2400" kern="1200" dirty="0">
                          <a:solidFill>
                            <a:schemeClr val="tx1"/>
                          </a:solidFill>
                          <a:latin typeface="+mn-lt"/>
                          <a:ea typeface="+mn-ea"/>
                          <a:cs typeface="+mn-cs"/>
                        </a:rPr>
                        <a:t>       PORTC=</a:t>
                      </a:r>
                      <a:r>
                        <a:rPr lang="en-US" sz="2400" kern="1200" dirty="0" err="1">
                          <a:solidFill>
                            <a:schemeClr val="tx1"/>
                          </a:solidFill>
                          <a:latin typeface="+mn-lt"/>
                          <a:ea typeface="+mn-ea"/>
                          <a:cs typeface="+mn-cs"/>
                        </a:rPr>
                        <a:t>sevenseg_code</a:t>
                      </a:r>
                      <a:r>
                        <a:rPr lang="en-US" sz="2400" kern="1200" dirty="0">
                          <a:solidFill>
                            <a:schemeClr val="tx1"/>
                          </a:solidFill>
                          <a:latin typeface="+mn-lt"/>
                          <a:ea typeface="+mn-ea"/>
                          <a:cs typeface="+mn-cs"/>
                        </a:rPr>
                        <a:t>[b]; </a:t>
                      </a:r>
                    </a:p>
                    <a:p>
                      <a:pPr marL="0" algn="l" defTabSz="914400" rtl="1" eaLnBrk="1" latinLnBrk="0" hangingPunct="1"/>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delay_ms</a:t>
                      </a:r>
                      <a:r>
                        <a:rPr lang="en-US" sz="2400" kern="1200" dirty="0">
                          <a:solidFill>
                            <a:schemeClr val="tx1"/>
                          </a:solidFill>
                          <a:latin typeface="+mn-lt"/>
                          <a:ea typeface="+mn-ea"/>
                          <a:cs typeface="+mn-cs"/>
                        </a:rPr>
                        <a:t>(4);</a:t>
                      </a:r>
                    </a:p>
                    <a:p>
                      <a:pPr marL="0" algn="l" defTabSz="914400" rtl="1" eaLnBrk="1" latinLnBrk="0" hangingPunct="1"/>
                      <a:r>
                        <a:rPr lang="en-US" sz="2400" kern="1200" dirty="0">
                          <a:solidFill>
                            <a:schemeClr val="tx1"/>
                          </a:solidFill>
                          <a:latin typeface="+mn-lt"/>
                          <a:ea typeface="+mn-ea"/>
                          <a:cs typeface="+mn-cs"/>
                        </a:rPr>
                        <a:t>      }</a:t>
                      </a:r>
                    </a:p>
                    <a:p>
                      <a:pPr marL="0" algn="l" defTabSz="914400" rtl="1" eaLnBrk="1" latinLnBrk="0" hangingPunct="1"/>
                      <a:r>
                        <a:rPr lang="en-US" sz="2400" kern="1200" dirty="0">
                          <a:solidFill>
                            <a:schemeClr val="tx1"/>
                          </a:solidFill>
                          <a:latin typeface="+mn-lt"/>
                          <a:ea typeface="+mn-ea"/>
                          <a:cs typeface="+mn-cs"/>
                        </a:rPr>
                        <a:t>}</a:t>
                      </a: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unsigned char </a:t>
                      </a:r>
                      <a:r>
                        <a:rPr lang="en-US" sz="2400" dirty="0" err="1">
                          <a:solidFill>
                            <a:schemeClr val="tx1"/>
                          </a:solidFill>
                        </a:rPr>
                        <a:t>sevenseg_code</a:t>
                      </a:r>
                      <a:r>
                        <a:rPr lang="en-US" sz="2400" dirty="0">
                          <a:solidFill>
                            <a:schemeClr val="tx1"/>
                          </a:solidFill>
                        </a:rPr>
                        <a:t>[10]={0x3f,6,0x5B,0x4f,0x66,0x6d,0x7c,0x07,0x7f,0x6f}; </a:t>
                      </a:r>
                    </a:p>
                    <a:p>
                      <a:pPr algn="l" rtl="1"/>
                      <a:r>
                        <a:rPr lang="en-US" sz="2400" dirty="0">
                          <a:solidFill>
                            <a:schemeClr val="tx1"/>
                          </a:solidFill>
                        </a:rPr>
                        <a:t>unsigned char </a:t>
                      </a:r>
                      <a:r>
                        <a:rPr lang="en-US" sz="2400" dirty="0" err="1">
                          <a:solidFill>
                            <a:schemeClr val="tx1"/>
                          </a:solidFill>
                        </a:rPr>
                        <a:t>a,b,i</a:t>
                      </a:r>
                      <a:r>
                        <a:rPr lang="en-US" sz="2400" dirty="0">
                          <a:solidFill>
                            <a:schemeClr val="tx1"/>
                          </a:solidFill>
                        </a:rPr>
                        <a:t>; </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chemeClr val="tx1"/>
                          </a:solidFill>
                        </a:rPr>
                        <a:t>DDRC=0B11111111;</a:t>
                      </a:r>
                    </a:p>
                    <a:p>
                      <a:pPr algn="l" rtl="1"/>
                      <a:r>
                        <a:rPr lang="en-US" sz="2400" dirty="0">
                          <a:solidFill>
                            <a:schemeClr val="tx1"/>
                          </a:solidFill>
                        </a:rPr>
                        <a:t>DDRD=0B00000011;</a:t>
                      </a:r>
                    </a:p>
                    <a:p>
                      <a:pPr algn="l" rtl="1"/>
                      <a:r>
                        <a:rPr lang="en-US" sz="2400" dirty="0">
                          <a:solidFill>
                            <a:srgbClr val="00B050"/>
                          </a:solidFill>
                        </a:rPr>
                        <a:t>//count External clock source on T0 pin. Clock on rising edge.</a:t>
                      </a:r>
                    </a:p>
                    <a:p>
                      <a:pPr algn="l" rtl="1"/>
                      <a:r>
                        <a:rPr lang="en-US" sz="2400" dirty="0">
                          <a:solidFill>
                            <a:srgbClr val="00B050"/>
                          </a:solidFill>
                        </a:rPr>
                        <a:t>// enable CTC</a:t>
                      </a:r>
                      <a:r>
                        <a:rPr lang="en-US" sz="2400" dirty="0">
                          <a:solidFill>
                            <a:schemeClr val="tx1"/>
                          </a:solidFill>
                        </a:rPr>
                        <a:t> </a:t>
                      </a:r>
                    </a:p>
                    <a:p>
                      <a:pPr algn="l" rtl="1"/>
                      <a:r>
                        <a:rPr lang="en-US" sz="2400" dirty="0">
                          <a:solidFill>
                            <a:srgbClr val="FF0000"/>
                          </a:solidFill>
                        </a:rPr>
                        <a:t>TCCR0=0B00001111;</a:t>
                      </a:r>
                    </a:p>
                    <a:p>
                      <a:pPr marL="0" marR="0" indent="0" algn="l" defTabSz="914400" rtl="1" eaLnBrk="1" fontAlgn="auto" latinLnBrk="0" hangingPunct="1">
                        <a:lnSpc>
                          <a:spcPct val="100000"/>
                        </a:lnSpc>
                        <a:spcBef>
                          <a:spcPts val="0"/>
                        </a:spcBef>
                        <a:spcAft>
                          <a:spcPts val="0"/>
                        </a:spcAft>
                        <a:buClrTx/>
                        <a:buSzTx/>
                        <a:buFontTx/>
                        <a:buNone/>
                        <a:tabLst/>
                        <a:defRPr/>
                      </a:pPr>
                      <a:r>
                        <a:rPr lang="en-US" sz="2800" dirty="0">
                          <a:solidFill>
                            <a:srgbClr val="00B050"/>
                          </a:solidFill>
                        </a:rPr>
                        <a:t>//set value OCR0 register</a:t>
                      </a:r>
                    </a:p>
                    <a:p>
                      <a:pPr algn="l" rtl="1"/>
                      <a:r>
                        <a:rPr lang="en-US" sz="2800" dirty="0">
                          <a:solidFill>
                            <a:srgbClr val="FF0000"/>
                          </a:solidFill>
                        </a:rPr>
                        <a:t>OCR0=99;</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176</a:t>
            </a:fld>
            <a:endParaRPr lang="ar-SA"/>
          </a:p>
        </p:txBody>
      </p:sp>
    </p:spTree>
    <p:extLst>
      <p:ext uri="{BB962C8B-B14F-4D97-AF65-F5344CB8AC3E}">
        <p14:creationId xmlns:p14="http://schemas.microsoft.com/office/powerpoint/2010/main" val="2434679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177</a:t>
            </a:fld>
            <a:endParaRPr lang="ar-SA">
              <a:solidFill>
                <a:prstClr val="black">
                  <a:tint val="75000"/>
                </a:prstClr>
              </a:solidFill>
            </a:endParaRPr>
          </a:p>
        </p:txBody>
      </p:sp>
      <p:sp>
        <p:nvSpPr>
          <p:cNvPr id="3" name="مستطيل 2"/>
          <p:cNvSpPr/>
          <p:nvPr/>
        </p:nvSpPr>
        <p:spPr>
          <a:xfrm>
            <a:off x="282707" y="796062"/>
            <a:ext cx="8496944" cy="6586418"/>
          </a:xfrm>
          <a:prstGeom prst="rect">
            <a:avLst/>
          </a:prstGeom>
        </p:spPr>
        <p:txBody>
          <a:bodyPr wrap="square">
            <a:spAutoFit/>
          </a:bodyPr>
          <a:lstStyle/>
          <a:p>
            <a:pPr algn="just"/>
            <a:r>
              <a:rPr lang="ar-SA" sz="3000" dirty="0">
                <a:solidFill>
                  <a:prstClr val="black"/>
                </a:solidFill>
              </a:rPr>
              <a:t>وهو عبارة مؤقت بطول </a:t>
            </a:r>
            <a:r>
              <a:rPr lang="en-US" sz="3000" dirty="0">
                <a:solidFill>
                  <a:prstClr val="black"/>
                </a:solidFill>
              </a:rPr>
              <a:t>8 bit</a:t>
            </a:r>
            <a:r>
              <a:rPr lang="ar-SA" sz="3000" dirty="0">
                <a:solidFill>
                  <a:prstClr val="black"/>
                </a:solidFill>
              </a:rPr>
              <a:t> يحتوي على مقارن واحد </a:t>
            </a:r>
            <a:r>
              <a:rPr lang="en-US" sz="3000" dirty="0">
                <a:solidFill>
                  <a:prstClr val="black"/>
                </a:solidFill>
              </a:rPr>
              <a:t>   OCR2</a:t>
            </a:r>
            <a:r>
              <a:rPr lang="ar-SA" sz="3000" dirty="0">
                <a:solidFill>
                  <a:prstClr val="black"/>
                </a:solidFill>
              </a:rPr>
              <a:t> ومخرج واحد </a:t>
            </a:r>
            <a:r>
              <a:rPr lang="en-US" sz="3000" dirty="0">
                <a:solidFill>
                  <a:prstClr val="black"/>
                </a:solidFill>
              </a:rPr>
              <a:t>OC2</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وهو يستخدم لإنشاء ساعة زمن حقيقي </a:t>
            </a:r>
            <a:r>
              <a:rPr lang="en-US" sz="3000" dirty="0">
                <a:solidFill>
                  <a:prstClr val="black"/>
                </a:solidFill>
              </a:rPr>
              <a:t>RTC</a:t>
            </a:r>
            <a:r>
              <a:rPr lang="ar-SA" sz="3000" dirty="0">
                <a:solidFill>
                  <a:prstClr val="black"/>
                </a:solidFill>
              </a:rPr>
              <a:t>، حيث يمكن أن يعمل وفق الأنماط التالية:</a:t>
            </a:r>
            <a:endParaRPr lang="ar-SA" sz="2400" dirty="0">
              <a:solidFill>
                <a:prstClr val="black"/>
              </a:solidFill>
            </a:endParaRP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يمكن أن يأخذ نبضات الساعة من</a:t>
            </a:r>
            <a:r>
              <a:rPr lang="en-US" sz="3000" dirty="0">
                <a:solidFill>
                  <a:prstClr val="black"/>
                </a:solidFill>
              </a:rPr>
              <a:t>Crystal</a:t>
            </a:r>
            <a:r>
              <a:rPr lang="ar-SA" sz="3000" dirty="0">
                <a:solidFill>
                  <a:prstClr val="black"/>
                </a:solidFill>
              </a:rPr>
              <a:t> </a:t>
            </a:r>
            <a:r>
              <a:rPr lang="en-US" sz="3000" dirty="0">
                <a:solidFill>
                  <a:prstClr val="black"/>
                </a:solidFill>
              </a:rPr>
              <a:t>External 32.768kHz </a:t>
            </a:r>
            <a:r>
              <a:rPr lang="en-US" sz="3200" b="1" dirty="0"/>
              <a:t> </a:t>
            </a:r>
            <a:r>
              <a:rPr lang="en-US" sz="3000" dirty="0">
                <a:solidFill>
                  <a:prstClr val="black"/>
                </a:solidFill>
              </a:rPr>
              <a:t>Watch</a:t>
            </a:r>
            <a:r>
              <a:rPr lang="ar-SA" sz="3000" dirty="0">
                <a:solidFill>
                  <a:prstClr val="black"/>
                </a:solidFill>
              </a:rPr>
              <a:t> بشكل مستقل عن هزاز المتحكم المصغر.</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مولد </a:t>
            </a:r>
            <a:r>
              <a:rPr lang="en-US" sz="3000" dirty="0">
                <a:solidFill>
                  <a:prstClr val="black"/>
                </a:solidFill>
              </a:rPr>
              <a:t> Fast PWM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مولد </a:t>
            </a:r>
            <a:r>
              <a:rPr lang="en-US" sz="3000" dirty="0">
                <a:solidFill>
                  <a:prstClr val="black"/>
                </a:solidFill>
              </a:rPr>
              <a:t>Correct PWM Mode</a:t>
            </a:r>
            <a:r>
              <a:rPr lang="ar-SA" sz="3000" dirty="0">
                <a:solidFill>
                  <a:prstClr val="black"/>
                </a:solidFill>
              </a:rPr>
              <a:t>.</a:t>
            </a:r>
          </a:p>
          <a:p>
            <a:pPr algn="just"/>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Timer/Counter2 </a:t>
            </a:r>
          </a:p>
        </p:txBody>
      </p:sp>
    </p:spTree>
    <p:extLst>
      <p:ext uri="{BB962C8B-B14F-4D97-AF65-F5344CB8AC3E}">
        <p14:creationId xmlns:p14="http://schemas.microsoft.com/office/powerpoint/2010/main" val="3803793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178</a:t>
            </a:fld>
            <a:endParaRPr lang="ar-SA"/>
          </a:p>
        </p:txBody>
      </p:sp>
      <p:sp>
        <p:nvSpPr>
          <p:cNvPr id="6" name="مستطيل 5"/>
          <p:cNvSpPr/>
          <p:nvPr/>
        </p:nvSpPr>
        <p:spPr>
          <a:xfrm>
            <a:off x="1236561" y="211287"/>
            <a:ext cx="6589241" cy="584775"/>
          </a:xfrm>
          <a:prstGeom prst="rect">
            <a:avLst/>
          </a:prstGeom>
        </p:spPr>
        <p:txBody>
          <a:bodyPr wrap="none">
            <a:spAutoFit/>
          </a:bodyPr>
          <a:lstStyle/>
          <a:p>
            <a:pPr algn="ctr"/>
            <a:r>
              <a:rPr lang="ar-SA" sz="3200" b="1" dirty="0">
                <a:solidFill>
                  <a:srgbClr val="FF0000"/>
                </a:solidFill>
              </a:rPr>
              <a:t>المخطط الصندوقي للمؤقت</a:t>
            </a:r>
            <a:r>
              <a:rPr lang="en-US" sz="3200" b="1" dirty="0">
                <a:solidFill>
                  <a:srgbClr val="FF0000"/>
                </a:solidFill>
              </a:rPr>
              <a:t>Timer/Counter2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43" y="908720"/>
            <a:ext cx="84486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ستطيل 6"/>
          <p:cNvSpPr/>
          <p:nvPr/>
        </p:nvSpPr>
        <p:spPr>
          <a:xfrm>
            <a:off x="6804248" y="2708920"/>
            <a:ext cx="2160240"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40508127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179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Timer/Counter2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a:t>
            </a:r>
          </a:p>
        </p:txBody>
      </p:sp>
      <p:sp>
        <p:nvSpPr>
          <p:cNvPr id="4" name="مستطيل 3"/>
          <p:cNvSpPr/>
          <p:nvPr/>
        </p:nvSpPr>
        <p:spPr>
          <a:xfrm>
            <a:off x="0" y="2996952"/>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نسبة التقسيم </a:t>
            </a:r>
            <a:r>
              <a:rPr lang="en-US" sz="3200" dirty="0"/>
              <a:t>Prescaler</a:t>
            </a:r>
            <a:r>
              <a:rPr lang="ar-SA" sz="3200" dirty="0"/>
              <a:t> عن طريق الخانات </a:t>
            </a:r>
            <a:r>
              <a:rPr lang="en-US" sz="3200" dirty="0"/>
              <a:t>cs20 ,cs21, cs22</a:t>
            </a:r>
            <a:r>
              <a:rPr lang="ar-SA" sz="3200" dirty="0"/>
              <a:t>.</a:t>
            </a:r>
          </a:p>
          <a:p>
            <a:pPr marL="457200" indent="-457200" algn="just">
              <a:buFont typeface="Arial" pitchFamily="34" charset="0"/>
              <a:buChar char="•"/>
            </a:pPr>
            <a:r>
              <a:rPr lang="ar-SA" sz="3200" dirty="0"/>
              <a:t>تحديد نمط عمل المؤقت </a:t>
            </a:r>
            <a:r>
              <a:rPr lang="en-US" sz="3200" dirty="0"/>
              <a:t> TIMER2</a:t>
            </a:r>
            <a:r>
              <a:rPr lang="ar-SA" sz="3200" dirty="0"/>
              <a:t>عن طريق الخانتين </a:t>
            </a:r>
            <a:r>
              <a:rPr lang="en-US" sz="3200" dirty="0"/>
              <a:t>WGM20, WGM21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OC2</a:t>
            </a:r>
            <a:r>
              <a:rPr lang="ar-SA" sz="3200" dirty="0">
                <a:solidFill>
                  <a:prstClr val="black"/>
                </a:solidFill>
              </a:rPr>
              <a:t> </a:t>
            </a:r>
            <a:r>
              <a:rPr lang="ar-SA" sz="3200" dirty="0"/>
              <a:t>عن طريق الخانتين </a:t>
            </a:r>
            <a:r>
              <a:rPr lang="en-US" sz="3200" dirty="0"/>
              <a:t>COM20,</a:t>
            </a:r>
            <a:r>
              <a:rPr lang="en-US" sz="3200" b="1" dirty="0"/>
              <a:t> </a:t>
            </a:r>
            <a:r>
              <a:rPr lang="en-US" sz="3200" dirty="0"/>
              <a:t>COM21</a:t>
            </a:r>
            <a:r>
              <a:rPr lang="en-US" sz="3200" b="1" dirty="0"/>
              <a:t> </a:t>
            </a:r>
            <a:r>
              <a:rPr lang="ar-SA" sz="3200" dirty="0">
                <a:solidFill>
                  <a:prstClr val="black"/>
                </a:solidFill>
              </a:rPr>
              <a:t>.</a:t>
            </a:r>
            <a:endParaRPr lang="ar-SA"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9" y="1386457"/>
            <a:ext cx="90773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599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أشهر لغات البرمجة</a:t>
            </a:r>
            <a:endParaRPr lang="en-US" sz="36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a:t>
            </a:fld>
            <a:endParaRPr lang="ar-SA"/>
          </a:p>
        </p:txBody>
      </p:sp>
      <p:pic>
        <p:nvPicPr>
          <p:cNvPr id="12290" name="Picture 2" descr="https://www.cnx-software.com/wp-content/uploads/2017/08/Embedded-Systems-Programming-Languages.png">
            <a:extLst>
              <a:ext uri="{FF2B5EF4-FFF2-40B4-BE49-F238E27FC236}">
                <a16:creationId xmlns:a16="http://schemas.microsoft.com/office/drawing/2014/main" id="{39B3A0AC-051F-473F-BF18-787B4F84B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67" y="990600"/>
            <a:ext cx="7772400" cy="54798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4976B0-D4F4-45AA-9682-BE7128CC4CFC}"/>
              </a:ext>
            </a:extLst>
          </p:cNvPr>
          <p:cNvSpPr/>
          <p:nvPr/>
        </p:nvSpPr>
        <p:spPr>
          <a:xfrm>
            <a:off x="1295400" y="6548865"/>
            <a:ext cx="7696200" cy="230832"/>
          </a:xfrm>
          <a:prstGeom prst="rect">
            <a:avLst/>
          </a:prstGeom>
        </p:spPr>
        <p:txBody>
          <a:bodyPr wrap="square">
            <a:spAutoFit/>
          </a:bodyPr>
          <a:lstStyle/>
          <a:p>
            <a:pPr algn="l" rtl="0"/>
            <a:r>
              <a:rPr lang="en-US" sz="900" dirty="0"/>
              <a:t>Source: https://www.cnx-software.com/2017/08/15/aspencore-2017-embedded-markets-study-programming-languages-operating-systems-mcu-vendors-and-more/</a:t>
            </a:r>
          </a:p>
        </p:txBody>
      </p:sp>
    </p:spTree>
    <p:extLst>
      <p:ext uri="{BB962C8B-B14F-4D97-AF65-F5344CB8AC3E}">
        <p14:creationId xmlns:p14="http://schemas.microsoft.com/office/powerpoint/2010/main" val="7536063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Timer2</a:t>
            </a:r>
          </a:p>
        </p:txBody>
      </p:sp>
      <p:sp>
        <p:nvSpPr>
          <p:cNvPr id="8" name="مستطيل 7"/>
          <p:cNvSpPr/>
          <p:nvPr/>
        </p:nvSpPr>
        <p:spPr>
          <a:xfrm>
            <a:off x="5463752" y="1124744"/>
            <a:ext cx="2664296"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8" y="2289769"/>
            <a:ext cx="904018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6631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090750" y="167590"/>
            <a:ext cx="5096845" cy="584775"/>
          </a:xfrm>
          <a:prstGeom prst="rect">
            <a:avLst/>
          </a:prstGeom>
        </p:spPr>
        <p:txBody>
          <a:bodyPr wrap="none">
            <a:spAutoFit/>
          </a:bodyPr>
          <a:lstStyle/>
          <a:p>
            <a:pPr algn="ctr"/>
            <a:r>
              <a:rPr lang="ar-SA" sz="3200" b="1" dirty="0">
                <a:solidFill>
                  <a:srgbClr val="FF0000"/>
                </a:solidFill>
              </a:rPr>
              <a:t>تحديد نمط عمل المؤقت </a:t>
            </a:r>
            <a:r>
              <a:rPr lang="en-US" sz="3200" b="1" dirty="0">
                <a:solidFill>
                  <a:srgbClr val="FF0000"/>
                </a:solidFill>
              </a:rPr>
              <a:t> TIMER2</a:t>
            </a:r>
          </a:p>
        </p:txBody>
      </p:sp>
      <p:sp>
        <p:nvSpPr>
          <p:cNvPr id="8" name="مستطيل 7"/>
          <p:cNvSpPr/>
          <p:nvPr/>
        </p:nvSpPr>
        <p:spPr>
          <a:xfrm>
            <a:off x="4572000" y="1114188"/>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2051720" y="1124744"/>
            <a:ext cx="923255"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0888"/>
            <a:ext cx="886276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6302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699"/>
            <a:ext cx="8831429"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328522" y="167590"/>
            <a:ext cx="6621300" cy="584775"/>
          </a:xfrm>
          <a:prstGeom prst="rect">
            <a:avLst/>
          </a:prstGeom>
        </p:spPr>
        <p:txBody>
          <a:bodyPr wrap="none">
            <a:spAutoFit/>
          </a:bodyPr>
          <a:lstStyle/>
          <a:p>
            <a:pPr algn="ctr"/>
            <a:r>
              <a:rPr lang="ar-SA" sz="3200" b="1" dirty="0">
                <a:solidFill>
                  <a:srgbClr val="FF0000"/>
                </a:solidFill>
              </a:rPr>
              <a:t>تغيير حالات الخرج </a:t>
            </a:r>
            <a:r>
              <a:rPr lang="en-US" sz="3200" b="1" dirty="0">
                <a:solidFill>
                  <a:srgbClr val="FF0000"/>
                </a:solidFill>
              </a:rPr>
              <a:t>OC2</a:t>
            </a:r>
            <a:r>
              <a:rPr lang="ar-SA" sz="3200" b="1" dirty="0">
                <a:solidFill>
                  <a:srgbClr val="FF0000"/>
                </a:solidFill>
              </a:rPr>
              <a:t> للمؤقت </a:t>
            </a:r>
            <a:r>
              <a:rPr lang="en-US" sz="3200" b="1" dirty="0">
                <a:solidFill>
                  <a:srgbClr val="FF0000"/>
                </a:solidFill>
              </a:rPr>
              <a:t> TIMER2</a:t>
            </a:r>
          </a:p>
        </p:txBody>
      </p:sp>
      <p:sp>
        <p:nvSpPr>
          <p:cNvPr id="8" name="مستطيل 7"/>
          <p:cNvSpPr/>
          <p:nvPr/>
        </p:nvSpPr>
        <p:spPr>
          <a:xfrm>
            <a:off x="2915815" y="1114188"/>
            <a:ext cx="1723357" cy="1112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77283"/>
            <a:ext cx="9144001" cy="265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152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1" y="125377"/>
            <a:ext cx="8831429" cy="138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183</a:t>
            </a:fld>
            <a:endParaRPr lang="ar-SA">
              <a:solidFill>
                <a:prstClr val="black">
                  <a:tint val="75000"/>
                </a:prstClr>
              </a:solidFill>
            </a:endParaRPr>
          </a:p>
        </p:txBody>
      </p:sp>
      <p:sp>
        <p:nvSpPr>
          <p:cNvPr id="8" name="مستطيل 7"/>
          <p:cNvSpPr/>
          <p:nvPr/>
        </p:nvSpPr>
        <p:spPr>
          <a:xfrm>
            <a:off x="2987824" y="350935"/>
            <a:ext cx="1728192" cy="931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0" y="1515020"/>
            <a:ext cx="891457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1" y="3891284"/>
            <a:ext cx="8924324"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0779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3" y="1069158"/>
            <a:ext cx="90773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2- مسجل التزامن:</a:t>
            </a:r>
          </a:p>
        </p:txBody>
      </p:sp>
      <p:sp>
        <p:nvSpPr>
          <p:cNvPr id="8" name="مستطيل 7"/>
          <p:cNvSpPr/>
          <p:nvPr/>
        </p:nvSpPr>
        <p:spPr>
          <a:xfrm>
            <a:off x="4472078" y="1478424"/>
            <a:ext cx="882098" cy="1138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ستطيل 5"/>
          <p:cNvSpPr/>
          <p:nvPr/>
        </p:nvSpPr>
        <p:spPr>
          <a:xfrm>
            <a:off x="359532" y="3284984"/>
            <a:ext cx="8388932" cy="1815882"/>
          </a:xfrm>
          <a:prstGeom prst="rect">
            <a:avLst/>
          </a:prstGeom>
        </p:spPr>
        <p:txBody>
          <a:bodyPr wrap="square">
            <a:spAutoFit/>
          </a:bodyPr>
          <a:lstStyle/>
          <a:p>
            <a:pPr marL="457200" indent="-457200" algn="just">
              <a:buFont typeface="Arial" pitchFamily="34" charset="0"/>
              <a:buChar char="•"/>
            </a:pPr>
            <a:r>
              <a:rPr lang="ar-SA" sz="2800" dirty="0"/>
              <a:t>عن طريق الخانة </a:t>
            </a:r>
            <a:r>
              <a:rPr lang="en-US" sz="2800" dirty="0"/>
              <a:t>AS2</a:t>
            </a:r>
            <a:r>
              <a:rPr lang="ar-SA" sz="2800" dirty="0"/>
              <a:t> يتم تحديد مصدر نبضات الساعة للمؤقت </a:t>
            </a:r>
            <a:r>
              <a:rPr lang="en-US" sz="2800" dirty="0"/>
              <a:t>Timer2</a:t>
            </a:r>
            <a:r>
              <a:rPr lang="ar-SA" sz="2800" dirty="0"/>
              <a:t>:</a:t>
            </a:r>
          </a:p>
          <a:p>
            <a:pPr marL="457200" indent="-457200" algn="just" rtl="0">
              <a:buFont typeface="Wingdings" pitchFamily="2" charset="2"/>
              <a:buChar char="§"/>
            </a:pPr>
            <a:r>
              <a:rPr lang="en-US" sz="2800" dirty="0"/>
              <a:t>AS2=1 </a:t>
            </a:r>
            <a:r>
              <a:rPr lang="en-US" sz="2400" dirty="0"/>
              <a:t>(TOSC1, TOSC2) </a:t>
            </a:r>
            <a:r>
              <a:rPr lang="ar-SA" sz="2800" dirty="0"/>
              <a:t>من كريستالة الساعة الموصولة على</a:t>
            </a:r>
            <a:endParaRPr lang="en-US" sz="2800" dirty="0"/>
          </a:p>
          <a:p>
            <a:pPr marL="457200" indent="-457200" algn="just" rtl="0">
              <a:buFont typeface="Wingdings" pitchFamily="2" charset="2"/>
              <a:buChar char="§"/>
            </a:pPr>
            <a:r>
              <a:rPr lang="en-US" sz="2800" dirty="0"/>
              <a:t>AS2=0 </a:t>
            </a:r>
            <a:r>
              <a:rPr lang="ar-SA" sz="2800" dirty="0"/>
              <a:t>من نظام هزاز المتحكم المصغر</a:t>
            </a:r>
          </a:p>
        </p:txBody>
      </p:sp>
    </p:spTree>
    <p:extLst>
      <p:ext uri="{BB962C8B-B14F-4D97-AF65-F5344CB8AC3E}">
        <p14:creationId xmlns:p14="http://schemas.microsoft.com/office/powerpoint/2010/main" val="28155512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3" y="903416"/>
            <a:ext cx="8904511"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3- مسجل قناع المقاطعة (مسجل التحكم بالمقاطعة):</a:t>
            </a:r>
          </a:p>
        </p:txBody>
      </p:sp>
      <p:sp>
        <p:nvSpPr>
          <p:cNvPr id="4" name="مستطيل 3"/>
          <p:cNvSpPr/>
          <p:nvPr/>
        </p:nvSpPr>
        <p:spPr>
          <a:xfrm>
            <a:off x="-12031" y="2865566"/>
            <a:ext cx="9085940" cy="4031873"/>
          </a:xfrm>
          <a:prstGeom prst="rect">
            <a:avLst/>
          </a:prstGeom>
        </p:spPr>
        <p:txBody>
          <a:bodyPr wrap="square">
            <a:spAutoFit/>
          </a:bodyPr>
          <a:lstStyle/>
          <a:p>
            <a:pPr algn="just"/>
            <a:r>
              <a:rPr lang="ar-SA" sz="3200" dirty="0"/>
              <a:t>عن طريق هذا المسجل يتم تفعيل وحجب المقاطعة </a:t>
            </a:r>
            <a:r>
              <a:rPr lang="en-US" sz="3200" dirty="0"/>
              <a:t>Timer2</a:t>
            </a:r>
            <a:r>
              <a:rPr lang="ar-SA" sz="3200" dirty="0"/>
              <a:t>:</a:t>
            </a:r>
          </a:p>
          <a:p>
            <a:pPr marL="457200" indent="-457200" algn="just">
              <a:buFont typeface="Arial" pitchFamily="34" charset="0"/>
              <a:buChar char="•"/>
            </a:pPr>
            <a:r>
              <a:rPr lang="ar-SA" sz="3200" dirty="0"/>
              <a:t>الخانة </a:t>
            </a:r>
            <a:r>
              <a:rPr lang="en-US" sz="3200" dirty="0"/>
              <a:t>TOIE2</a:t>
            </a:r>
            <a:r>
              <a:rPr lang="ar-SA" sz="3200" dirty="0"/>
              <a:t> لتفعيل وحجب مقاطعة الطفحان </a:t>
            </a:r>
            <a:r>
              <a:rPr lang="en-US" sz="3200" dirty="0"/>
              <a:t>Overflow</a:t>
            </a:r>
            <a:r>
              <a:rPr lang="ar-SA" sz="3200" dirty="0"/>
              <a:t>:</a:t>
            </a:r>
          </a:p>
          <a:p>
            <a:pPr marL="457200" indent="-457200" algn="just" rtl="0">
              <a:buFont typeface="Wingdings" pitchFamily="2" charset="2"/>
              <a:buChar char="§"/>
            </a:pPr>
            <a:r>
              <a:rPr lang="en-US" sz="3200" dirty="0"/>
              <a:t>TOIE2=1 </a:t>
            </a:r>
            <a:r>
              <a:rPr lang="ar-SA" sz="3200" dirty="0"/>
              <a:t>مفعلة</a:t>
            </a:r>
            <a:endParaRPr lang="en-US" sz="3200" dirty="0"/>
          </a:p>
          <a:p>
            <a:pPr marL="457200" indent="-457200" algn="just" rtl="0">
              <a:buFont typeface="Wingdings" pitchFamily="2" charset="2"/>
              <a:buChar char="§"/>
            </a:pPr>
            <a:r>
              <a:rPr lang="en-US" sz="3200" dirty="0"/>
              <a:t>TOIE2=0 </a:t>
            </a:r>
            <a:r>
              <a:rPr lang="ar-SA" sz="3200" dirty="0"/>
              <a:t>محجوبة</a:t>
            </a:r>
          </a:p>
          <a:p>
            <a:pPr marL="457200" indent="-457200" algn="just">
              <a:buFont typeface="Arial" pitchFamily="34" charset="0"/>
              <a:buChar char="•"/>
            </a:pPr>
            <a:r>
              <a:rPr lang="ar-SA" sz="3200" dirty="0"/>
              <a:t>الخانة </a:t>
            </a:r>
            <a:r>
              <a:rPr lang="en-US" sz="3200" dirty="0"/>
              <a:t>OCIE2</a:t>
            </a:r>
            <a:r>
              <a:rPr lang="ar-SA" sz="3200" dirty="0"/>
              <a:t> لتفعيل وحجب مقاطعة المقارنة </a:t>
            </a:r>
            <a:r>
              <a:rPr lang="en-US" sz="3200" dirty="0"/>
              <a:t>Compare</a:t>
            </a:r>
            <a:r>
              <a:rPr lang="ar-SA" sz="3200" dirty="0"/>
              <a:t>:</a:t>
            </a:r>
          </a:p>
          <a:p>
            <a:pPr marL="457200" indent="-457200" algn="just" rtl="0">
              <a:buFont typeface="Wingdings" pitchFamily="2" charset="2"/>
              <a:buChar char="§"/>
            </a:pPr>
            <a:r>
              <a:rPr lang="en-US" sz="3200" dirty="0"/>
              <a:t>OCIE2 =1 </a:t>
            </a:r>
            <a:r>
              <a:rPr lang="ar-SA" sz="3200" dirty="0"/>
              <a:t>مفعلة</a:t>
            </a:r>
            <a:endParaRPr lang="en-US" sz="3200" dirty="0"/>
          </a:p>
          <a:p>
            <a:pPr marL="457200" indent="-457200" algn="just" rtl="0">
              <a:buFont typeface="Wingdings" pitchFamily="2" charset="2"/>
              <a:buChar char="§"/>
            </a:pPr>
            <a:r>
              <a:rPr lang="en-US" sz="3200" dirty="0"/>
              <a:t>OCIE2 =0 </a:t>
            </a:r>
            <a:r>
              <a:rPr lang="ar-SA" sz="3200" dirty="0"/>
              <a:t>محجوبة</a:t>
            </a:r>
          </a:p>
          <a:p>
            <a:pPr algn="just" rtl="0"/>
            <a:endParaRPr lang="ar-SA" sz="3200" dirty="0"/>
          </a:p>
        </p:txBody>
      </p:sp>
      <p:sp>
        <p:nvSpPr>
          <p:cNvPr id="8" name="مستطيل 7"/>
          <p:cNvSpPr/>
          <p:nvPr/>
        </p:nvSpPr>
        <p:spPr>
          <a:xfrm>
            <a:off x="1187624" y="1507837"/>
            <a:ext cx="1859359"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2967234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7" y="953839"/>
            <a:ext cx="90868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4- مسجل أعلام المقاطعة :</a:t>
            </a:r>
          </a:p>
        </p:txBody>
      </p:sp>
      <p:sp>
        <p:nvSpPr>
          <p:cNvPr id="4" name="مستطيل 3"/>
          <p:cNvSpPr/>
          <p:nvPr/>
        </p:nvSpPr>
        <p:spPr>
          <a:xfrm>
            <a:off x="-12031" y="3212976"/>
            <a:ext cx="9085940" cy="1569660"/>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TOV2</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الخانة </a:t>
            </a:r>
            <a:r>
              <a:rPr lang="en-US" sz="3200" dirty="0"/>
              <a:t>OCF2</a:t>
            </a:r>
            <a:r>
              <a:rPr lang="ar-SA" sz="3200" dirty="0"/>
              <a:t> علم مقاطعة المقارنة </a:t>
            </a:r>
            <a:r>
              <a:rPr lang="en-US" sz="3200" dirty="0"/>
              <a:t>Compare</a:t>
            </a:r>
            <a:r>
              <a:rPr lang="ar-SA" sz="3200" dirty="0"/>
              <a:t>.</a:t>
            </a:r>
          </a:p>
          <a:p>
            <a:pPr algn="just" rtl="0"/>
            <a:endParaRPr lang="ar-SA" sz="3200" dirty="0"/>
          </a:p>
        </p:txBody>
      </p:sp>
      <p:sp>
        <p:nvSpPr>
          <p:cNvPr id="8" name="مستطيل 7"/>
          <p:cNvSpPr/>
          <p:nvPr/>
        </p:nvSpPr>
        <p:spPr>
          <a:xfrm>
            <a:off x="1187624" y="1642679"/>
            <a:ext cx="2075383"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5709397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187</a:t>
            </a:fld>
            <a:endParaRPr lang="ar-SA" dirty="0">
              <a:solidFill>
                <a:prstClr val="black">
                  <a:tint val="75000"/>
                </a:prstClr>
              </a:solidFill>
            </a:endParaRPr>
          </a:p>
        </p:txBody>
      </p:sp>
      <p:sp>
        <p:nvSpPr>
          <p:cNvPr id="7" name="مستطيل 6"/>
          <p:cNvSpPr/>
          <p:nvPr/>
        </p:nvSpPr>
        <p:spPr>
          <a:xfrm>
            <a:off x="579229" y="404664"/>
            <a:ext cx="7959766" cy="646331"/>
          </a:xfrm>
          <a:prstGeom prst="rect">
            <a:avLst/>
          </a:prstGeom>
        </p:spPr>
        <p:txBody>
          <a:bodyPr wrap="square">
            <a:spAutoFit/>
          </a:bodyPr>
          <a:lstStyle/>
          <a:p>
            <a:r>
              <a:rPr lang="ar-SA" sz="3600" b="1" dirty="0">
                <a:solidFill>
                  <a:schemeClr val="accent1"/>
                </a:solidFill>
              </a:rPr>
              <a:t>5- مسجل المؤقت </a:t>
            </a:r>
            <a:r>
              <a:rPr lang="en-US" sz="3600" b="1" dirty="0">
                <a:solidFill>
                  <a:schemeClr val="accent1"/>
                </a:solidFill>
              </a:rPr>
              <a:t>Timer2</a:t>
            </a:r>
            <a:r>
              <a:rPr lang="ar-SA" sz="3600" b="1" dirty="0">
                <a:solidFill>
                  <a:schemeClr val="accent1"/>
                </a:solidFill>
              </a:rPr>
              <a:t>:</a:t>
            </a:r>
          </a:p>
        </p:txBody>
      </p:sp>
      <p:sp>
        <p:nvSpPr>
          <p:cNvPr id="10" name="مستطيل 9"/>
          <p:cNvSpPr/>
          <p:nvPr/>
        </p:nvSpPr>
        <p:spPr>
          <a:xfrm>
            <a:off x="572674" y="3140968"/>
            <a:ext cx="7959766" cy="646331"/>
          </a:xfrm>
          <a:prstGeom prst="rect">
            <a:avLst/>
          </a:prstGeom>
        </p:spPr>
        <p:txBody>
          <a:bodyPr wrap="square">
            <a:spAutoFit/>
          </a:bodyPr>
          <a:lstStyle/>
          <a:p>
            <a:r>
              <a:rPr lang="ar-SA" sz="3600" b="1" dirty="0">
                <a:solidFill>
                  <a:schemeClr val="accent1"/>
                </a:solidFill>
              </a:rPr>
              <a:t>6- مسجل المقارن </a:t>
            </a:r>
            <a:r>
              <a:rPr lang="en-US" sz="3600" b="1" dirty="0">
                <a:solidFill>
                  <a:schemeClr val="accent1"/>
                </a:solidFill>
              </a:rPr>
              <a:t>OC2</a:t>
            </a:r>
            <a:r>
              <a:rPr lang="ar-SA" sz="3600" b="1" dirty="0">
                <a:solidFill>
                  <a:schemeClr val="accent1"/>
                </a:solidFill>
              </a:rPr>
              <a:t>:</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7" y="1060516"/>
            <a:ext cx="9067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6" y="3991184"/>
            <a:ext cx="9043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1857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52" y="4295886"/>
            <a:ext cx="8943975" cy="121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3081926"/>
            <a:ext cx="9077325" cy="121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52" y="1772817"/>
            <a:ext cx="8831429"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188</a:t>
            </a:fld>
            <a:endParaRPr lang="ar-SA">
              <a:solidFill>
                <a:prstClr val="black">
                  <a:tint val="75000"/>
                </a:prstClr>
              </a:solidFill>
            </a:endParaRPr>
          </a:p>
        </p:txBody>
      </p:sp>
      <p:sp>
        <p:nvSpPr>
          <p:cNvPr id="6" name="مستطيل 5"/>
          <p:cNvSpPr/>
          <p:nvPr/>
        </p:nvSpPr>
        <p:spPr>
          <a:xfrm>
            <a:off x="2409274" y="211287"/>
            <a:ext cx="4243790" cy="707886"/>
          </a:xfrm>
          <a:prstGeom prst="rect">
            <a:avLst/>
          </a:prstGeom>
        </p:spPr>
        <p:txBody>
          <a:bodyPr wrap="none">
            <a:spAutoFit/>
          </a:bodyPr>
          <a:lstStyle/>
          <a:p>
            <a:pPr algn="ctr"/>
            <a:r>
              <a:rPr lang="ar-SA" sz="4000" b="1" dirty="0">
                <a:solidFill>
                  <a:srgbClr val="FF0000"/>
                </a:solidFill>
              </a:rPr>
              <a:t>برمجة المؤقت </a:t>
            </a:r>
            <a:r>
              <a:rPr lang="en-US" sz="4000" b="1" dirty="0">
                <a:solidFill>
                  <a:srgbClr val="FF0000"/>
                </a:solidFill>
              </a:rPr>
              <a:t>Timer2</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المقاطعة </a:t>
            </a:r>
            <a:r>
              <a:rPr lang="en-US" sz="2800" dirty="0"/>
              <a:t>timer0</a:t>
            </a:r>
            <a:r>
              <a:rPr lang="ar-SA" sz="2800" dirty="0"/>
              <a:t> يجب برمجة المسجلات (التي تم دراستها سابقاً) التالية:</a:t>
            </a:r>
            <a:endParaRPr lang="en-US" sz="2800" dirty="0"/>
          </a:p>
        </p:txBody>
      </p:sp>
      <p:sp>
        <p:nvSpPr>
          <p:cNvPr id="20" name="مستطيل 19"/>
          <p:cNvSpPr/>
          <p:nvPr/>
        </p:nvSpPr>
        <p:spPr>
          <a:xfrm>
            <a:off x="2195736" y="1988841"/>
            <a:ext cx="59766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4495476" y="3270921"/>
            <a:ext cx="904934" cy="835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 y="5407342"/>
            <a:ext cx="9105900" cy="133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مستطيل 15"/>
          <p:cNvSpPr/>
          <p:nvPr/>
        </p:nvSpPr>
        <p:spPr>
          <a:xfrm>
            <a:off x="1331640" y="4653136"/>
            <a:ext cx="176903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ستطيل 16"/>
          <p:cNvSpPr/>
          <p:nvPr/>
        </p:nvSpPr>
        <p:spPr>
          <a:xfrm>
            <a:off x="1331640" y="5949280"/>
            <a:ext cx="7128791" cy="793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2848104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189</a:t>
            </a:fld>
            <a:endParaRPr lang="ar-SA"/>
          </a:p>
        </p:txBody>
      </p:sp>
      <p:sp>
        <p:nvSpPr>
          <p:cNvPr id="3" name="مستطيل 2"/>
          <p:cNvSpPr/>
          <p:nvPr/>
        </p:nvSpPr>
        <p:spPr>
          <a:xfrm>
            <a:off x="395536" y="1950273"/>
            <a:ext cx="7959766" cy="1200329"/>
          </a:xfrm>
          <a:prstGeom prst="rect">
            <a:avLst/>
          </a:prstGeom>
        </p:spPr>
        <p:txBody>
          <a:bodyPr wrap="square">
            <a:spAutoFit/>
          </a:bodyPr>
          <a:lstStyle/>
          <a:p>
            <a:pPr marL="16510" algn="just"/>
            <a:r>
              <a:rPr lang="ar-SA" sz="3600" b="1" dirty="0">
                <a:solidFill>
                  <a:srgbClr val="0070C0"/>
                </a:solidFill>
                <a:latin typeface="Times New Roman"/>
                <a:ea typeface="Times New Roman"/>
              </a:rPr>
              <a:t>أعد حل أمثلة وتطبيقات </a:t>
            </a:r>
            <a:r>
              <a:rPr lang="en-US" sz="3600" b="1" dirty="0">
                <a:solidFill>
                  <a:srgbClr val="0070C0"/>
                </a:solidFill>
                <a:latin typeface="Times New Roman"/>
                <a:ea typeface="Times New Roman"/>
              </a:rPr>
              <a:t>Timer0</a:t>
            </a:r>
            <a:r>
              <a:rPr lang="ar-SA" sz="3600" b="1" dirty="0">
                <a:solidFill>
                  <a:srgbClr val="0070C0"/>
                </a:solidFill>
                <a:latin typeface="Times New Roman"/>
                <a:ea typeface="Times New Roman"/>
              </a:rPr>
              <a:t> باستخدام </a:t>
            </a:r>
            <a:r>
              <a:rPr lang="en-US" sz="3600" b="1" dirty="0">
                <a:solidFill>
                  <a:srgbClr val="0070C0"/>
                </a:solidFill>
                <a:latin typeface="Times New Roman"/>
                <a:ea typeface="Times New Roman"/>
              </a:rPr>
              <a:t>Timer2</a:t>
            </a:r>
            <a:endParaRPr lang="en-US" sz="36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1251492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509200"/>
          </a:xfrm>
          <a:prstGeom prst="rect">
            <a:avLst/>
          </a:prstGeom>
        </p:spPr>
        <p:txBody>
          <a:bodyPr wrap="square">
            <a:spAutoFit/>
          </a:bodyPr>
          <a:lstStyle/>
          <a:p>
            <a:pPr marL="514350" indent="-514350">
              <a:buFont typeface="+mj-lt"/>
              <a:buAutoNum type="arabicParenR"/>
            </a:pPr>
            <a:r>
              <a:rPr lang="ar-SA" sz="3200" b="1" dirty="0"/>
              <a:t>المعالج </a:t>
            </a:r>
            <a:r>
              <a:rPr lang="en-US" sz="3200" b="1" dirty="0"/>
              <a:t>:CPU</a:t>
            </a:r>
            <a:endParaRPr lang="ar-SA" sz="3200" b="1" dirty="0"/>
          </a:p>
          <a:p>
            <a:r>
              <a:rPr lang="ar-SA" sz="3200" b="1" dirty="0"/>
              <a:t> </a:t>
            </a:r>
            <a:r>
              <a:rPr lang="ar-SA" sz="3200" dirty="0"/>
              <a:t>يقوم بالعمليات الحسابية  والمنطقية والنقل والتحكم.</a:t>
            </a:r>
          </a:p>
          <a:p>
            <a:pPr marL="514350" indent="-514350">
              <a:buFont typeface="+mj-lt"/>
              <a:buAutoNum type="arabicParenR"/>
            </a:pPr>
            <a:endParaRPr lang="ar-SA" sz="3200" dirty="0"/>
          </a:p>
          <a:p>
            <a:pPr marL="514350" indent="-514350">
              <a:buFont typeface="+mj-lt"/>
              <a:buAutoNum type="arabicParenR" startAt="2"/>
            </a:pPr>
            <a:r>
              <a:rPr lang="ar-SA" sz="3200" b="1" dirty="0"/>
              <a:t>مسسجلات </a:t>
            </a:r>
            <a:r>
              <a:rPr lang="en-US" sz="3200" b="1" dirty="0"/>
              <a:t>Registers</a:t>
            </a:r>
            <a:r>
              <a:rPr lang="ar-SA" sz="3200" b="1" dirty="0"/>
              <a:t>:</a:t>
            </a:r>
          </a:p>
          <a:p>
            <a:r>
              <a:rPr lang="ar-SA" sz="3200" b="1" dirty="0"/>
              <a:t> </a:t>
            </a:r>
            <a:r>
              <a:rPr lang="ar-SA" sz="3200" dirty="0"/>
              <a:t>هي عبارة عن ذاكرة مؤقتة يعتمد حجمها على نوع معالج </a:t>
            </a:r>
            <a:r>
              <a:rPr lang="en-US" sz="3200" dirty="0"/>
              <a:t>CPU</a:t>
            </a:r>
            <a:r>
              <a:rPr lang="ar-SA" sz="3200" dirty="0"/>
              <a:t> ولها عدة أنواع :</a:t>
            </a:r>
          </a:p>
          <a:p>
            <a:pPr marL="457200" indent="-457200">
              <a:buFont typeface="Arial" pitchFamily="34" charset="0"/>
              <a:buChar char="•"/>
            </a:pPr>
            <a:r>
              <a:rPr lang="ar-SA" sz="3200" dirty="0"/>
              <a:t>مسجلات ذات أغراض عامة.</a:t>
            </a:r>
          </a:p>
          <a:p>
            <a:pPr marL="457200" indent="-457200">
              <a:buFont typeface="Arial" pitchFamily="34" charset="0"/>
              <a:buChar char="•"/>
            </a:pPr>
            <a:r>
              <a:rPr lang="ar-SA" sz="3200" dirty="0"/>
              <a:t>مسجلات الخاصة.</a:t>
            </a:r>
          </a:p>
          <a:p>
            <a:pPr marL="457200" indent="-457200">
              <a:buFont typeface="Arial" pitchFamily="34" charset="0"/>
              <a:buChar char="•"/>
            </a:pPr>
            <a:r>
              <a:rPr lang="ar-SA" sz="3200" dirty="0"/>
              <a:t>مسجلات التحكم.</a:t>
            </a:r>
          </a:p>
          <a:p>
            <a:pPr marL="457200" indent="-457200">
              <a:buFont typeface="Arial" pitchFamily="34" charset="0"/>
              <a:buChar char="•"/>
            </a:pPr>
            <a:r>
              <a:rPr lang="ar-SA" sz="3200"/>
              <a:t>مسجلات الحالة.</a:t>
            </a:r>
            <a:endParaRPr lang="ar-SA" sz="3200" dirty="0"/>
          </a:p>
          <a:p>
            <a:pPr marL="457200" indent="-457200">
              <a:buFont typeface="Arial" pitchFamily="34" charset="0"/>
              <a:buChar char="•"/>
            </a:pPr>
            <a:r>
              <a:rPr lang="ar-SA" sz="3200" dirty="0"/>
              <a:t>مسجلات المعطيات. </a:t>
            </a:r>
            <a:endParaRPr lang="ar-SA" sz="3200" dirty="0">
              <a:cs typeface="+mj-cs"/>
            </a:endParaRPr>
          </a:p>
        </p:txBody>
      </p:sp>
      <p:sp>
        <p:nvSpPr>
          <p:cNvPr id="6" name="عنصر نائب لرقم الشريحة 5"/>
          <p:cNvSpPr>
            <a:spLocks noGrp="1"/>
          </p:cNvSpPr>
          <p:nvPr>
            <p:ph type="sldNum" sz="quarter" idx="12"/>
          </p:nvPr>
        </p:nvSpPr>
        <p:spPr/>
        <p:txBody>
          <a:bodyPr/>
          <a:lstStyle/>
          <a:p>
            <a:fld id="{33158A94-3844-4AEB-A9D6-1D94591ABD7E}" type="slidenum">
              <a:rPr lang="ar-SA" smtClean="0"/>
              <a:pPr/>
              <a:t>19</a:t>
            </a:fld>
            <a:endParaRPr lang="ar-SA"/>
          </a:p>
        </p:txBody>
      </p:sp>
    </p:spTree>
    <p:extLst>
      <p:ext uri="{BB962C8B-B14F-4D97-AF65-F5344CB8AC3E}">
        <p14:creationId xmlns:p14="http://schemas.microsoft.com/office/powerpoint/2010/main" val="1363320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834674"/>
              </a:xfrm>
              <a:prstGeom prst="rect">
                <a:avLst/>
              </a:prstGeom>
            </p:spPr>
            <p:txBody>
              <a:bodyPr wrap="square">
                <a:spAutoFit/>
              </a:bodyPr>
              <a:lstStyle/>
              <a:p>
                <a:r>
                  <a:rPr lang="ar-SA" sz="3200" b="1" dirty="0">
                    <a:solidFill>
                      <a:schemeClr val="accent1"/>
                    </a:solidFill>
                  </a:rPr>
                  <a:t>مثال 2:</a:t>
                </a:r>
              </a:p>
              <a:p>
                <a:r>
                  <a:rPr lang="ar-SA" sz="2800" dirty="0"/>
                  <a:t>برمج المؤقت </a:t>
                </a:r>
                <a:r>
                  <a:rPr lang="en-US" sz="2800" dirty="0"/>
                  <a:t>Timer2</a:t>
                </a:r>
                <a:r>
                  <a:rPr lang="ar-SA" sz="2800" dirty="0"/>
                  <a:t> لتحدث مقاطعة الطفحان كل </a:t>
                </a:r>
                <a:r>
                  <a:rPr lang="en-US" sz="2800" dirty="0"/>
                  <a:t>1 s</a:t>
                </a:r>
                <a:r>
                  <a:rPr lang="ar-SA" sz="2800" dirty="0"/>
                  <a:t> إذا علمت أنه تم وصل كريستالة الساعة </a:t>
                </a:r>
                <a:r>
                  <a:rPr lang="en-US" sz="2800" dirty="0"/>
                  <a:t>32.768kHz</a:t>
                </a:r>
                <a:r>
                  <a:rPr lang="ar-SA" sz="2800" dirty="0"/>
                  <a:t> على القطبين </a:t>
                </a:r>
                <a:r>
                  <a:rPr lang="en-US" sz="2000" dirty="0"/>
                  <a:t>(TOSC1, TOSC2)</a:t>
                </a:r>
                <a:r>
                  <a:rPr lang="ar-SA" sz="2000" dirty="0"/>
                  <a:t>. </a:t>
                </a:r>
              </a:p>
              <a:p>
                <a:r>
                  <a:rPr lang="ar-SA" sz="3200" dirty="0">
                    <a:solidFill>
                      <a:schemeClr val="accent1"/>
                    </a:solidFill>
                  </a:rPr>
                  <a:t>الحل:</a:t>
                </a:r>
              </a:p>
              <a:p>
                <a:pPr algn="just"/>
                <a:r>
                  <a:rPr lang="ar-SA" sz="2400" dirty="0">
                    <a:solidFill>
                      <a:prstClr val="black"/>
                    </a:solidFill>
                  </a:rPr>
                  <a:t>نحسب نسبة التقسيم</a:t>
                </a:r>
                <a:r>
                  <a:rPr lang="en-US" sz="2400" dirty="0">
                    <a:solidFill>
                      <a:prstClr val="black"/>
                    </a:solidFill>
                  </a:rPr>
                  <a:t>N </a:t>
                </a:r>
                <a:r>
                  <a:rPr lang="ar-SA" sz="2400" dirty="0">
                    <a:solidFill>
                      <a:prstClr val="black"/>
                    </a:solidFill>
                  </a:rPr>
                  <a:t>:</a:t>
                </a:r>
              </a:p>
              <a:p>
                <a:pPr/>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r>
                            <a:rPr lang="en-US" sz="2400" i="1">
                              <a:solidFill>
                                <a:prstClr val="black"/>
                              </a:solidFill>
                              <a:latin typeface="Cambria Math"/>
                            </a:rPr>
                            <m:t>𝑁</m:t>
                          </m:r>
                          <m:r>
                            <a:rPr lang="en-US" sz="2400" i="1">
                              <a:solidFill>
                                <a:prstClr val="black"/>
                              </a:solidFill>
                              <a:latin typeface="Cambria Math"/>
                            </a:rPr>
                            <m:t>.</m:t>
                          </m:r>
                          <m:r>
                            <a:rPr lang="en-US" sz="2400" i="1">
                              <a:solidFill>
                                <a:prstClr val="black"/>
                              </a:solidFill>
                              <a:latin typeface="Cambria Math"/>
                            </a:rPr>
                            <m:t>256</m:t>
                          </m:r>
                        </m:num>
                        <m:den>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den>
                      </m:f>
                    </m:oMath>
                  </m:oMathPara>
                </a14:m>
                <a:endParaRPr lang="ar-SA" sz="2400" dirty="0">
                  <a:solidFill>
                    <a:prstClr val="black"/>
                  </a:solidFill>
                </a:endParaRPr>
              </a:p>
              <a:p>
                <a:endParaRPr lang="ar-SA" sz="2400" dirty="0">
                  <a:solidFill>
                    <a:prstClr val="black"/>
                  </a:solidFill>
                </a:endParaRPr>
              </a:p>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𝑁</m:t>
                      </m:r>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r>
                            <a:rPr lang="en-US" sz="2400" i="1">
                              <a:solidFill>
                                <a:prstClr val="black"/>
                              </a:solidFill>
                              <a:latin typeface="Cambria Math"/>
                            </a:rPr>
                            <m:t>.</m:t>
                          </m:r>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𝑇</m:t>
                              </m:r>
                            </m:e>
                            <m:sub>
                              <m:r>
                                <a:rPr lang="en-US" sz="2400" i="1">
                                  <a:solidFill>
                                    <a:prstClr val="black"/>
                                  </a:solidFill>
                                  <a:latin typeface="Cambria Math"/>
                                </a:rPr>
                                <m:t>𝑂𝑉𝐹</m:t>
                              </m:r>
                            </m:sub>
                          </m:sSub>
                        </m:num>
                        <m:den>
                          <m:r>
                            <a:rPr lang="en-US" sz="2400" i="1">
                              <a:solidFill>
                                <a:prstClr val="black"/>
                              </a:solidFill>
                              <a:latin typeface="Cambria Math"/>
                            </a:rPr>
                            <m:t>256</m:t>
                          </m:r>
                        </m:den>
                      </m:f>
                      <m:r>
                        <a:rPr lang="ar-SA" sz="2400" i="1">
                          <a:solidFill>
                            <a:prstClr val="black"/>
                          </a:solidFill>
                          <a:latin typeface="Cambria Math"/>
                        </a:rPr>
                        <m:t>=</m:t>
                      </m:r>
                      <m:f>
                        <m:fPr>
                          <m:ctrlPr>
                            <a:rPr lang="ar-SA" sz="2400" i="1">
                              <a:solidFill>
                                <a:prstClr val="black"/>
                              </a:solidFill>
                              <a:latin typeface="Cambria Math" panose="02040503050406030204" pitchFamily="18" charset="0"/>
                            </a:rPr>
                          </m:ctrlPr>
                        </m:fPr>
                        <m:num>
                          <m:r>
                            <m:rPr>
                              <m:nor/>
                            </m:rPr>
                            <a:rPr lang="en-US" sz="2800" dirty="0"/>
                            <m:t>32768</m:t>
                          </m:r>
                          <m:r>
                            <a:rPr lang="en-US" sz="2400" b="0" i="1" smtClean="0">
                              <a:solidFill>
                                <a:prstClr val="black"/>
                              </a:solidFill>
                              <a:latin typeface="Cambria Math"/>
                            </a:rPr>
                            <m:t>∗</m:t>
                          </m:r>
                          <m:r>
                            <a:rPr lang="en-US" sz="2400" b="0" i="1" smtClean="0">
                              <a:solidFill>
                                <a:prstClr val="black"/>
                              </a:solidFill>
                              <a:latin typeface="Cambria Math"/>
                            </a:rPr>
                            <m:t>1</m:t>
                          </m:r>
                        </m:num>
                        <m:den>
                          <m:r>
                            <a:rPr lang="en-US" sz="2400" i="1">
                              <a:solidFill>
                                <a:prstClr val="black"/>
                              </a:solidFill>
                              <a:latin typeface="Cambria Math"/>
                            </a:rPr>
                            <m:t>256</m:t>
                          </m:r>
                        </m:den>
                      </m:f>
                      <m:r>
                        <a:rPr lang="ar-SA" sz="2400" i="1">
                          <a:solidFill>
                            <a:prstClr val="black"/>
                          </a:solidFill>
                          <a:latin typeface="Cambria Math"/>
                        </a:rPr>
                        <m:t>=</m:t>
                      </m:r>
                      <m:r>
                        <a:rPr lang="en-US" sz="2400" b="0" i="1" smtClean="0">
                          <a:solidFill>
                            <a:prstClr val="black"/>
                          </a:solidFill>
                          <a:latin typeface="Cambria Math"/>
                        </a:rPr>
                        <m:t>128</m:t>
                      </m:r>
                    </m:oMath>
                  </m:oMathPara>
                </a14:m>
                <a:endParaRPr lang="ar-SA" sz="2400" dirty="0">
                  <a:solidFill>
                    <a:prstClr val="black"/>
                  </a:solidFill>
                </a:endParaRPr>
              </a:p>
              <a:p>
                <a:endParaRPr lang="ar-SA" sz="2400" b="1" dirty="0">
                  <a:solidFill>
                    <a:prstClr val="black"/>
                  </a:solidFill>
                </a:endParaRPr>
              </a:p>
              <a:p>
                <a:pPr algn="l" rtl="0"/>
                <a:r>
                  <a:rPr lang="en-US" sz="2800" dirty="0">
                    <a:solidFill>
                      <a:srgbClr val="FF0000"/>
                    </a:solidFill>
                  </a:rPr>
                  <a:t>TCCR2=0B00000101;</a:t>
                </a:r>
              </a:p>
              <a:p>
                <a:pPr algn="l" rtl="0"/>
                <a:r>
                  <a:rPr lang="en-US" sz="2800" dirty="0">
                    <a:solidFill>
                      <a:srgbClr val="FF0000"/>
                    </a:solidFill>
                  </a:rPr>
                  <a:t>TIMSK=0B01000000;</a:t>
                </a:r>
                <a:endParaRPr lang="ar-SA" sz="2800" dirty="0">
                  <a:solidFill>
                    <a:srgbClr val="FF0000"/>
                  </a:solidFill>
                </a:endParaRPr>
              </a:p>
              <a:p>
                <a:pPr algn="just" rtl="0"/>
                <a:r>
                  <a:rPr lang="en-US" sz="2800" dirty="0">
                    <a:solidFill>
                      <a:srgbClr val="FF0000"/>
                    </a:solidFill>
                  </a:rPr>
                  <a:t>ASSR=0B00001000;</a:t>
                </a: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834674"/>
              </a:xfrm>
              <a:prstGeom prst="rect">
                <a:avLst/>
              </a:prstGeom>
              <a:blipFill rotWithShape="1">
                <a:blip r:embed="rId3"/>
                <a:stretch>
                  <a:fillRect l="-1471" t="-1357" r="-1838" b="-1879"/>
                </a:stretch>
              </a:blipFill>
            </p:spPr>
            <p:txBody>
              <a:bodyPr/>
              <a:lstStyle/>
              <a:p>
                <a:r>
                  <a:rPr lang="ar-SA">
                    <a:noFill/>
                  </a:rPr>
                  <a:t> </a:t>
                </a:r>
              </a:p>
            </p:txBody>
          </p:sp>
        </mc:Fallback>
      </mc:AlternateContent>
    </p:spTree>
    <p:extLst>
      <p:ext uri="{BB962C8B-B14F-4D97-AF65-F5344CB8AC3E}">
        <p14:creationId xmlns:p14="http://schemas.microsoft.com/office/powerpoint/2010/main" val="38654501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201080" y="211286"/>
            <a:ext cx="4490332" cy="769441"/>
          </a:xfrm>
          <a:prstGeom prst="rect">
            <a:avLst/>
          </a:prstGeom>
        </p:spPr>
        <p:txBody>
          <a:bodyPr wrap="none">
            <a:spAutoFit/>
          </a:bodyPr>
          <a:lstStyle/>
          <a:p>
            <a:pPr algn="ctr"/>
            <a:r>
              <a:rPr lang="ar-SA" sz="4400" b="1" dirty="0">
                <a:solidFill>
                  <a:srgbClr val="FF0000"/>
                </a:solidFill>
              </a:rPr>
              <a:t>تطبيق (الساعة الرقمية)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0" y="836712"/>
            <a:ext cx="8892480" cy="523220"/>
          </a:xfrm>
          <a:prstGeom prst="rect">
            <a:avLst/>
          </a:prstGeom>
        </p:spPr>
        <p:txBody>
          <a:bodyPr wrap="square">
            <a:spAutoFit/>
          </a:bodyPr>
          <a:lstStyle/>
          <a:p>
            <a:pPr algn="just"/>
            <a:r>
              <a:rPr lang="ar-SA" sz="2800" dirty="0"/>
              <a:t>برمج الدارة لتعمل كساعة رقمية باستخدام </a:t>
            </a:r>
            <a:r>
              <a:rPr lang="en-US" sz="2800" dirty="0"/>
              <a:t>Timer2</a:t>
            </a:r>
            <a:r>
              <a:rPr lang="ar-SA" sz="2800" dirty="0"/>
              <a:t>.</a:t>
            </a:r>
            <a:endParaRPr lang="ar-SA" sz="2800" b="1" dirty="0">
              <a:cs typeface="Times New Roman"/>
            </a:endParaRPr>
          </a:p>
        </p:txBody>
      </p:sp>
      <p:pic>
        <p:nvPicPr>
          <p:cNvPr id="6" name="Picture 2" descr="C:\Users\shift\Desktop\my work\COURSE MICRO\applications\application12\seg3.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 y="1417131"/>
            <a:ext cx="8860076" cy="4697458"/>
          </a:xfrm>
          <a:prstGeom prst="rect">
            <a:avLst/>
          </a:prstGeom>
          <a:noFill/>
          <a:extLst>
            <a:ext uri="{909E8E84-426E-40DD-AFC4-6F175D3DCCD1}">
              <a14:hiddenFill xmlns:a14="http://schemas.microsoft.com/office/drawing/2010/main">
                <a:solidFill>
                  <a:srgbClr val="FFFFFF"/>
                </a:solidFill>
              </a14:hiddenFill>
            </a:ext>
          </a:extLst>
        </p:spPr>
      </p:pic>
      <p:sp>
        <p:nvSpPr>
          <p:cNvPr id="12" name="مربع نص 11">
            <a:hlinkClick r:id="rId3" action="ppaction://program"/>
          </p:cNvPr>
          <p:cNvSpPr txBox="1"/>
          <p:nvPr/>
        </p:nvSpPr>
        <p:spPr>
          <a:xfrm>
            <a:off x="1683148" y="212850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\Examples\Ex18</a:t>
            </a:r>
            <a:endParaRPr lang="ar-SA" b="1" dirty="0">
              <a:solidFill>
                <a:srgbClr val="FF0000"/>
              </a:solidFill>
            </a:endParaRPr>
          </a:p>
        </p:txBody>
      </p:sp>
      <p:sp>
        <p:nvSpPr>
          <p:cNvPr id="13" name="مستطيل 12"/>
          <p:cNvSpPr/>
          <p:nvPr/>
        </p:nvSpPr>
        <p:spPr>
          <a:xfrm>
            <a:off x="1475656" y="206084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99556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7504" y="116632"/>
          <a:ext cx="8856984" cy="7132320"/>
        </p:xfrm>
        <a:graphic>
          <a:graphicData uri="http://schemas.openxmlformats.org/drawingml/2006/table">
            <a:tbl>
              <a:tblPr rtl="1" firstRow="1" bandRow="1">
                <a:tableStyleId>{2D5ABB26-0587-4C30-8999-92F81FD0307C}</a:tableStyleId>
              </a:tblPr>
              <a:tblGrid>
                <a:gridCol w="4824018">
                  <a:extLst>
                    <a:ext uri="{9D8B030D-6E8A-4147-A177-3AD203B41FA5}">
                      <a16:colId xmlns:a16="http://schemas.microsoft.com/office/drawing/2014/main" val="20000"/>
                    </a:ext>
                  </a:extLst>
                </a:gridCol>
                <a:gridCol w="4032966">
                  <a:extLst>
                    <a:ext uri="{9D8B030D-6E8A-4147-A177-3AD203B41FA5}">
                      <a16:colId xmlns:a16="http://schemas.microsoft.com/office/drawing/2014/main" val="20001"/>
                    </a:ext>
                  </a:extLst>
                </a:gridCol>
              </a:tblGrid>
              <a:tr h="6741368">
                <a:tc>
                  <a:txBody>
                    <a:bodyPr/>
                    <a:lstStyle/>
                    <a:p>
                      <a:pPr algn="l" rtl="1"/>
                      <a:r>
                        <a:rPr lang="en-US" sz="2200" dirty="0">
                          <a:solidFill>
                            <a:schemeClr val="tx2"/>
                          </a:solidFill>
                        </a:rPr>
                        <a:t>interrupt [5] void over_timer2_isr(void)</a:t>
                      </a:r>
                    </a:p>
                    <a:p>
                      <a:pPr algn="l" rtl="1"/>
                      <a:r>
                        <a:rPr lang="en-US" sz="2200" dirty="0">
                          <a:solidFill>
                            <a:schemeClr val="tx2"/>
                          </a:solidFill>
                        </a:rPr>
                        <a:t>{  </a:t>
                      </a:r>
                    </a:p>
                    <a:p>
                      <a:pPr algn="l" rtl="1"/>
                      <a:r>
                        <a:rPr lang="en-US" sz="2200" b="1" dirty="0">
                          <a:solidFill>
                            <a:srgbClr val="FF0000"/>
                          </a:solidFill>
                        </a:rPr>
                        <a:t>PORTC.0=~PORTC.0;</a:t>
                      </a:r>
                    </a:p>
                    <a:p>
                      <a:pPr algn="l" rtl="1"/>
                      <a:r>
                        <a:rPr lang="en-US" sz="2200" b="1" dirty="0">
                          <a:solidFill>
                            <a:srgbClr val="FF0000"/>
                          </a:solidFill>
                        </a:rPr>
                        <a:t>second++;</a:t>
                      </a:r>
                    </a:p>
                    <a:p>
                      <a:pPr algn="l" rtl="1"/>
                      <a:r>
                        <a:rPr lang="en-US" sz="2200" b="1" dirty="0">
                          <a:solidFill>
                            <a:srgbClr val="FF0000"/>
                          </a:solidFill>
                        </a:rPr>
                        <a:t>if  (second==60)</a:t>
                      </a:r>
                    </a:p>
                    <a:p>
                      <a:pPr algn="l" rtl="1"/>
                      <a:r>
                        <a:rPr lang="en-US" sz="2200" b="1" dirty="0">
                          <a:solidFill>
                            <a:srgbClr val="FF0000"/>
                          </a:solidFill>
                        </a:rPr>
                        <a:t>   {</a:t>
                      </a:r>
                    </a:p>
                    <a:p>
                      <a:pPr algn="l" rtl="1"/>
                      <a:r>
                        <a:rPr lang="en-US" sz="2200" b="1" dirty="0">
                          <a:solidFill>
                            <a:srgbClr val="FF0000"/>
                          </a:solidFill>
                        </a:rPr>
                        <a:t>    minute++;</a:t>
                      </a:r>
                    </a:p>
                    <a:p>
                      <a:pPr algn="l" rtl="1"/>
                      <a:r>
                        <a:rPr lang="en-US" sz="2200" b="1" baseline="0" dirty="0">
                          <a:solidFill>
                            <a:srgbClr val="FF0000"/>
                          </a:solidFill>
                        </a:rPr>
                        <a:t>    </a:t>
                      </a:r>
                      <a:r>
                        <a:rPr lang="en-US" sz="2200" b="1" dirty="0">
                          <a:solidFill>
                            <a:srgbClr val="FF0000"/>
                          </a:solidFill>
                        </a:rPr>
                        <a:t>second=0;</a:t>
                      </a:r>
                    </a:p>
                    <a:p>
                      <a:pPr algn="l" rtl="1"/>
                      <a:r>
                        <a:rPr lang="en-US" sz="2200" b="1" baseline="0" dirty="0">
                          <a:solidFill>
                            <a:srgbClr val="FF0000"/>
                          </a:solidFill>
                        </a:rPr>
                        <a:t>    </a:t>
                      </a:r>
                      <a:r>
                        <a:rPr lang="en-US" sz="2200" b="1" dirty="0">
                          <a:solidFill>
                            <a:srgbClr val="FF0000"/>
                          </a:solidFill>
                        </a:rPr>
                        <a:t>if  (minute==60)</a:t>
                      </a:r>
                    </a:p>
                    <a:p>
                      <a:pPr algn="l" rtl="1"/>
                      <a:r>
                        <a:rPr lang="en-US" sz="2200" b="1" dirty="0">
                          <a:solidFill>
                            <a:srgbClr val="FF0000"/>
                          </a:solidFill>
                        </a:rPr>
                        <a:t>       { </a:t>
                      </a:r>
                    </a:p>
                    <a:p>
                      <a:pPr algn="l" rtl="1"/>
                      <a:r>
                        <a:rPr lang="en-US" sz="2200" b="1" dirty="0">
                          <a:solidFill>
                            <a:srgbClr val="FF0000"/>
                          </a:solidFill>
                        </a:rPr>
                        <a:t>        minute=0;</a:t>
                      </a:r>
                    </a:p>
                    <a:p>
                      <a:pPr algn="l" rtl="1"/>
                      <a:r>
                        <a:rPr lang="en-US" sz="2200" b="1" dirty="0">
                          <a:solidFill>
                            <a:srgbClr val="FF0000"/>
                          </a:solidFill>
                        </a:rPr>
                        <a:t>        hour++; </a:t>
                      </a:r>
                    </a:p>
                    <a:p>
                      <a:pPr algn="l" rtl="1"/>
                      <a:r>
                        <a:rPr lang="en-US" sz="2200" b="1" dirty="0">
                          <a:solidFill>
                            <a:srgbClr val="FF0000"/>
                          </a:solidFill>
                        </a:rPr>
                        <a:t>         if (hour==13) </a:t>
                      </a:r>
                    </a:p>
                    <a:p>
                      <a:pPr algn="l" rtl="1"/>
                      <a:r>
                        <a:rPr lang="en-US" sz="2200" b="1" dirty="0">
                          <a:solidFill>
                            <a:srgbClr val="FF0000"/>
                          </a:solidFill>
                        </a:rPr>
                        <a:t>            {</a:t>
                      </a:r>
                    </a:p>
                    <a:p>
                      <a:pPr algn="l" rtl="1"/>
                      <a:r>
                        <a:rPr lang="en-US" sz="2200" b="1" dirty="0">
                          <a:solidFill>
                            <a:srgbClr val="FF0000"/>
                          </a:solidFill>
                        </a:rPr>
                        <a:t>             hour=1;</a:t>
                      </a:r>
                    </a:p>
                    <a:p>
                      <a:pPr algn="l" rtl="1"/>
                      <a:r>
                        <a:rPr lang="en-US" sz="2200" b="1" dirty="0">
                          <a:solidFill>
                            <a:srgbClr val="FF0000"/>
                          </a:solidFill>
                        </a:rPr>
                        <a:t>            }  </a:t>
                      </a:r>
                    </a:p>
                    <a:p>
                      <a:pPr algn="l" rtl="1"/>
                      <a:r>
                        <a:rPr lang="en-US" sz="2200" b="1" dirty="0">
                          <a:solidFill>
                            <a:srgbClr val="FF0000"/>
                          </a:solidFill>
                        </a:rPr>
                        <a:t>        }</a:t>
                      </a:r>
                    </a:p>
                    <a:p>
                      <a:pPr algn="l" rtl="1"/>
                      <a:r>
                        <a:rPr lang="en-US" sz="2200" dirty="0">
                          <a:solidFill>
                            <a:srgbClr val="FF0000"/>
                          </a:solidFill>
                        </a:rPr>
                        <a:t>   }</a:t>
                      </a:r>
                    </a:p>
                    <a:p>
                      <a:pPr algn="l" rtl="1"/>
                      <a:r>
                        <a:rPr lang="en-US" sz="2200" dirty="0">
                          <a:solidFill>
                            <a:schemeClr val="tx2"/>
                          </a:solidFill>
                        </a:rPr>
                        <a:t>}</a:t>
                      </a:r>
                    </a:p>
                    <a:p>
                      <a:pPr marL="0" algn="l" defTabSz="914400" rtl="1" eaLnBrk="1" latinLnBrk="0" hangingPunct="1"/>
                      <a:endParaRPr lang="en-US" sz="2200" kern="1200" dirty="0">
                        <a:solidFill>
                          <a:schemeClr val="tx1"/>
                        </a:solidFill>
                        <a:latin typeface="+mn-lt"/>
                        <a:ea typeface="+mn-ea"/>
                        <a:cs typeface="+mn-cs"/>
                      </a:endParaRPr>
                    </a:p>
                  </a:txBody>
                  <a:tcPr/>
                </a:tc>
                <a:tc>
                  <a:txBody>
                    <a:bodyPr/>
                    <a:lstStyle/>
                    <a:p>
                      <a:pPr algn="l" rtl="1"/>
                      <a:r>
                        <a:rPr lang="en-US" sz="2200" dirty="0">
                          <a:solidFill>
                            <a:schemeClr val="tx2"/>
                          </a:solidFill>
                        </a:rPr>
                        <a:t>#</a:t>
                      </a:r>
                      <a:r>
                        <a:rPr lang="en-US" sz="2200" dirty="0">
                          <a:solidFill>
                            <a:schemeClr val="tx1"/>
                          </a:solidFill>
                        </a:rPr>
                        <a:t>include &lt;mega16.h&gt;</a:t>
                      </a:r>
                    </a:p>
                    <a:p>
                      <a:pPr algn="l" rtl="1"/>
                      <a:r>
                        <a:rPr lang="en-US" sz="2200" dirty="0">
                          <a:solidFill>
                            <a:schemeClr val="tx1"/>
                          </a:solidFill>
                        </a:rPr>
                        <a:t>#include &lt;</a:t>
                      </a:r>
                      <a:r>
                        <a:rPr lang="en-US" sz="2200" dirty="0" err="1">
                          <a:solidFill>
                            <a:schemeClr val="tx1"/>
                          </a:solidFill>
                        </a:rPr>
                        <a:t>delay.h</a:t>
                      </a:r>
                      <a:r>
                        <a:rPr lang="en-US" sz="2200" dirty="0">
                          <a:solidFill>
                            <a:schemeClr val="tx1"/>
                          </a:solidFill>
                        </a:rPr>
                        <a:t>&gt;</a:t>
                      </a:r>
                    </a:p>
                    <a:p>
                      <a:pPr algn="l" rtl="1"/>
                      <a:r>
                        <a:rPr lang="en-US" sz="2200" dirty="0">
                          <a:solidFill>
                            <a:schemeClr val="tx1"/>
                          </a:solidFill>
                        </a:rPr>
                        <a:t>char </a:t>
                      </a:r>
                      <a:r>
                        <a:rPr lang="en-US" sz="2200" dirty="0" err="1">
                          <a:solidFill>
                            <a:schemeClr val="tx1"/>
                          </a:solidFill>
                        </a:rPr>
                        <a:t>sevenseg_code</a:t>
                      </a:r>
                      <a:r>
                        <a:rPr lang="en-US" sz="2200" dirty="0">
                          <a:solidFill>
                            <a:schemeClr val="tx1"/>
                          </a:solidFill>
                        </a:rPr>
                        <a:t>[10]={0x3f,6,0x5B,0x4f,0x66,0x6d,0x7c,0x07,0x7f,0x6f}; </a:t>
                      </a:r>
                    </a:p>
                    <a:p>
                      <a:pPr algn="l" rtl="1"/>
                      <a:r>
                        <a:rPr lang="en-US" sz="2200" dirty="0">
                          <a:solidFill>
                            <a:schemeClr val="tx1"/>
                          </a:solidFill>
                        </a:rPr>
                        <a:t>char </a:t>
                      </a:r>
                      <a:r>
                        <a:rPr lang="en-US" sz="2200" dirty="0" err="1">
                          <a:solidFill>
                            <a:schemeClr val="tx1"/>
                          </a:solidFill>
                        </a:rPr>
                        <a:t>a,b,second</a:t>
                      </a:r>
                      <a:r>
                        <a:rPr lang="en-US" sz="2200" dirty="0">
                          <a:solidFill>
                            <a:schemeClr val="tx1"/>
                          </a:solidFill>
                        </a:rPr>
                        <a:t>=0,minute=0,hour=12;</a:t>
                      </a:r>
                    </a:p>
                    <a:p>
                      <a:pPr algn="l" rtl="1"/>
                      <a:r>
                        <a:rPr lang="en-US" sz="2200" dirty="0">
                          <a:solidFill>
                            <a:schemeClr val="tx1"/>
                          </a:solidFill>
                        </a:rPr>
                        <a:t>interrupt [2] void </a:t>
                      </a:r>
                      <a:r>
                        <a:rPr lang="en-US" sz="2200" dirty="0" err="1">
                          <a:solidFill>
                            <a:schemeClr val="tx1"/>
                          </a:solidFill>
                        </a:rPr>
                        <a:t>change_minute</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minute++;</a:t>
                      </a:r>
                    </a:p>
                    <a:p>
                      <a:pPr algn="l" rtl="1"/>
                      <a:r>
                        <a:rPr lang="en-US" sz="2200" dirty="0">
                          <a:solidFill>
                            <a:srgbClr val="FF0000"/>
                          </a:solidFill>
                        </a:rPr>
                        <a:t>if (minute==60)minute= 0;</a:t>
                      </a:r>
                    </a:p>
                    <a:p>
                      <a:pPr algn="l" rtl="1"/>
                      <a:r>
                        <a:rPr lang="en-US" sz="2200" dirty="0">
                          <a:solidFill>
                            <a:schemeClr val="tx1"/>
                          </a:solidFill>
                        </a:rPr>
                        <a:t>}</a:t>
                      </a:r>
                    </a:p>
                    <a:p>
                      <a:pPr algn="l" rtl="1"/>
                      <a:r>
                        <a:rPr lang="en-US" sz="2200" dirty="0">
                          <a:solidFill>
                            <a:schemeClr val="tx1"/>
                          </a:solidFill>
                        </a:rPr>
                        <a:t>interrupt [3] void </a:t>
                      </a:r>
                      <a:r>
                        <a:rPr lang="en-US" sz="2200" dirty="0" err="1">
                          <a:solidFill>
                            <a:schemeClr val="tx1"/>
                          </a:solidFill>
                        </a:rPr>
                        <a:t>change_hour</a:t>
                      </a:r>
                      <a:r>
                        <a:rPr lang="en-US" sz="2200" dirty="0">
                          <a:solidFill>
                            <a:schemeClr val="tx1"/>
                          </a:solidFill>
                        </a:rPr>
                        <a:t> (void)</a:t>
                      </a:r>
                    </a:p>
                    <a:p>
                      <a:pPr algn="l" rtl="1"/>
                      <a:r>
                        <a:rPr lang="en-US" sz="2200" dirty="0">
                          <a:solidFill>
                            <a:schemeClr val="tx1"/>
                          </a:solidFill>
                        </a:rPr>
                        <a:t>{</a:t>
                      </a:r>
                    </a:p>
                    <a:p>
                      <a:pPr algn="l" rtl="1"/>
                      <a:r>
                        <a:rPr lang="en-US" sz="2200" dirty="0">
                          <a:solidFill>
                            <a:srgbClr val="FF0000"/>
                          </a:solidFill>
                        </a:rPr>
                        <a:t>hour++;</a:t>
                      </a:r>
                    </a:p>
                    <a:p>
                      <a:pPr algn="l" rtl="1"/>
                      <a:r>
                        <a:rPr lang="en-US" sz="2200" dirty="0">
                          <a:solidFill>
                            <a:srgbClr val="FF0000"/>
                          </a:solidFill>
                        </a:rPr>
                        <a:t>if (hour==13) hour= 1;</a:t>
                      </a:r>
                    </a:p>
                    <a:p>
                      <a:pPr algn="l" rtl="1"/>
                      <a:r>
                        <a:rPr lang="en-US" sz="2200" dirty="0">
                          <a:solidFill>
                            <a:schemeClr val="tx1"/>
                          </a:solidFill>
                        </a:rPr>
                        <a:t>}</a:t>
                      </a:r>
                    </a:p>
                    <a:p>
                      <a:pPr algn="l" rtl="1"/>
                      <a:r>
                        <a:rPr lang="en-US" sz="2200" dirty="0">
                          <a:solidFill>
                            <a:schemeClr val="tx2"/>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192</a:t>
            </a:fld>
            <a:endParaRPr lang="ar-SA"/>
          </a:p>
        </p:txBody>
      </p:sp>
    </p:spTree>
    <p:extLst>
      <p:ext uri="{BB962C8B-B14F-4D97-AF65-F5344CB8AC3E}">
        <p14:creationId xmlns:p14="http://schemas.microsoft.com/office/powerpoint/2010/main" val="668897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9096" y="9790"/>
          <a:ext cx="9124904" cy="7101840"/>
        </p:xfrm>
        <a:graphic>
          <a:graphicData uri="http://schemas.openxmlformats.org/drawingml/2006/table">
            <a:tbl>
              <a:tblPr rtl="1" firstRow="1" bandRow="1">
                <a:tableStyleId>{2D5ABB26-0587-4C30-8999-92F81FD0307C}</a:tableStyleId>
              </a:tblPr>
              <a:tblGrid>
                <a:gridCol w="4590727">
                  <a:extLst>
                    <a:ext uri="{9D8B030D-6E8A-4147-A177-3AD203B41FA5}">
                      <a16:colId xmlns:a16="http://schemas.microsoft.com/office/drawing/2014/main" val="20000"/>
                    </a:ext>
                  </a:extLst>
                </a:gridCol>
                <a:gridCol w="4534177">
                  <a:extLst>
                    <a:ext uri="{9D8B030D-6E8A-4147-A177-3AD203B41FA5}">
                      <a16:colId xmlns:a16="http://schemas.microsoft.com/office/drawing/2014/main" val="20001"/>
                    </a:ext>
                  </a:extLst>
                </a:gridCol>
              </a:tblGrid>
              <a:tr h="6885816">
                <a:tc>
                  <a:txBody>
                    <a:bodyPr/>
                    <a:lstStyle/>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       a=minute/10;</a:t>
                      </a:r>
                    </a:p>
                    <a:p>
                      <a:pPr marL="0" algn="l" defTabSz="914400" rtl="1" eaLnBrk="1" latinLnBrk="0" hangingPunct="1"/>
                      <a:r>
                        <a:rPr lang="en-US" sz="2000" kern="1200" dirty="0">
                          <a:solidFill>
                            <a:schemeClr val="tx1"/>
                          </a:solidFill>
                          <a:latin typeface="+mn-lt"/>
                          <a:ea typeface="+mn-ea"/>
                          <a:cs typeface="+mn-cs"/>
                        </a:rPr>
                        <a:t>       PORTB=0B00001110;</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[a];</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b=minute%10;</a:t>
                      </a:r>
                    </a:p>
                    <a:p>
                      <a:pPr marL="0" algn="l" defTabSz="914400" rtl="1" eaLnBrk="1" latinLnBrk="0" hangingPunct="1"/>
                      <a:r>
                        <a:rPr lang="en-US" sz="2000" kern="1200" dirty="0">
                          <a:solidFill>
                            <a:schemeClr val="tx1"/>
                          </a:solidFill>
                          <a:latin typeface="+mn-lt"/>
                          <a:ea typeface="+mn-ea"/>
                          <a:cs typeface="+mn-cs"/>
                        </a:rPr>
                        <a:t>       PORTB=0B00001101;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 </a:t>
                      </a:r>
                    </a:p>
                    <a:p>
                      <a:pPr marL="0" algn="l" defTabSz="914400" rtl="1" eaLnBrk="1" latinLnBrk="0" hangingPunct="1"/>
                      <a:r>
                        <a:rPr lang="en-US" sz="2000" kern="1200" dirty="0">
                          <a:solidFill>
                            <a:schemeClr val="tx1"/>
                          </a:solidFill>
                          <a:latin typeface="+mn-lt"/>
                          <a:ea typeface="+mn-ea"/>
                          <a:cs typeface="+mn-cs"/>
                        </a:rPr>
                        <a:t>       a=hour/10;</a:t>
                      </a:r>
                    </a:p>
                    <a:p>
                      <a:pPr marL="0" algn="l" defTabSz="914400" rtl="1" eaLnBrk="1" latinLnBrk="0" hangingPunct="1"/>
                      <a:r>
                        <a:rPr lang="en-US" sz="2000" kern="1200" dirty="0">
                          <a:solidFill>
                            <a:schemeClr val="tx1"/>
                          </a:solidFill>
                          <a:latin typeface="+mn-lt"/>
                          <a:ea typeface="+mn-ea"/>
                          <a:cs typeface="+mn-cs"/>
                        </a:rPr>
                        <a:t>       PORTB=0B00001011;</a:t>
                      </a:r>
                    </a:p>
                    <a:p>
                      <a:pPr marL="0" algn="l" defTabSz="914400" rtl="1" eaLnBrk="1" latinLnBrk="0" hangingPunct="1"/>
                      <a:r>
                        <a:rPr lang="en-US" sz="2000" kern="1200" dirty="0">
                          <a:solidFill>
                            <a:schemeClr val="tx1"/>
                          </a:solidFill>
                          <a:latin typeface="+mn-lt"/>
                          <a:ea typeface="+mn-ea"/>
                          <a:cs typeface="+mn-cs"/>
                        </a:rPr>
                        <a:t>      if (a==1)</a:t>
                      </a:r>
                    </a:p>
                    <a:p>
                      <a:pPr marL="0" algn="l" defTabSz="914400" rtl="1" eaLnBrk="1" latinLnBrk="0" hangingPunct="1"/>
                      <a:r>
                        <a:rPr lang="en-US" sz="2000" kern="1200" dirty="0">
                          <a:solidFill>
                            <a:schemeClr val="tx1"/>
                          </a:solidFill>
                          <a:latin typeface="+mn-lt"/>
                          <a:ea typeface="+mn-ea"/>
                          <a:cs typeface="+mn-cs"/>
                        </a:rPr>
                        <a:t>       { PORTA=0x06;}</a:t>
                      </a:r>
                    </a:p>
                    <a:p>
                      <a:pPr marL="0" algn="l" defTabSz="914400" rtl="1" eaLnBrk="1" latinLnBrk="0" hangingPunct="1"/>
                      <a:r>
                        <a:rPr lang="en-US" sz="2000" kern="1200" dirty="0">
                          <a:solidFill>
                            <a:schemeClr val="tx1"/>
                          </a:solidFill>
                          <a:latin typeface="+mn-lt"/>
                          <a:ea typeface="+mn-ea"/>
                          <a:cs typeface="+mn-cs"/>
                        </a:rPr>
                        <a:t>        else</a:t>
                      </a:r>
                    </a:p>
                    <a:p>
                      <a:pPr marL="0" algn="l" defTabSz="914400" rtl="1" eaLnBrk="1" latinLnBrk="0" hangingPunct="1"/>
                      <a:r>
                        <a:rPr lang="en-US" sz="2000" kern="1200" dirty="0">
                          <a:solidFill>
                            <a:schemeClr val="tx1"/>
                          </a:solidFill>
                          <a:latin typeface="+mn-lt"/>
                          <a:ea typeface="+mn-ea"/>
                          <a:cs typeface="+mn-cs"/>
                        </a:rPr>
                        <a:t>        { PORTA=0x00;}</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b=hour%10;</a:t>
                      </a:r>
                    </a:p>
                    <a:p>
                      <a:pPr marL="0" algn="l" defTabSz="914400" rtl="1" eaLnBrk="1" latinLnBrk="0" hangingPunct="1"/>
                      <a:r>
                        <a:rPr lang="en-US" sz="2000" kern="1200" dirty="0">
                          <a:solidFill>
                            <a:schemeClr val="tx1"/>
                          </a:solidFill>
                          <a:latin typeface="+mn-lt"/>
                          <a:ea typeface="+mn-ea"/>
                          <a:cs typeface="+mn-cs"/>
                        </a:rPr>
                        <a:t>       PORTB=0B00000111;</a:t>
                      </a:r>
                    </a:p>
                    <a:p>
                      <a:pPr marL="0" algn="l" defTabSz="914400" rtl="1" eaLnBrk="1" latinLnBrk="0" hangingPunct="1"/>
                      <a:r>
                        <a:rPr lang="en-US" sz="2000" kern="1200" dirty="0">
                          <a:solidFill>
                            <a:schemeClr val="tx1"/>
                          </a:solidFill>
                          <a:latin typeface="+mn-lt"/>
                          <a:ea typeface="+mn-ea"/>
                          <a:cs typeface="+mn-cs"/>
                        </a:rPr>
                        <a:t>       PORTA=</a:t>
                      </a:r>
                      <a:r>
                        <a:rPr lang="en-US" sz="2000" kern="1200" dirty="0" err="1">
                          <a:solidFill>
                            <a:schemeClr val="tx1"/>
                          </a:solidFill>
                          <a:latin typeface="+mn-lt"/>
                          <a:ea typeface="+mn-ea"/>
                          <a:cs typeface="+mn-cs"/>
                        </a:rPr>
                        <a:t>sevenseg_code</a:t>
                      </a:r>
                      <a:r>
                        <a:rPr lang="en-US" sz="2000" kern="1200" dirty="0">
                          <a:solidFill>
                            <a:schemeClr val="tx1"/>
                          </a:solidFill>
                          <a:latin typeface="+mn-lt"/>
                          <a:ea typeface="+mn-ea"/>
                          <a:cs typeface="+mn-cs"/>
                        </a:rPr>
                        <a:t>[b]; </a:t>
                      </a:r>
                    </a:p>
                    <a:p>
                      <a:pPr marL="0" algn="l" defTabSz="914400" rtl="1" eaLnBrk="1" latinLnBrk="0" hangingPunct="1"/>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delay_ms</a:t>
                      </a:r>
                      <a:r>
                        <a:rPr lang="en-US" sz="2000" kern="1200" dirty="0">
                          <a:solidFill>
                            <a:schemeClr val="tx1"/>
                          </a:solidFill>
                          <a:latin typeface="+mn-lt"/>
                          <a:ea typeface="+mn-ea"/>
                          <a:cs typeface="+mn-cs"/>
                        </a:rPr>
                        <a:t>(2);</a:t>
                      </a:r>
                    </a:p>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2000" kern="1200" dirty="0">
                          <a:solidFill>
                            <a:schemeClr val="tx1"/>
                          </a:solidFill>
                          <a:latin typeface="+mn-lt"/>
                          <a:ea typeface="+mn-ea"/>
                          <a:cs typeface="+mn-cs"/>
                        </a:rPr>
                        <a:t>}</a:t>
                      </a:r>
                    </a:p>
                  </a:txBody>
                  <a:tcPr/>
                </a:tc>
                <a:tc>
                  <a:txBody>
                    <a:bodyPr/>
                    <a:lstStyle/>
                    <a:p>
                      <a:pPr algn="l" rtl="1"/>
                      <a:r>
                        <a:rPr lang="en-US" sz="2000" dirty="0">
                          <a:solidFill>
                            <a:schemeClr val="tx1"/>
                          </a:solidFill>
                        </a:rPr>
                        <a:t>void main(void)</a:t>
                      </a:r>
                    </a:p>
                    <a:p>
                      <a:pPr algn="l" rtl="1"/>
                      <a:r>
                        <a:rPr lang="en-US" sz="2000" dirty="0">
                          <a:solidFill>
                            <a:schemeClr val="tx1"/>
                          </a:solidFill>
                        </a:rPr>
                        <a:t>{</a:t>
                      </a:r>
                    </a:p>
                    <a:p>
                      <a:pPr algn="l" rtl="1"/>
                      <a:r>
                        <a:rPr lang="en-US" sz="2000" dirty="0">
                          <a:solidFill>
                            <a:schemeClr val="tx1"/>
                          </a:solidFill>
                        </a:rPr>
                        <a:t>DDRA=0B11111111;</a:t>
                      </a:r>
                    </a:p>
                    <a:p>
                      <a:pPr algn="l" rtl="1"/>
                      <a:r>
                        <a:rPr lang="en-US" sz="2000" dirty="0">
                          <a:solidFill>
                            <a:schemeClr val="tx1"/>
                          </a:solidFill>
                        </a:rPr>
                        <a:t>DDRB=0B00001111;</a:t>
                      </a:r>
                    </a:p>
                    <a:p>
                      <a:pPr algn="l" rtl="1"/>
                      <a:r>
                        <a:rPr lang="en-US" sz="2000" dirty="0">
                          <a:solidFill>
                            <a:schemeClr val="tx1"/>
                          </a:solidFill>
                        </a:rPr>
                        <a:t>DDRC.0=1;</a:t>
                      </a:r>
                    </a:p>
                    <a:p>
                      <a:pPr algn="l" rtl="1"/>
                      <a:r>
                        <a:rPr lang="en-US" sz="2000" dirty="0">
                          <a:solidFill>
                            <a:schemeClr val="tx1"/>
                          </a:solidFill>
                        </a:rPr>
                        <a:t>PORTD=0B00001100;</a:t>
                      </a:r>
                    </a:p>
                    <a:p>
                      <a:pPr algn="l" rtl="1"/>
                      <a:r>
                        <a:rPr lang="en-US" sz="2000" b="1" dirty="0">
                          <a:solidFill>
                            <a:srgbClr val="00B050"/>
                          </a:solidFill>
                        </a:rPr>
                        <a:t>//Prescaler=128. </a:t>
                      </a:r>
                    </a:p>
                    <a:p>
                      <a:pPr algn="l" rtl="1"/>
                      <a:r>
                        <a:rPr lang="en-US" sz="2000" b="1" dirty="0">
                          <a:solidFill>
                            <a:srgbClr val="FF0000"/>
                          </a:solidFill>
                        </a:rPr>
                        <a:t>TCCR2=0B00000101;</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 enable ovf2 </a:t>
                      </a:r>
                      <a:r>
                        <a:rPr lang="en-US" sz="2000" b="1" dirty="0" err="1">
                          <a:solidFill>
                            <a:srgbClr val="00B050"/>
                          </a:solidFill>
                        </a:rPr>
                        <a:t>intrrupts</a:t>
                      </a:r>
                      <a:r>
                        <a:rPr lang="en-US" sz="2000" b="1" dirty="0">
                          <a:solidFill>
                            <a:srgbClr val="00B050"/>
                          </a:solidFill>
                        </a:rPr>
                        <a:t>.</a:t>
                      </a:r>
                    </a:p>
                    <a:p>
                      <a:pPr algn="l" rtl="1"/>
                      <a:r>
                        <a:rPr lang="en-US" sz="2000" b="1" dirty="0">
                          <a:solidFill>
                            <a:srgbClr val="FF0000"/>
                          </a:solidFill>
                        </a:rPr>
                        <a:t>TIMSK=0B01000000;</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b="1" dirty="0">
                          <a:solidFill>
                            <a:srgbClr val="00B050"/>
                          </a:solidFill>
                        </a:rPr>
                        <a:t>//clock from External clock  watch. </a:t>
                      </a:r>
                    </a:p>
                    <a:p>
                      <a:pPr algn="l" rtl="1"/>
                      <a:r>
                        <a:rPr lang="en-US" sz="2000" b="1" dirty="0">
                          <a:solidFill>
                            <a:srgbClr val="FF0000"/>
                          </a:solidFill>
                        </a:rPr>
                        <a:t>ASSR=0B00001000;</a:t>
                      </a:r>
                    </a:p>
                    <a:p>
                      <a:pPr algn="l" rtl="1"/>
                      <a:r>
                        <a:rPr lang="en-US" sz="2000" dirty="0">
                          <a:solidFill>
                            <a:srgbClr val="92D050"/>
                          </a:solidFill>
                        </a:rPr>
                        <a:t>// External Interrupt(s) initialization</a:t>
                      </a:r>
                    </a:p>
                    <a:p>
                      <a:pPr algn="l" rtl="1"/>
                      <a:r>
                        <a:rPr lang="en-US" sz="2000" dirty="0">
                          <a:solidFill>
                            <a:srgbClr val="92D050"/>
                          </a:solidFill>
                        </a:rPr>
                        <a:t>// INT0 Mode: Falling Edge</a:t>
                      </a:r>
                    </a:p>
                    <a:p>
                      <a:pPr algn="l" rtl="1"/>
                      <a:r>
                        <a:rPr lang="en-US" sz="2000" dirty="0">
                          <a:solidFill>
                            <a:srgbClr val="92D050"/>
                          </a:solidFill>
                        </a:rPr>
                        <a:t>// INT1 Mode: Falling Edge</a:t>
                      </a:r>
                    </a:p>
                    <a:p>
                      <a:pPr algn="l" rtl="1"/>
                      <a:r>
                        <a:rPr lang="en-US" sz="2000" dirty="0">
                          <a:solidFill>
                            <a:schemeClr val="tx1"/>
                          </a:solidFill>
                        </a:rPr>
                        <a:t>MCUCR=0B00001111;</a:t>
                      </a:r>
                    </a:p>
                    <a:p>
                      <a:pPr algn="l" rtl="1"/>
                      <a:r>
                        <a:rPr lang="en-US" sz="2000" dirty="0">
                          <a:solidFill>
                            <a:srgbClr val="92D050"/>
                          </a:solidFill>
                        </a:rPr>
                        <a:t>// INT0: On</a:t>
                      </a:r>
                    </a:p>
                    <a:p>
                      <a:pPr algn="l" rtl="1"/>
                      <a:r>
                        <a:rPr lang="en-US" sz="2000" dirty="0">
                          <a:solidFill>
                            <a:srgbClr val="92D050"/>
                          </a:solidFill>
                        </a:rPr>
                        <a:t>// INT1: On</a:t>
                      </a:r>
                    </a:p>
                    <a:p>
                      <a:pPr algn="l" rtl="1"/>
                      <a:r>
                        <a:rPr lang="en-US" sz="2000" dirty="0">
                          <a:solidFill>
                            <a:schemeClr val="tx1"/>
                          </a:solidFill>
                        </a:rPr>
                        <a:t>GICR=0B11000000; </a:t>
                      </a:r>
                    </a:p>
                    <a:p>
                      <a:pPr marL="0" algn="l" defTabSz="914400" rtl="1" eaLnBrk="1" latinLnBrk="0" hangingPunct="1"/>
                      <a:r>
                        <a:rPr lang="en-US" sz="2000" kern="1200" dirty="0">
                          <a:solidFill>
                            <a:schemeClr val="tx1"/>
                          </a:solidFill>
                          <a:latin typeface="+mn-lt"/>
                          <a:ea typeface="+mn-ea"/>
                          <a:cs typeface="+mn-cs"/>
                        </a:rPr>
                        <a:t>// Global enable interrupts</a:t>
                      </a:r>
                    </a:p>
                    <a:p>
                      <a:pPr marL="0" algn="l" defTabSz="914400" rtl="1" eaLnBrk="1" latinLnBrk="0" hangingPunct="1"/>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asm</a:t>
                      </a:r>
                      <a:r>
                        <a:rPr lang="en-US" sz="2000" kern="1200" dirty="0">
                          <a:solidFill>
                            <a:schemeClr val="tx1"/>
                          </a:solidFill>
                          <a:latin typeface="+mn-lt"/>
                          <a:ea typeface="+mn-ea"/>
                          <a:cs typeface="+mn-cs"/>
                        </a:rPr>
                        <a:t>("</a:t>
                      </a:r>
                      <a:r>
                        <a:rPr lang="en-US" sz="2000" kern="1200" dirty="0" err="1">
                          <a:solidFill>
                            <a:schemeClr val="tx1"/>
                          </a:solidFill>
                          <a:latin typeface="+mn-lt"/>
                          <a:ea typeface="+mn-ea"/>
                          <a:cs typeface="+mn-cs"/>
                        </a:rPr>
                        <a:t>sei</a:t>
                      </a:r>
                      <a:r>
                        <a:rPr lang="en-US" sz="2000" kern="1200" dirty="0">
                          <a:solidFill>
                            <a:schemeClr val="tx1"/>
                          </a:solidFill>
                          <a:latin typeface="+mn-lt"/>
                          <a:ea typeface="+mn-ea"/>
                          <a:cs typeface="+mn-cs"/>
                        </a:rPr>
                        <a:t>")</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while (1)</a:t>
                      </a:r>
                    </a:p>
                    <a:p>
                      <a:pPr algn="l" rtl="1"/>
                      <a:endParaRPr lang="en-US" sz="2000" dirty="0">
                        <a:solidFill>
                          <a:schemeClr val="tx2"/>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193</a:t>
            </a:fld>
            <a:endParaRPr lang="ar-SA"/>
          </a:p>
        </p:txBody>
      </p:sp>
    </p:spTree>
    <p:extLst>
      <p:ext uri="{BB962C8B-B14F-4D97-AF65-F5344CB8AC3E}">
        <p14:creationId xmlns:p14="http://schemas.microsoft.com/office/powerpoint/2010/main" val="37859033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194</a:t>
            </a:fld>
            <a:endParaRPr lang="ar-SA">
              <a:solidFill>
                <a:prstClr val="black">
                  <a:tint val="75000"/>
                </a:prstClr>
              </a:solidFill>
            </a:endParaRPr>
          </a:p>
        </p:txBody>
      </p:sp>
      <p:sp>
        <p:nvSpPr>
          <p:cNvPr id="3" name="مستطيل 2"/>
          <p:cNvSpPr/>
          <p:nvPr/>
        </p:nvSpPr>
        <p:spPr>
          <a:xfrm>
            <a:off x="-1180" y="796061"/>
            <a:ext cx="9037023" cy="6155531"/>
          </a:xfrm>
          <a:prstGeom prst="rect">
            <a:avLst/>
          </a:prstGeom>
        </p:spPr>
        <p:txBody>
          <a:bodyPr wrap="square">
            <a:spAutoFit/>
          </a:bodyPr>
          <a:lstStyle/>
          <a:p>
            <a:pPr algn="just"/>
            <a:r>
              <a:rPr lang="ar-SA" sz="3000" dirty="0">
                <a:solidFill>
                  <a:prstClr val="black"/>
                </a:solidFill>
              </a:rPr>
              <a:t>وهو عبارة عن مؤقت</a:t>
            </a:r>
            <a:r>
              <a:rPr lang="en-US" sz="3000" dirty="0">
                <a:solidFill>
                  <a:prstClr val="black"/>
                </a:solidFill>
              </a:rPr>
              <a:t>/</a:t>
            </a:r>
            <a:r>
              <a:rPr lang="ar-SA" sz="3000" dirty="0">
                <a:solidFill>
                  <a:prstClr val="black"/>
                </a:solidFill>
              </a:rPr>
              <a:t>عداد بطول </a:t>
            </a:r>
            <a:r>
              <a:rPr lang="en-US" sz="3000" dirty="0">
                <a:solidFill>
                  <a:prstClr val="black"/>
                </a:solidFill>
              </a:rPr>
              <a:t>16 bit</a:t>
            </a:r>
            <a:r>
              <a:rPr lang="ar-SA" sz="3000" dirty="0">
                <a:solidFill>
                  <a:prstClr val="black"/>
                </a:solidFill>
              </a:rPr>
              <a:t> يحتوي على مقارنين </a:t>
            </a:r>
            <a:r>
              <a:rPr lang="en-US" sz="3000" dirty="0">
                <a:solidFill>
                  <a:prstClr val="black"/>
                </a:solidFill>
              </a:rPr>
              <a:t>OCR1A</a:t>
            </a:r>
            <a:r>
              <a:rPr lang="ar-SA" sz="3200" b="1" dirty="0"/>
              <a:t> و </a:t>
            </a:r>
            <a:r>
              <a:rPr lang="en-US" sz="3000" dirty="0">
                <a:solidFill>
                  <a:prstClr val="black"/>
                </a:solidFill>
              </a:rPr>
              <a:t>OCR1B</a:t>
            </a:r>
            <a:r>
              <a:rPr lang="ar-SA" sz="3000" dirty="0">
                <a:solidFill>
                  <a:prstClr val="black"/>
                </a:solidFill>
              </a:rPr>
              <a:t>،</a:t>
            </a:r>
            <a:r>
              <a:rPr lang="ar-SA" sz="3200" b="1" dirty="0"/>
              <a:t> </a:t>
            </a:r>
            <a:r>
              <a:rPr lang="ar-SA" sz="3200" dirty="0"/>
              <a:t>و</a:t>
            </a:r>
            <a:r>
              <a:rPr lang="ar-SA" sz="3000" dirty="0">
                <a:solidFill>
                  <a:prstClr val="black"/>
                </a:solidFill>
              </a:rPr>
              <a:t>له قطب دخل العداد </a:t>
            </a:r>
            <a:r>
              <a:rPr lang="en-US" sz="3000" dirty="0">
                <a:solidFill>
                  <a:prstClr val="black"/>
                </a:solidFill>
              </a:rPr>
              <a:t>T1</a:t>
            </a:r>
            <a:r>
              <a:rPr lang="ar-SA" sz="3000" dirty="0">
                <a:solidFill>
                  <a:prstClr val="black"/>
                </a:solidFill>
              </a:rPr>
              <a:t>، ومخرجين </a:t>
            </a:r>
            <a:r>
              <a:rPr lang="en-US" sz="3000" dirty="0">
                <a:solidFill>
                  <a:prstClr val="black"/>
                </a:solidFill>
              </a:rPr>
              <a:t>OC1A</a:t>
            </a:r>
            <a:r>
              <a:rPr lang="ar-SA" sz="3000" dirty="0">
                <a:solidFill>
                  <a:prstClr val="black"/>
                </a:solidFill>
              </a:rPr>
              <a:t> للمقارن </a:t>
            </a:r>
            <a:r>
              <a:rPr lang="en-US" sz="3000" dirty="0">
                <a:solidFill>
                  <a:prstClr val="black"/>
                </a:solidFill>
              </a:rPr>
              <a:t>OCR1A</a:t>
            </a:r>
            <a:r>
              <a:rPr lang="ar-SA" sz="3000" dirty="0">
                <a:solidFill>
                  <a:prstClr val="black"/>
                </a:solidFill>
              </a:rPr>
              <a:t> و </a:t>
            </a:r>
            <a:r>
              <a:rPr lang="en-US" sz="3000" dirty="0">
                <a:solidFill>
                  <a:prstClr val="black"/>
                </a:solidFill>
              </a:rPr>
              <a:t>OC1B</a:t>
            </a:r>
            <a:r>
              <a:rPr lang="ar-SA" sz="3000" dirty="0">
                <a:solidFill>
                  <a:prstClr val="black"/>
                </a:solidFill>
              </a:rPr>
              <a:t> للمقارن </a:t>
            </a:r>
            <a:r>
              <a:rPr lang="en-US" sz="3000" dirty="0">
                <a:solidFill>
                  <a:prstClr val="black"/>
                </a:solidFill>
              </a:rPr>
              <a:t>OCR1B</a:t>
            </a:r>
            <a:r>
              <a:rPr lang="ar-SA" sz="3000" dirty="0">
                <a:solidFill>
                  <a:prstClr val="black"/>
                </a:solidFill>
              </a:rPr>
              <a:t>، وماسك </a:t>
            </a:r>
            <a:r>
              <a:rPr lang="en-US" sz="3000" dirty="0">
                <a:solidFill>
                  <a:prstClr val="black"/>
                </a:solidFill>
              </a:rPr>
              <a:t>ICR1</a:t>
            </a:r>
            <a:r>
              <a:rPr lang="ar-SA" sz="3000" dirty="0">
                <a:solidFill>
                  <a:prstClr val="black"/>
                </a:solidFill>
              </a:rPr>
              <a:t> له دخل </a:t>
            </a:r>
            <a:r>
              <a:rPr lang="en-US" sz="3000" dirty="0">
                <a:solidFill>
                  <a:prstClr val="black"/>
                </a:solidFill>
              </a:rPr>
              <a:t>ICP1</a:t>
            </a:r>
            <a:r>
              <a:rPr lang="ar-SA" sz="3000" dirty="0">
                <a:solidFill>
                  <a:prstClr val="black"/>
                </a:solidFill>
              </a:rPr>
              <a:t> في المتحكم المصغر </a:t>
            </a:r>
            <a:r>
              <a:rPr lang="en-US" sz="3000" dirty="0">
                <a:solidFill>
                  <a:prstClr val="black"/>
                </a:solidFill>
              </a:rPr>
              <a:t>ATmega16</a:t>
            </a:r>
            <a:r>
              <a:rPr lang="ar-SA" sz="3000" dirty="0">
                <a:solidFill>
                  <a:prstClr val="black"/>
                </a:solidFill>
              </a:rPr>
              <a:t>, ويمكن أن يعمل وفق الأنماط التالية:</a:t>
            </a:r>
          </a:p>
          <a:p>
            <a:pPr marL="514350" indent="-514350" algn="just">
              <a:buFont typeface="Wingdings" pitchFamily="2" charset="2"/>
              <a:buChar char="ü"/>
            </a:pPr>
            <a:r>
              <a:rPr lang="ar-SA" sz="3000" dirty="0">
                <a:solidFill>
                  <a:prstClr val="black"/>
                </a:solidFill>
              </a:rPr>
              <a:t> نمط العمل الطبيعي</a:t>
            </a:r>
            <a:r>
              <a:rPr lang="en-US" sz="3000" dirty="0">
                <a:solidFill>
                  <a:prstClr val="black"/>
                </a:solidFill>
              </a:rPr>
              <a:t>Normal Mode </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a:t>
            </a:r>
            <a:r>
              <a:rPr lang="en-US" sz="3000" dirty="0">
                <a:solidFill>
                  <a:prstClr val="black"/>
                </a:solidFill>
              </a:rPr>
              <a:t>CTC (Clear Timer on Compare) Mode</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كعداد </a:t>
            </a:r>
            <a:r>
              <a:rPr lang="en-US" sz="3000" dirty="0">
                <a:solidFill>
                  <a:prstClr val="black"/>
                </a:solidFill>
              </a:rPr>
              <a:t>External Event Counter Mode</a:t>
            </a:r>
            <a:r>
              <a:rPr lang="ar-SA" sz="3000" dirty="0">
                <a:solidFill>
                  <a:prstClr val="black"/>
                </a:solidFill>
              </a:rPr>
              <a:t> .</a:t>
            </a:r>
          </a:p>
          <a:p>
            <a:pPr marL="514350" indent="-514350" algn="just">
              <a:buFont typeface="Wingdings" pitchFamily="2" charset="2"/>
              <a:buChar char="ü"/>
            </a:pPr>
            <a:r>
              <a:rPr lang="ar-SA" sz="3000" dirty="0">
                <a:solidFill>
                  <a:prstClr val="black"/>
                </a:solidFill>
              </a:rPr>
              <a:t>نمط العمل كمولد نبضات </a:t>
            </a:r>
            <a:r>
              <a:rPr lang="en-US" sz="3000" dirty="0">
                <a:solidFill>
                  <a:prstClr val="black"/>
                </a:solidFill>
              </a:rPr>
              <a:t>Mode</a:t>
            </a:r>
            <a:r>
              <a:rPr lang="ar-SA" sz="3000" dirty="0">
                <a:solidFill>
                  <a:prstClr val="black"/>
                </a:solidFill>
              </a:rPr>
              <a:t> </a:t>
            </a:r>
            <a:r>
              <a:rPr lang="en-US" sz="3000" dirty="0">
                <a:solidFill>
                  <a:prstClr val="black"/>
                </a:solidFill>
              </a:rPr>
              <a:t>Frequency Generator</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 نمط العمل كمولد للإشارة المعدلة بعرض النبضة </a:t>
            </a:r>
            <a:r>
              <a:rPr lang="en-US" sz="3000" dirty="0">
                <a:solidFill>
                  <a:prstClr val="black"/>
                </a:solidFill>
              </a:rPr>
              <a:t> Fast PWM Mode</a:t>
            </a:r>
            <a:r>
              <a:rPr lang="ar-SA" sz="3000" dirty="0">
                <a:solidFill>
                  <a:prstClr val="black"/>
                </a:solidFill>
              </a:rPr>
              <a:t> بدقة </a:t>
            </a:r>
            <a:r>
              <a:rPr lang="en-US" sz="3000" dirty="0">
                <a:solidFill>
                  <a:prstClr val="black"/>
                </a:solidFill>
              </a:rPr>
              <a:t>8bit</a:t>
            </a:r>
            <a:r>
              <a:rPr lang="ar-SA" sz="3000" dirty="0">
                <a:solidFill>
                  <a:prstClr val="black"/>
                </a:solidFill>
              </a:rPr>
              <a:t> و </a:t>
            </a:r>
            <a:r>
              <a:rPr lang="en-US" sz="3000" dirty="0">
                <a:solidFill>
                  <a:prstClr val="black"/>
                </a:solidFill>
              </a:rPr>
              <a:t>9bit</a:t>
            </a:r>
            <a:r>
              <a:rPr lang="ar-SA" sz="3000" dirty="0">
                <a:solidFill>
                  <a:prstClr val="black"/>
                </a:solidFill>
              </a:rPr>
              <a:t> و </a:t>
            </a:r>
            <a:r>
              <a:rPr lang="en-US" sz="3000" dirty="0">
                <a:solidFill>
                  <a:prstClr val="black"/>
                </a:solidFill>
              </a:rPr>
              <a:t>10bit</a:t>
            </a:r>
            <a:r>
              <a:rPr lang="ar-SA" sz="3000" dirty="0">
                <a:solidFill>
                  <a:prstClr val="black"/>
                </a:solidFill>
              </a:rPr>
              <a:t> واختيارية حسب </a:t>
            </a:r>
            <a:r>
              <a:rPr lang="en-US" sz="3000" dirty="0">
                <a:solidFill>
                  <a:prstClr val="black"/>
                </a:solidFill>
              </a:rPr>
              <a:t>ICR1</a:t>
            </a:r>
            <a:r>
              <a:rPr lang="ar-SA" sz="3000" dirty="0">
                <a:solidFill>
                  <a:prstClr val="black"/>
                </a:solidFill>
              </a:rPr>
              <a:t>.</a:t>
            </a:r>
          </a:p>
          <a:p>
            <a:pPr marL="514350" indent="-514350" algn="just">
              <a:buFont typeface="Wingdings" pitchFamily="2" charset="2"/>
              <a:buChar char="ü"/>
            </a:pPr>
            <a:r>
              <a:rPr lang="ar-SA" sz="3000" dirty="0">
                <a:solidFill>
                  <a:prstClr val="black"/>
                </a:solidFill>
              </a:rPr>
              <a:t>نمط العمل كمولد للإشارة المعدلة بعرض النبضة </a:t>
            </a:r>
            <a:r>
              <a:rPr lang="en-US" sz="3000" dirty="0">
                <a:solidFill>
                  <a:prstClr val="black"/>
                </a:solidFill>
              </a:rPr>
              <a:t>Correct PWM Mode</a:t>
            </a:r>
            <a:r>
              <a:rPr lang="ar-SA" sz="3000" dirty="0">
                <a:solidFill>
                  <a:prstClr val="black"/>
                </a:solidFill>
              </a:rPr>
              <a:t> بدقة </a:t>
            </a:r>
            <a:r>
              <a:rPr lang="en-US" sz="3000" dirty="0">
                <a:solidFill>
                  <a:prstClr val="black"/>
                </a:solidFill>
              </a:rPr>
              <a:t>8bit</a:t>
            </a:r>
            <a:r>
              <a:rPr lang="ar-SA" sz="3000" dirty="0">
                <a:solidFill>
                  <a:prstClr val="black"/>
                </a:solidFill>
              </a:rPr>
              <a:t> و</a:t>
            </a:r>
            <a:r>
              <a:rPr lang="en-US" sz="3000" dirty="0">
                <a:solidFill>
                  <a:prstClr val="black"/>
                </a:solidFill>
              </a:rPr>
              <a:t>9bit</a:t>
            </a:r>
            <a:r>
              <a:rPr lang="ar-SA" sz="3000" dirty="0">
                <a:solidFill>
                  <a:prstClr val="black"/>
                </a:solidFill>
              </a:rPr>
              <a:t> و </a:t>
            </a:r>
            <a:r>
              <a:rPr lang="en-US" sz="3000" dirty="0">
                <a:solidFill>
                  <a:prstClr val="black"/>
                </a:solidFill>
              </a:rPr>
              <a:t>10bit</a:t>
            </a:r>
            <a:r>
              <a:rPr lang="ar-SA" sz="3000" dirty="0">
                <a:solidFill>
                  <a:prstClr val="black"/>
                </a:solidFill>
              </a:rPr>
              <a:t> واختيارية حسب </a:t>
            </a:r>
            <a:r>
              <a:rPr lang="en-US" sz="3000" dirty="0">
                <a:solidFill>
                  <a:prstClr val="black"/>
                </a:solidFill>
              </a:rPr>
              <a:t>ICR1</a:t>
            </a:r>
            <a:r>
              <a:rPr lang="ar-SA" sz="3000" dirty="0">
                <a:solidFill>
                  <a:prstClr val="black"/>
                </a:solidFill>
              </a:rPr>
              <a:t>.</a:t>
            </a:r>
          </a:p>
          <a:p>
            <a:pPr marL="514350" indent="-514350" algn="just">
              <a:buFont typeface="Wingdings" pitchFamily="2" charset="2"/>
              <a:buChar char="ü"/>
            </a:pPr>
            <a:endParaRPr lang="ar-SA" sz="3000" dirty="0">
              <a:solidFill>
                <a:prstClr val="black"/>
              </a:solidFill>
            </a:endParaRPr>
          </a:p>
        </p:txBody>
      </p:sp>
      <p:sp>
        <p:nvSpPr>
          <p:cNvPr id="6" name="مستطيل 5"/>
          <p:cNvSpPr/>
          <p:nvPr/>
        </p:nvSpPr>
        <p:spPr>
          <a:xfrm>
            <a:off x="2503733" y="211287"/>
            <a:ext cx="4054893" cy="584775"/>
          </a:xfrm>
          <a:prstGeom prst="rect">
            <a:avLst/>
          </a:prstGeom>
        </p:spPr>
        <p:txBody>
          <a:bodyPr wrap="none">
            <a:spAutoFit/>
          </a:bodyPr>
          <a:lstStyle/>
          <a:p>
            <a:pPr algn="ctr"/>
            <a:r>
              <a:rPr lang="ar-SA" sz="3200" b="1" dirty="0">
                <a:solidFill>
                  <a:srgbClr val="FF0000"/>
                </a:solidFill>
              </a:rPr>
              <a:t>المؤقت</a:t>
            </a:r>
            <a:r>
              <a:rPr lang="en-US" sz="3200" b="1" dirty="0">
                <a:solidFill>
                  <a:srgbClr val="FF0000"/>
                </a:solidFill>
              </a:rPr>
              <a:t>Timer/Counter1 </a:t>
            </a:r>
          </a:p>
        </p:txBody>
      </p:sp>
    </p:spTree>
    <p:extLst>
      <p:ext uri="{BB962C8B-B14F-4D97-AF65-F5344CB8AC3E}">
        <p14:creationId xmlns:p14="http://schemas.microsoft.com/office/powerpoint/2010/main" val="331828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8748464" cy="641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195</a:t>
            </a:fld>
            <a:endParaRPr lang="ar-SA"/>
          </a:p>
        </p:txBody>
      </p:sp>
      <p:sp>
        <p:nvSpPr>
          <p:cNvPr id="6" name="مستطيل 5"/>
          <p:cNvSpPr/>
          <p:nvPr/>
        </p:nvSpPr>
        <p:spPr>
          <a:xfrm>
            <a:off x="4123795" y="211286"/>
            <a:ext cx="4997714" cy="461665"/>
          </a:xfrm>
          <a:prstGeom prst="rect">
            <a:avLst/>
          </a:prstGeom>
        </p:spPr>
        <p:txBody>
          <a:bodyPr wrap="none">
            <a:spAutoFit/>
          </a:bodyPr>
          <a:lstStyle/>
          <a:p>
            <a:pPr algn="ctr"/>
            <a:r>
              <a:rPr lang="ar-SA" sz="2400" b="1" dirty="0">
                <a:solidFill>
                  <a:srgbClr val="FF0000"/>
                </a:solidFill>
              </a:rPr>
              <a:t>المخطط الصندوقي للمؤقت</a:t>
            </a:r>
            <a:r>
              <a:rPr lang="en-US" sz="2400" b="1" dirty="0">
                <a:solidFill>
                  <a:srgbClr val="FF0000"/>
                </a:solidFill>
              </a:rPr>
              <a:t>Timer/Counter1 </a:t>
            </a:r>
          </a:p>
        </p:txBody>
      </p:sp>
    </p:spTree>
    <p:extLst>
      <p:ext uri="{BB962C8B-B14F-4D97-AF65-F5344CB8AC3E}">
        <p14:creationId xmlns:p14="http://schemas.microsoft.com/office/powerpoint/2010/main" val="42733568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41" y="2010475"/>
            <a:ext cx="8751283" cy="478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1181" y="692696"/>
            <a:ext cx="9037023" cy="1384995"/>
          </a:xfrm>
          <a:prstGeom prst="rect">
            <a:avLst/>
          </a:prstGeom>
        </p:spPr>
        <p:txBody>
          <a:bodyPr wrap="square">
            <a:spAutoFit/>
          </a:bodyPr>
          <a:lstStyle/>
          <a:p>
            <a:pPr algn="just"/>
            <a:r>
              <a:rPr lang="ar-SA" sz="2800" dirty="0"/>
              <a:t>تمنح وظيفة المسك للمؤقت/العداد</a:t>
            </a:r>
            <a:r>
              <a:rPr lang="en-US" sz="2800" dirty="0"/>
              <a:t>1</a:t>
            </a:r>
            <a:r>
              <a:rPr lang="ar-SA" sz="2800" dirty="0"/>
              <a:t> إمكانية مسك محتويات المؤقت/العداد</a:t>
            </a:r>
            <a:r>
              <a:rPr lang="en-US" sz="2800" dirty="0"/>
              <a:t>1</a:t>
            </a:r>
            <a:r>
              <a:rPr lang="ar-SA" sz="2800" dirty="0"/>
              <a:t> وتخزينه في مسجل المسك </a:t>
            </a:r>
            <a:r>
              <a:rPr lang="en-US" sz="2800" dirty="0"/>
              <a:t>ICR1</a:t>
            </a:r>
            <a:r>
              <a:rPr lang="ar-SA" sz="2800" dirty="0"/>
              <a:t>, وذلك عندما تقدح الحادثة الخارجية قطب مدخل المسك </a:t>
            </a:r>
            <a:r>
              <a:rPr lang="en-US" sz="2800" dirty="0"/>
              <a:t>ICP1</a:t>
            </a:r>
            <a:r>
              <a:rPr lang="ar-SA" sz="2800" dirty="0"/>
              <a:t>، وأنه باستطاعة المقارن التشابهي أن يقدح وظيفة المسك.</a:t>
            </a:r>
          </a:p>
        </p:txBody>
      </p:sp>
      <p:sp>
        <p:nvSpPr>
          <p:cNvPr id="6" name="مستطيل 5"/>
          <p:cNvSpPr/>
          <p:nvPr/>
        </p:nvSpPr>
        <p:spPr>
          <a:xfrm>
            <a:off x="2463663" y="211287"/>
            <a:ext cx="4135043" cy="584775"/>
          </a:xfrm>
          <a:prstGeom prst="rect">
            <a:avLst/>
          </a:prstGeom>
        </p:spPr>
        <p:txBody>
          <a:bodyPr wrap="none">
            <a:spAutoFit/>
          </a:bodyPr>
          <a:lstStyle/>
          <a:p>
            <a:pPr algn="ctr"/>
            <a:r>
              <a:rPr lang="ar-SA" sz="3200" b="1" dirty="0">
                <a:solidFill>
                  <a:srgbClr val="FF0000"/>
                </a:solidFill>
              </a:rPr>
              <a:t>وحدة دخل الماسك </a:t>
            </a:r>
            <a:r>
              <a:rPr lang="en-US" sz="3200" b="1" dirty="0">
                <a:solidFill>
                  <a:srgbClr val="FF0000"/>
                </a:solidFill>
              </a:rPr>
              <a:t>Capture</a:t>
            </a:r>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196</a:t>
            </a:fld>
            <a:endParaRPr lang="ar-SA"/>
          </a:p>
        </p:txBody>
      </p:sp>
    </p:spTree>
    <p:extLst>
      <p:ext uri="{BB962C8B-B14F-4D97-AF65-F5344CB8AC3E}">
        <p14:creationId xmlns:p14="http://schemas.microsoft.com/office/powerpoint/2010/main" val="20353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28" y="1380753"/>
            <a:ext cx="8712968"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876960" y="211287"/>
            <a:ext cx="5308441" cy="584775"/>
          </a:xfrm>
          <a:prstGeom prst="rect">
            <a:avLst/>
          </a:prstGeom>
        </p:spPr>
        <p:txBody>
          <a:bodyPr wrap="none">
            <a:spAutoFit/>
          </a:bodyPr>
          <a:lstStyle/>
          <a:p>
            <a:pPr algn="ctr"/>
            <a:r>
              <a:rPr lang="ar-SA" sz="3200" b="1" dirty="0">
                <a:solidFill>
                  <a:srgbClr val="FF0000"/>
                </a:solidFill>
              </a:rPr>
              <a:t>مسجلات المؤقت</a:t>
            </a:r>
            <a:r>
              <a:rPr lang="en-US" sz="3200" b="1" dirty="0">
                <a:solidFill>
                  <a:srgbClr val="FF0000"/>
                </a:solidFill>
              </a:rPr>
              <a:t>Timer/Counter1 </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التحكم بالمؤقت </a:t>
            </a:r>
            <a:r>
              <a:rPr lang="en-US" sz="3600" b="1" dirty="0">
                <a:solidFill>
                  <a:schemeClr val="accent1"/>
                </a:solidFill>
              </a:rPr>
              <a:t>A</a:t>
            </a:r>
            <a:r>
              <a:rPr lang="ar-SA" sz="3600" b="1" dirty="0">
                <a:solidFill>
                  <a:schemeClr val="accent1"/>
                </a:solidFill>
              </a:rPr>
              <a:t>:</a:t>
            </a:r>
          </a:p>
        </p:txBody>
      </p:sp>
      <p:sp>
        <p:nvSpPr>
          <p:cNvPr id="4" name="مستطيل 3"/>
          <p:cNvSpPr/>
          <p:nvPr/>
        </p:nvSpPr>
        <p:spPr>
          <a:xfrm>
            <a:off x="-11790" y="2780928"/>
            <a:ext cx="9085940" cy="3539430"/>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تحديد نمط عمل المؤقت </a:t>
            </a:r>
            <a:r>
              <a:rPr lang="en-US" sz="3200" dirty="0"/>
              <a:t> TIMER1</a:t>
            </a:r>
            <a:r>
              <a:rPr lang="ar-SA" sz="3200" dirty="0"/>
              <a:t>عن طريق الخانتين </a:t>
            </a:r>
            <a:r>
              <a:rPr lang="en-US" sz="3200" dirty="0"/>
              <a:t>WGM10, WGM11</a:t>
            </a:r>
            <a:r>
              <a:rPr lang="ar-SA" sz="3200" dirty="0"/>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OC1A</a:t>
            </a:r>
            <a:r>
              <a:rPr lang="ar-SA" sz="3200" dirty="0">
                <a:solidFill>
                  <a:prstClr val="black"/>
                </a:solidFill>
              </a:rPr>
              <a:t> </a:t>
            </a:r>
            <a:r>
              <a:rPr lang="ar-SA" sz="3200" dirty="0"/>
              <a:t>عن طريق الخانتين </a:t>
            </a:r>
            <a:r>
              <a:rPr lang="en-US" sz="3200" dirty="0"/>
              <a:t>COM1A0,</a:t>
            </a:r>
            <a:r>
              <a:rPr lang="en-US" sz="3200" b="1" dirty="0"/>
              <a:t> </a:t>
            </a:r>
            <a:r>
              <a:rPr lang="en-US" sz="3200" dirty="0"/>
              <a:t>COM1A1</a:t>
            </a:r>
            <a:r>
              <a:rPr lang="en-US" sz="3200" b="1" dirty="0"/>
              <a:t> </a:t>
            </a:r>
            <a:r>
              <a:rPr lang="ar-SA" sz="3200" dirty="0">
                <a:solidFill>
                  <a:prstClr val="black"/>
                </a:solidFill>
              </a:rPr>
              <a:t>.</a:t>
            </a:r>
          </a:p>
          <a:p>
            <a:pPr marL="457200" indent="-457200" algn="just">
              <a:buFont typeface="Arial" pitchFamily="34" charset="0"/>
              <a:buChar char="•"/>
            </a:pPr>
            <a:r>
              <a:rPr lang="ar-SA" sz="3200" dirty="0">
                <a:solidFill>
                  <a:prstClr val="black"/>
                </a:solidFill>
              </a:rPr>
              <a:t>تغيير حالات الخرج </a:t>
            </a:r>
            <a:r>
              <a:rPr lang="en-US" sz="3200" dirty="0">
                <a:solidFill>
                  <a:prstClr val="black"/>
                </a:solidFill>
              </a:rPr>
              <a:t>OC1B</a:t>
            </a:r>
            <a:r>
              <a:rPr lang="ar-SA" sz="3200" dirty="0">
                <a:solidFill>
                  <a:prstClr val="black"/>
                </a:solidFill>
              </a:rPr>
              <a:t> </a:t>
            </a:r>
            <a:r>
              <a:rPr lang="ar-SA" sz="3200" dirty="0"/>
              <a:t>عن طريق الخانتين </a:t>
            </a:r>
            <a:r>
              <a:rPr lang="en-US" sz="3200" dirty="0"/>
              <a:t>COM1B0,</a:t>
            </a:r>
            <a:r>
              <a:rPr lang="en-US" sz="3200" b="1" dirty="0"/>
              <a:t> </a:t>
            </a:r>
            <a:r>
              <a:rPr lang="en-US" sz="3200" dirty="0"/>
              <a:t>COM1B1</a:t>
            </a:r>
            <a:r>
              <a:rPr lang="en-US" sz="3200" b="1" dirty="0"/>
              <a:t> </a:t>
            </a:r>
            <a:r>
              <a:rPr lang="ar-SA" sz="3200" dirty="0">
                <a:solidFill>
                  <a:prstClr val="black"/>
                </a:solidFill>
              </a:rPr>
              <a:t>.</a:t>
            </a:r>
            <a:endParaRPr lang="ar-SA" sz="3200" dirty="0"/>
          </a:p>
        </p:txBody>
      </p:sp>
    </p:spTree>
    <p:extLst>
      <p:ext uri="{BB962C8B-B14F-4D97-AF65-F5344CB8AC3E}">
        <p14:creationId xmlns:p14="http://schemas.microsoft.com/office/powerpoint/2010/main" val="12842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2365"/>
            <a:ext cx="8966031"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12315" y="167590"/>
            <a:ext cx="8653716" cy="584775"/>
          </a:xfrm>
          <a:prstGeom prst="rect">
            <a:avLst/>
          </a:prstGeom>
        </p:spPr>
        <p:txBody>
          <a:bodyPr wrap="none">
            <a:spAutoFit/>
          </a:bodyPr>
          <a:lstStyle/>
          <a:p>
            <a:pPr algn="ctr"/>
            <a:r>
              <a:rPr lang="ar-SA" sz="3200" b="1" dirty="0">
                <a:solidFill>
                  <a:srgbClr val="FF0000"/>
                </a:solidFill>
              </a:rPr>
              <a:t>تغيير حالات الخرجين </a:t>
            </a:r>
            <a:r>
              <a:rPr lang="en-US" sz="3200" b="1" dirty="0">
                <a:solidFill>
                  <a:srgbClr val="FF0000"/>
                </a:solidFill>
              </a:rPr>
              <a:t> OC1A </a:t>
            </a:r>
            <a:r>
              <a:rPr lang="ar-SA" sz="3200" b="1" dirty="0">
                <a:solidFill>
                  <a:srgbClr val="FF0000"/>
                </a:solidFill>
              </a:rPr>
              <a:t>و </a:t>
            </a:r>
            <a:r>
              <a:rPr lang="en-US" sz="3200" b="1" dirty="0">
                <a:solidFill>
                  <a:srgbClr val="FF0000"/>
                </a:solidFill>
              </a:rPr>
              <a:t>OC1B</a:t>
            </a:r>
            <a:r>
              <a:rPr lang="ar-SA" sz="3200" b="1" dirty="0">
                <a:solidFill>
                  <a:srgbClr val="FF0000"/>
                </a:solidFill>
              </a:rPr>
              <a:t> للمؤقت </a:t>
            </a:r>
            <a:r>
              <a:rPr lang="en-US" sz="3200" b="1" dirty="0">
                <a:solidFill>
                  <a:srgbClr val="FF0000"/>
                </a:solidFill>
              </a:rPr>
              <a:t> TIMER1</a:t>
            </a:r>
          </a:p>
        </p:txBody>
      </p:sp>
      <p:sp>
        <p:nvSpPr>
          <p:cNvPr id="8" name="مستطيل 7"/>
          <p:cNvSpPr/>
          <p:nvPr/>
        </p:nvSpPr>
        <p:spPr>
          <a:xfrm>
            <a:off x="1078679" y="1139294"/>
            <a:ext cx="3560493" cy="1013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51" y="2492896"/>
            <a:ext cx="8516813" cy="2713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227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1" y="20956"/>
            <a:ext cx="8966031" cy="119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4744"/>
            <a:ext cx="8908466" cy="273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199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8" name="مستطيل 7"/>
          <p:cNvSpPr/>
          <p:nvPr/>
        </p:nvSpPr>
        <p:spPr>
          <a:xfrm>
            <a:off x="1104908" y="332657"/>
            <a:ext cx="3560493"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83" y="3836344"/>
            <a:ext cx="8776869" cy="302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54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5155"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404938"/>
            <a:ext cx="62007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عنصر نائب لرقم الشريحة 29"/>
          <p:cNvSpPr>
            <a:spLocks noGrp="1"/>
          </p:cNvSpPr>
          <p:nvPr>
            <p:ph type="sldNum" sz="quarter" idx="12"/>
          </p:nvPr>
        </p:nvSpPr>
        <p:spPr/>
        <p:txBody>
          <a:bodyPr/>
          <a:lstStyle/>
          <a:p>
            <a:fld id="{33158A94-3844-4AEB-A9D6-1D94591ABD7E}" type="slidenum">
              <a:rPr lang="ar-SA" smtClean="0"/>
              <a:pPr/>
              <a:t>2</a:t>
            </a:fld>
            <a:endParaRPr lang="ar-SA" dirty="0"/>
          </a:p>
        </p:txBody>
      </p:sp>
    </p:spTree>
    <p:extLst>
      <p:ext uri="{BB962C8B-B14F-4D97-AF65-F5344CB8AC3E}">
        <p14:creationId xmlns:p14="http://schemas.microsoft.com/office/powerpoint/2010/main" val="288433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3"/>
            </a:pPr>
            <a:r>
              <a:rPr lang="ar-SA" sz="3200" b="1" dirty="0"/>
              <a:t>ذاكرة</a:t>
            </a:r>
            <a:r>
              <a:rPr lang="en-US" sz="3200" b="1" dirty="0"/>
              <a:t>:Flash memory</a:t>
            </a:r>
            <a:r>
              <a:rPr lang="ar-SA" sz="3200" b="1" dirty="0"/>
              <a:t> </a:t>
            </a:r>
            <a:endParaRPr lang="en-US" sz="3200" b="1" dirty="0"/>
          </a:p>
          <a:p>
            <a:r>
              <a:rPr lang="ar-SA" sz="3200" dirty="0"/>
              <a:t>هي ذاكرة دائمة تستخدم لتخزين برنامج المتحكم المصغر.</a:t>
            </a:r>
          </a:p>
          <a:p>
            <a:pPr marL="514350" indent="-514350">
              <a:buFont typeface="+mj-lt"/>
              <a:buAutoNum type="arabicParenR" startAt="3"/>
            </a:pPr>
            <a:endParaRPr lang="ar-SA" sz="3200" dirty="0"/>
          </a:p>
          <a:p>
            <a:pPr marL="514350" indent="-514350">
              <a:buFont typeface="+mj-lt"/>
              <a:buAutoNum type="arabicParenR" startAt="4"/>
            </a:pPr>
            <a:r>
              <a:rPr lang="ar-SA" sz="3200" b="1" dirty="0"/>
              <a:t>ذاكرة </a:t>
            </a:r>
            <a:r>
              <a:rPr lang="en-US" sz="3200" b="1" dirty="0"/>
              <a:t>RAM memory</a:t>
            </a:r>
            <a:r>
              <a:rPr lang="ar-SA" sz="3200" b="1" dirty="0"/>
              <a:t>: </a:t>
            </a:r>
          </a:p>
          <a:p>
            <a:r>
              <a:rPr lang="ar-SA" sz="3200" dirty="0"/>
              <a:t>هي عبارة عن ذاكرة مؤقتة للبيانات </a:t>
            </a:r>
            <a:r>
              <a:rPr lang="en-US" sz="3200" dirty="0"/>
              <a:t>Data</a:t>
            </a:r>
            <a:r>
              <a:rPr lang="ar-SA" sz="3200" dirty="0"/>
              <a:t> التي يقوم معالجتها الـ</a:t>
            </a:r>
            <a:r>
              <a:rPr lang="en-US" sz="3200" dirty="0"/>
              <a:t>CPU</a:t>
            </a:r>
            <a:r>
              <a:rPr lang="ar-SA" sz="3200" dirty="0"/>
              <a:t>.</a:t>
            </a:r>
          </a:p>
          <a:p>
            <a:pPr marL="514350" indent="-514350">
              <a:buFont typeface="+mj-lt"/>
              <a:buAutoNum type="arabicParenR" startAt="3"/>
            </a:pPr>
            <a:endParaRPr lang="ar-SA" sz="3200" dirty="0"/>
          </a:p>
          <a:p>
            <a:pPr marL="514350" indent="-514350">
              <a:buFont typeface="+mj-lt"/>
              <a:buAutoNum type="arabicParenR" startAt="5"/>
            </a:pPr>
            <a:r>
              <a:rPr lang="ar-SA" sz="3200" b="1" dirty="0"/>
              <a:t>ذاكرة </a:t>
            </a:r>
            <a:r>
              <a:rPr lang="en-US" sz="3200" b="1" dirty="0"/>
              <a:t>EEPROM memory</a:t>
            </a:r>
            <a:r>
              <a:rPr lang="ar-SA" sz="3200" b="1" dirty="0"/>
              <a:t>:</a:t>
            </a:r>
            <a:endParaRPr lang="ar-SA" sz="3200" dirty="0"/>
          </a:p>
          <a:p>
            <a:r>
              <a:rPr lang="ar-SA" sz="3200" dirty="0"/>
              <a:t>هي ذاكرة دائمة تستخدم لتخزين معطيات المستخدم.</a:t>
            </a:r>
          </a:p>
          <a:p>
            <a:endParaRPr lang="ar-SA" sz="3200" dirty="0"/>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20</a:t>
            </a:fld>
            <a:endParaRPr lang="ar-SA"/>
          </a:p>
        </p:txBody>
      </p:sp>
    </p:spTree>
    <p:extLst>
      <p:ext uri="{BB962C8B-B14F-4D97-AF65-F5344CB8AC3E}">
        <p14:creationId xmlns:p14="http://schemas.microsoft.com/office/powerpoint/2010/main" val="37231403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59289" y="62559"/>
            <a:ext cx="7959766" cy="646331"/>
          </a:xfrm>
          <a:prstGeom prst="rect">
            <a:avLst/>
          </a:prstGeom>
        </p:spPr>
        <p:txBody>
          <a:bodyPr wrap="square">
            <a:spAutoFit/>
          </a:bodyPr>
          <a:lstStyle/>
          <a:p>
            <a:r>
              <a:rPr lang="ar-SA" sz="3600" b="1" dirty="0">
                <a:solidFill>
                  <a:schemeClr val="accent1"/>
                </a:solidFill>
              </a:rPr>
              <a:t>2- مسجل التحكم بالمؤقت </a:t>
            </a:r>
            <a:r>
              <a:rPr lang="en-US" sz="3600" b="1" dirty="0">
                <a:solidFill>
                  <a:schemeClr val="accent1"/>
                </a:solidFill>
              </a:rPr>
              <a:t>B</a:t>
            </a:r>
            <a:r>
              <a:rPr lang="ar-SA" sz="3600" b="1" dirty="0">
                <a:solidFill>
                  <a:schemeClr val="accent1"/>
                </a:solidFill>
              </a:rPr>
              <a:t>:</a:t>
            </a:r>
          </a:p>
        </p:txBody>
      </p:sp>
      <p:sp>
        <p:nvSpPr>
          <p:cNvPr id="4" name="مستطيل 3"/>
          <p:cNvSpPr/>
          <p:nvPr/>
        </p:nvSpPr>
        <p:spPr>
          <a:xfrm>
            <a:off x="-3127" y="1882051"/>
            <a:ext cx="9085940" cy="3970318"/>
          </a:xfrm>
          <a:prstGeom prst="rect">
            <a:avLst/>
          </a:prstGeom>
        </p:spPr>
        <p:txBody>
          <a:bodyPr wrap="square">
            <a:spAutoFit/>
          </a:bodyPr>
          <a:lstStyle/>
          <a:p>
            <a:pPr algn="just"/>
            <a:r>
              <a:rPr lang="ar-SA" sz="2800" dirty="0"/>
              <a:t>عن طريق هذا المسجل يمكن إعداد مايلي:</a:t>
            </a:r>
          </a:p>
          <a:p>
            <a:pPr marL="457200" indent="-457200" algn="just">
              <a:buFont typeface="Arial" pitchFamily="34" charset="0"/>
              <a:buChar char="•"/>
            </a:pPr>
            <a:r>
              <a:rPr lang="ar-SA" sz="2800" dirty="0"/>
              <a:t>تحديد نسبة التقسيم </a:t>
            </a:r>
            <a:r>
              <a:rPr lang="en-US" sz="2800" dirty="0"/>
              <a:t>Prescaler</a:t>
            </a:r>
            <a:r>
              <a:rPr lang="ar-SA" sz="2800" dirty="0"/>
              <a:t> عن طريق الخانات </a:t>
            </a:r>
            <a:r>
              <a:rPr lang="en-US" sz="2800" dirty="0"/>
              <a:t>cs10 ,cs11, cs12</a:t>
            </a:r>
            <a:r>
              <a:rPr lang="ar-SA" sz="2800" dirty="0"/>
              <a:t>.</a:t>
            </a:r>
          </a:p>
          <a:p>
            <a:pPr marL="457200" indent="-457200" algn="just">
              <a:buFont typeface="Arial" pitchFamily="34" charset="0"/>
              <a:buChar char="•"/>
            </a:pPr>
            <a:r>
              <a:rPr lang="ar-SA" sz="2800" dirty="0"/>
              <a:t>تحديد نمط عمل المؤقت </a:t>
            </a:r>
            <a:r>
              <a:rPr lang="en-US" sz="2800" dirty="0"/>
              <a:t> TIMER1</a:t>
            </a:r>
            <a:r>
              <a:rPr lang="ar-SA" sz="2800" dirty="0"/>
              <a:t>عن طريق الخانتين </a:t>
            </a:r>
            <a:r>
              <a:rPr lang="en-US" sz="2800" dirty="0"/>
              <a:t>WGM13, WGM12</a:t>
            </a:r>
            <a:r>
              <a:rPr lang="ar-SA" sz="2800" dirty="0"/>
              <a:t>.</a:t>
            </a:r>
          </a:p>
          <a:p>
            <a:pPr marL="457200" indent="-457200" algn="just">
              <a:buFont typeface="Arial" pitchFamily="34" charset="0"/>
              <a:buChar char="•"/>
            </a:pPr>
            <a:r>
              <a:rPr lang="ar-SA" sz="2800" dirty="0">
                <a:solidFill>
                  <a:prstClr val="black"/>
                </a:solidFill>
              </a:rPr>
              <a:t>الخانة </a:t>
            </a:r>
            <a:r>
              <a:rPr lang="en-US" sz="2800" dirty="0">
                <a:solidFill>
                  <a:prstClr val="black"/>
                </a:solidFill>
              </a:rPr>
              <a:t>ICNC1</a:t>
            </a:r>
            <a:r>
              <a:rPr lang="ar-SA" sz="2800" dirty="0">
                <a:solidFill>
                  <a:prstClr val="black"/>
                </a:solidFill>
              </a:rPr>
              <a:t> لتشغيل </a:t>
            </a:r>
            <a:r>
              <a:rPr lang="en-US" sz="2800" dirty="0">
                <a:solidFill>
                  <a:prstClr val="black"/>
                </a:solidFill>
              </a:rPr>
              <a:t>Filter</a:t>
            </a:r>
            <a:r>
              <a:rPr lang="ar-SA" sz="2800" dirty="0">
                <a:solidFill>
                  <a:prstClr val="black"/>
                </a:solidFill>
              </a:rPr>
              <a:t> على المدخل </a:t>
            </a:r>
            <a:r>
              <a:rPr lang="en-US" sz="2800" dirty="0">
                <a:solidFill>
                  <a:prstClr val="black"/>
                </a:solidFill>
              </a:rPr>
              <a:t>ICP1</a:t>
            </a:r>
            <a:r>
              <a:rPr lang="en-US" sz="2800" b="1" dirty="0"/>
              <a:t> </a:t>
            </a:r>
            <a:r>
              <a:rPr lang="ar-SA" sz="2800" dirty="0">
                <a:solidFill>
                  <a:prstClr val="black"/>
                </a:solidFill>
              </a:rPr>
              <a:t>.</a:t>
            </a:r>
          </a:p>
          <a:p>
            <a:pPr marL="457200" indent="-457200" algn="just">
              <a:buFont typeface="Arial" pitchFamily="34" charset="0"/>
              <a:buChar char="•"/>
            </a:pPr>
            <a:r>
              <a:rPr lang="ar-SA" sz="2800" dirty="0">
                <a:solidFill>
                  <a:prstClr val="black"/>
                </a:solidFill>
              </a:rPr>
              <a:t>الخانة </a:t>
            </a:r>
            <a:r>
              <a:rPr lang="en-US" sz="2800" dirty="0">
                <a:solidFill>
                  <a:prstClr val="black"/>
                </a:solidFill>
              </a:rPr>
              <a:t>ICES1</a:t>
            </a:r>
            <a:r>
              <a:rPr lang="ar-SA" sz="2800" dirty="0">
                <a:solidFill>
                  <a:prstClr val="black"/>
                </a:solidFill>
              </a:rPr>
              <a:t> لتحديد الجبهة على مدخل </a:t>
            </a:r>
            <a:r>
              <a:rPr lang="en-US" sz="2800" dirty="0">
                <a:solidFill>
                  <a:prstClr val="black"/>
                </a:solidFill>
              </a:rPr>
              <a:t>ICP1</a:t>
            </a:r>
            <a:r>
              <a:rPr lang="ar-SA" sz="2800" dirty="0">
                <a:solidFill>
                  <a:prstClr val="black"/>
                </a:solidFill>
              </a:rPr>
              <a:t> الذي يمسك عندها قيمة المؤقت </a:t>
            </a:r>
            <a:r>
              <a:rPr lang="en-US" sz="2800" dirty="0">
                <a:solidFill>
                  <a:prstClr val="black"/>
                </a:solidFill>
              </a:rPr>
              <a:t>Timer1</a:t>
            </a:r>
            <a:r>
              <a:rPr lang="ar-SA" sz="2800" dirty="0">
                <a:solidFill>
                  <a:prstClr val="black"/>
                </a:solidFill>
              </a:rPr>
              <a:t>:</a:t>
            </a:r>
          </a:p>
          <a:p>
            <a:pPr marL="457200" indent="-457200" algn="l" rtl="0">
              <a:buFont typeface="Arial" pitchFamily="34" charset="0"/>
              <a:buChar char="•"/>
            </a:pPr>
            <a:r>
              <a:rPr lang="en-US" sz="2800" dirty="0">
                <a:solidFill>
                  <a:prstClr val="black"/>
                </a:solidFill>
              </a:rPr>
              <a:t>ICES1=1 </a:t>
            </a:r>
            <a:r>
              <a:rPr lang="ar-SA" sz="2800" dirty="0">
                <a:solidFill>
                  <a:prstClr val="black"/>
                </a:solidFill>
              </a:rPr>
              <a:t> جبهة صاعدة</a:t>
            </a:r>
          </a:p>
          <a:p>
            <a:pPr marL="457200" indent="-457200" algn="l" rtl="0">
              <a:buFont typeface="Arial" pitchFamily="34" charset="0"/>
              <a:buChar char="•"/>
            </a:pPr>
            <a:r>
              <a:rPr lang="en-US" sz="2800" dirty="0">
                <a:solidFill>
                  <a:prstClr val="black"/>
                </a:solidFill>
              </a:rPr>
              <a:t>ICES1=0 </a:t>
            </a:r>
            <a:r>
              <a:rPr lang="ar-SA" sz="2800" dirty="0">
                <a:solidFill>
                  <a:prstClr val="black"/>
                </a:solidFill>
              </a:rPr>
              <a:t> جبهة هابطة</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0" y="624751"/>
            <a:ext cx="856099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7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64" y="752365"/>
            <a:ext cx="856099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50304" y="167590"/>
            <a:ext cx="6977744" cy="584775"/>
          </a:xfrm>
          <a:prstGeom prst="rect">
            <a:avLst/>
          </a:prstGeom>
        </p:spPr>
        <p:txBody>
          <a:bodyPr wrap="none">
            <a:spAutoFit/>
          </a:bodyPr>
          <a:lstStyle/>
          <a:p>
            <a:pPr algn="ctr"/>
            <a:r>
              <a:rPr lang="ar-SA" sz="3200" b="1" dirty="0">
                <a:solidFill>
                  <a:srgbClr val="FF0000"/>
                </a:solidFill>
              </a:rPr>
              <a:t>تحديد نسبة التقسيم </a:t>
            </a:r>
            <a:r>
              <a:rPr lang="en-US" sz="3200" b="1" dirty="0">
                <a:solidFill>
                  <a:srgbClr val="FF0000"/>
                </a:solidFill>
              </a:rPr>
              <a:t>Prescaler</a:t>
            </a:r>
            <a:r>
              <a:rPr lang="ar-SA" sz="3200" b="1" dirty="0">
                <a:solidFill>
                  <a:srgbClr val="FF0000"/>
                </a:solidFill>
              </a:rPr>
              <a:t> للمؤقت </a:t>
            </a:r>
            <a:r>
              <a:rPr lang="en-US" sz="3200" b="1" dirty="0">
                <a:solidFill>
                  <a:srgbClr val="FF0000"/>
                </a:solidFill>
              </a:rPr>
              <a:t>Timer1</a:t>
            </a:r>
          </a:p>
        </p:txBody>
      </p:sp>
      <p:sp>
        <p:nvSpPr>
          <p:cNvPr id="8" name="مستطيل 7"/>
          <p:cNvSpPr/>
          <p:nvPr/>
        </p:nvSpPr>
        <p:spPr>
          <a:xfrm>
            <a:off x="5439957" y="902692"/>
            <a:ext cx="2516419" cy="1025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64" y="2009665"/>
            <a:ext cx="902664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903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167699" y="167590"/>
            <a:ext cx="4942956" cy="584775"/>
          </a:xfrm>
          <a:prstGeom prst="rect">
            <a:avLst/>
          </a:prstGeom>
        </p:spPr>
        <p:txBody>
          <a:bodyPr wrap="none">
            <a:spAutoFit/>
          </a:bodyPr>
          <a:lstStyle/>
          <a:p>
            <a:pPr algn="ctr"/>
            <a:r>
              <a:rPr lang="ar-SA" sz="3200" b="1" dirty="0">
                <a:solidFill>
                  <a:srgbClr val="FF0000"/>
                </a:solidFill>
              </a:rPr>
              <a:t>تحديد نمط العمل للمؤقت </a:t>
            </a:r>
            <a:r>
              <a:rPr lang="en-US" sz="3200" b="1" dirty="0">
                <a:solidFill>
                  <a:srgbClr val="FF0000"/>
                </a:solidFill>
              </a:rPr>
              <a:t>Timer1</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1959"/>
            <a:ext cx="9211172"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331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61" y="693836"/>
            <a:ext cx="80962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203</a:t>
            </a:fld>
            <a:endParaRPr lang="ar-SA">
              <a:solidFill>
                <a:prstClr val="black">
                  <a:tint val="75000"/>
                </a:prstClr>
              </a:solidFill>
            </a:endParaRPr>
          </a:p>
        </p:txBody>
      </p:sp>
      <p:sp>
        <p:nvSpPr>
          <p:cNvPr id="3" name="مستطيل 2"/>
          <p:cNvSpPr/>
          <p:nvPr/>
        </p:nvSpPr>
        <p:spPr>
          <a:xfrm>
            <a:off x="544688" y="697051"/>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59203" y="112276"/>
            <a:ext cx="7959766" cy="584775"/>
          </a:xfrm>
          <a:prstGeom prst="rect">
            <a:avLst/>
          </a:prstGeom>
        </p:spPr>
        <p:txBody>
          <a:bodyPr wrap="square">
            <a:spAutoFit/>
          </a:bodyPr>
          <a:lstStyle/>
          <a:p>
            <a:r>
              <a:rPr lang="ar-SA" sz="3200" b="1" dirty="0">
                <a:solidFill>
                  <a:schemeClr val="accent1"/>
                </a:solidFill>
              </a:rPr>
              <a:t>3- مسجل قناع المقاطعة (مسجل التحكم بالمقاطعة):</a:t>
            </a:r>
          </a:p>
        </p:txBody>
      </p:sp>
      <p:sp>
        <p:nvSpPr>
          <p:cNvPr id="4" name="مستطيل 3"/>
          <p:cNvSpPr/>
          <p:nvPr/>
        </p:nvSpPr>
        <p:spPr>
          <a:xfrm>
            <a:off x="-3884" y="1676773"/>
            <a:ext cx="9085940" cy="5262979"/>
          </a:xfrm>
          <a:prstGeom prst="rect">
            <a:avLst/>
          </a:prstGeom>
        </p:spPr>
        <p:txBody>
          <a:bodyPr wrap="square">
            <a:spAutoFit/>
          </a:bodyPr>
          <a:lstStyle/>
          <a:p>
            <a:pPr algn="just"/>
            <a:r>
              <a:rPr lang="ar-SA" sz="2400" b="1" dirty="0"/>
              <a:t>عن طريق هذا المسجل يتم تفعيل وحجب المقاطعة </a:t>
            </a:r>
            <a:r>
              <a:rPr lang="en-US" sz="2400" b="1" dirty="0"/>
              <a:t>Timer1</a:t>
            </a:r>
            <a:r>
              <a:rPr lang="ar-SA" sz="2400" b="1" dirty="0"/>
              <a:t>:</a:t>
            </a:r>
          </a:p>
          <a:p>
            <a:pPr marL="457200" indent="-457200" algn="just">
              <a:buFont typeface="Arial" pitchFamily="34" charset="0"/>
              <a:buChar char="•"/>
            </a:pPr>
            <a:r>
              <a:rPr lang="ar-SA" sz="2400" dirty="0"/>
              <a:t>الخانة </a:t>
            </a:r>
            <a:r>
              <a:rPr lang="en-US" sz="2400" dirty="0"/>
              <a:t>TOIE1</a:t>
            </a:r>
            <a:r>
              <a:rPr lang="ar-SA" sz="2400" dirty="0"/>
              <a:t> لتفعيل وحجب مقاطعة الطفحان </a:t>
            </a:r>
            <a:r>
              <a:rPr lang="en-US" sz="2400" dirty="0"/>
              <a:t>Overflow</a:t>
            </a:r>
            <a:r>
              <a:rPr lang="ar-SA" sz="2400" dirty="0"/>
              <a:t>:</a:t>
            </a:r>
          </a:p>
          <a:p>
            <a:pPr marL="457200" indent="-457200" algn="just" rtl="0">
              <a:buFont typeface="Wingdings" pitchFamily="2" charset="2"/>
              <a:buChar char="§"/>
            </a:pPr>
            <a:r>
              <a:rPr lang="en-US" sz="2400" dirty="0"/>
              <a:t>TOIE1=1 </a:t>
            </a:r>
            <a:r>
              <a:rPr lang="ar-SA" sz="2400" dirty="0"/>
              <a:t>مفعلة</a:t>
            </a:r>
            <a:endParaRPr lang="en-US" sz="2400" dirty="0"/>
          </a:p>
          <a:p>
            <a:pPr marL="457200" indent="-457200" algn="just" rtl="0">
              <a:buFont typeface="Wingdings" pitchFamily="2" charset="2"/>
              <a:buChar char="§"/>
            </a:pPr>
            <a:r>
              <a:rPr lang="en-US" sz="2400" dirty="0"/>
              <a:t>TOIE1=0 </a:t>
            </a:r>
            <a:r>
              <a:rPr lang="ar-SA" sz="2400" dirty="0"/>
              <a:t>محجوبة</a:t>
            </a:r>
          </a:p>
          <a:p>
            <a:pPr marL="457200" indent="-457200" algn="just">
              <a:buFont typeface="Arial" pitchFamily="34" charset="0"/>
              <a:buChar char="•"/>
            </a:pPr>
            <a:r>
              <a:rPr lang="ar-SA" sz="2400" dirty="0"/>
              <a:t>الخانة </a:t>
            </a:r>
            <a:r>
              <a:rPr lang="en-US" sz="2400" dirty="0"/>
              <a:t>OCIE1B</a:t>
            </a:r>
            <a:r>
              <a:rPr lang="ar-SA" sz="2400" dirty="0"/>
              <a:t> لتفعيل وحجب مقاطعة المقارن </a:t>
            </a:r>
            <a:r>
              <a:rPr lang="en-US" sz="2400" dirty="0"/>
              <a:t>OC1A</a:t>
            </a:r>
            <a:r>
              <a:rPr lang="ar-SA" sz="2400" dirty="0"/>
              <a:t>:</a:t>
            </a:r>
          </a:p>
          <a:p>
            <a:pPr marL="457200" indent="-457200" algn="just" rtl="0">
              <a:buFont typeface="Wingdings" pitchFamily="2" charset="2"/>
              <a:buChar char="§"/>
            </a:pPr>
            <a:r>
              <a:rPr lang="en-US" sz="2400" dirty="0"/>
              <a:t>OCIE1B =1 </a:t>
            </a:r>
            <a:r>
              <a:rPr lang="ar-SA" sz="2400" dirty="0"/>
              <a:t>مفعلة</a:t>
            </a:r>
            <a:endParaRPr lang="en-US" sz="2400" dirty="0"/>
          </a:p>
          <a:p>
            <a:pPr marL="457200" indent="-457200" algn="just" rtl="0">
              <a:buFont typeface="Wingdings" pitchFamily="2" charset="2"/>
              <a:buChar char="§"/>
            </a:pPr>
            <a:r>
              <a:rPr lang="en-US" sz="2400" dirty="0"/>
              <a:t>OCIE1B =0 </a:t>
            </a:r>
            <a:r>
              <a:rPr lang="ar-SA" sz="2400" dirty="0"/>
              <a:t>محجوبة</a:t>
            </a:r>
            <a:endParaRPr lang="en-US" sz="2400" dirty="0"/>
          </a:p>
          <a:p>
            <a:pPr marL="457200" indent="-457200" algn="just">
              <a:buFont typeface="Arial" pitchFamily="34" charset="0"/>
              <a:buChar char="•"/>
            </a:pPr>
            <a:r>
              <a:rPr lang="ar-SA" sz="2400" dirty="0"/>
              <a:t>الخانة </a:t>
            </a:r>
            <a:r>
              <a:rPr lang="en-US" sz="2400" dirty="0"/>
              <a:t>OCIE1A</a:t>
            </a:r>
            <a:r>
              <a:rPr lang="ar-SA" sz="2400" dirty="0"/>
              <a:t> لتفعيل وحجب مقاطعة المقارنة </a:t>
            </a:r>
            <a:r>
              <a:rPr lang="en-US" sz="2400" dirty="0"/>
              <a:t>OC1B</a:t>
            </a:r>
            <a:r>
              <a:rPr lang="ar-SA" sz="2400" dirty="0"/>
              <a:t>:</a:t>
            </a:r>
          </a:p>
          <a:p>
            <a:pPr marL="457200" indent="-457200" algn="just" rtl="0">
              <a:buFont typeface="Wingdings" pitchFamily="2" charset="2"/>
              <a:buChar char="§"/>
            </a:pPr>
            <a:r>
              <a:rPr lang="en-US" sz="2400" dirty="0"/>
              <a:t>OCIE1A =1 </a:t>
            </a:r>
            <a:r>
              <a:rPr lang="ar-SA" sz="2400" dirty="0"/>
              <a:t>مفعلة</a:t>
            </a:r>
            <a:endParaRPr lang="en-US" sz="2400" dirty="0"/>
          </a:p>
          <a:p>
            <a:pPr marL="457200" indent="-457200" algn="just" rtl="0">
              <a:buFont typeface="Wingdings" pitchFamily="2" charset="2"/>
              <a:buChar char="§"/>
            </a:pPr>
            <a:r>
              <a:rPr lang="en-US" sz="2400" dirty="0"/>
              <a:t>OCIE1A =0 </a:t>
            </a:r>
            <a:r>
              <a:rPr lang="ar-SA" sz="2400" dirty="0"/>
              <a:t>محجوبة</a:t>
            </a:r>
          </a:p>
          <a:p>
            <a:pPr marL="457200" indent="-457200" algn="just">
              <a:buFont typeface="Arial" pitchFamily="34" charset="0"/>
              <a:buChar char="•"/>
            </a:pPr>
            <a:r>
              <a:rPr lang="ar-SA" sz="2400" dirty="0"/>
              <a:t>الخانة  </a:t>
            </a:r>
            <a:r>
              <a:rPr lang="en-US" sz="2400" dirty="0"/>
              <a:t>TICIE1</a:t>
            </a:r>
            <a:r>
              <a:rPr lang="ar-SA" sz="2400" dirty="0"/>
              <a:t> لتفعيل وحجب مقاطعة الماسك </a:t>
            </a:r>
            <a:r>
              <a:rPr lang="en-US" sz="2400" dirty="0"/>
              <a:t>IC1</a:t>
            </a:r>
            <a:r>
              <a:rPr lang="ar-SA" sz="2400" dirty="0"/>
              <a:t>:</a:t>
            </a:r>
          </a:p>
          <a:p>
            <a:pPr marL="457200" indent="-457200" algn="just" rtl="0">
              <a:buFont typeface="Wingdings" pitchFamily="2" charset="2"/>
              <a:buChar char="§"/>
            </a:pPr>
            <a:r>
              <a:rPr lang="en-US" sz="2400" dirty="0"/>
              <a:t>TICIE1 =1 </a:t>
            </a:r>
            <a:r>
              <a:rPr lang="ar-SA" sz="2400" dirty="0"/>
              <a:t>مفعلة</a:t>
            </a:r>
            <a:endParaRPr lang="en-US" sz="2400" dirty="0"/>
          </a:p>
          <a:p>
            <a:pPr marL="457200" indent="-457200" algn="just" rtl="0">
              <a:buFont typeface="Wingdings" pitchFamily="2" charset="2"/>
              <a:buChar char="§"/>
            </a:pPr>
            <a:r>
              <a:rPr lang="en-US" sz="2400" dirty="0"/>
              <a:t>TICIE1 =0 </a:t>
            </a:r>
            <a:r>
              <a:rPr lang="ar-SA" sz="2400" dirty="0"/>
              <a:t>محجوبة</a:t>
            </a:r>
          </a:p>
          <a:p>
            <a:pPr marL="457200" indent="-457200" algn="just" rtl="0">
              <a:buFont typeface="Wingdings" pitchFamily="2" charset="2"/>
              <a:buChar char="§"/>
            </a:pPr>
            <a:endParaRPr lang="ar-SA" sz="2400" dirty="0"/>
          </a:p>
        </p:txBody>
      </p:sp>
      <p:sp>
        <p:nvSpPr>
          <p:cNvPr id="8" name="مستطيل 7"/>
          <p:cNvSpPr/>
          <p:nvPr/>
        </p:nvSpPr>
        <p:spPr>
          <a:xfrm>
            <a:off x="3203849" y="921394"/>
            <a:ext cx="3240360" cy="707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0002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861564"/>
            <a:ext cx="8640960" cy="141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404664"/>
            <a:ext cx="7959766" cy="584775"/>
          </a:xfrm>
          <a:prstGeom prst="rect">
            <a:avLst/>
          </a:prstGeom>
        </p:spPr>
        <p:txBody>
          <a:bodyPr wrap="square">
            <a:spAutoFit/>
          </a:bodyPr>
          <a:lstStyle/>
          <a:p>
            <a:r>
              <a:rPr lang="ar-SA" sz="3200" b="1" dirty="0">
                <a:solidFill>
                  <a:schemeClr val="accent1"/>
                </a:solidFill>
              </a:rPr>
              <a:t>4- مسجل أعلام المقاطعة:</a:t>
            </a:r>
          </a:p>
        </p:txBody>
      </p:sp>
      <p:sp>
        <p:nvSpPr>
          <p:cNvPr id="4" name="مستطيل 3"/>
          <p:cNvSpPr/>
          <p:nvPr/>
        </p:nvSpPr>
        <p:spPr>
          <a:xfrm>
            <a:off x="-12031" y="3212976"/>
            <a:ext cx="9085940" cy="3046988"/>
          </a:xfrm>
          <a:prstGeom prst="rect">
            <a:avLst/>
          </a:prstGeom>
        </p:spPr>
        <p:txBody>
          <a:bodyPr wrap="square">
            <a:spAutoFit/>
          </a:bodyPr>
          <a:lstStyle/>
          <a:p>
            <a:pPr marL="457200" indent="-457200" algn="just">
              <a:buFont typeface="Arial" pitchFamily="34" charset="0"/>
              <a:buChar char="•"/>
            </a:pPr>
            <a:r>
              <a:rPr lang="ar-SA" sz="3200" dirty="0"/>
              <a:t>الخانة </a:t>
            </a:r>
            <a:r>
              <a:rPr lang="en-US" sz="3200" dirty="0"/>
              <a:t>TOV1</a:t>
            </a:r>
            <a:r>
              <a:rPr lang="ar-SA" sz="3200" dirty="0"/>
              <a:t> علم مقاطعة الطفحان </a:t>
            </a:r>
            <a:r>
              <a:rPr lang="en-US" sz="3200" dirty="0"/>
              <a:t>Overflow</a:t>
            </a:r>
            <a:r>
              <a:rPr lang="ar-SA" sz="3200" dirty="0"/>
              <a:t>.</a:t>
            </a:r>
          </a:p>
          <a:p>
            <a:pPr marL="457200" indent="-457200" algn="just">
              <a:buFont typeface="Arial" pitchFamily="34" charset="0"/>
              <a:buChar char="•"/>
            </a:pPr>
            <a:r>
              <a:rPr lang="ar-SA" sz="3200" dirty="0"/>
              <a:t>الخانة </a:t>
            </a:r>
            <a:r>
              <a:rPr lang="en-US" sz="3200" dirty="0"/>
              <a:t>OCF1B</a:t>
            </a:r>
            <a:r>
              <a:rPr lang="ar-SA" sz="3200" dirty="0"/>
              <a:t> علم مقاطعة المقارنة </a:t>
            </a:r>
            <a:r>
              <a:rPr lang="en-US" sz="3200" dirty="0"/>
              <a:t>OC1B</a:t>
            </a:r>
            <a:r>
              <a:rPr lang="ar-SA" sz="3200" dirty="0"/>
              <a:t>.</a:t>
            </a:r>
          </a:p>
          <a:p>
            <a:pPr marL="457200" indent="-457200" algn="just">
              <a:buFont typeface="Arial" pitchFamily="34" charset="0"/>
              <a:buChar char="•"/>
            </a:pPr>
            <a:r>
              <a:rPr lang="ar-SA" sz="3200" dirty="0"/>
              <a:t>الخانة </a:t>
            </a:r>
            <a:r>
              <a:rPr lang="en-US" sz="3200" dirty="0"/>
              <a:t>OCF1A</a:t>
            </a:r>
            <a:r>
              <a:rPr lang="ar-SA" sz="3200" dirty="0"/>
              <a:t> علم مقاطعة المقارنة </a:t>
            </a:r>
            <a:r>
              <a:rPr lang="en-US" sz="3200" dirty="0"/>
              <a:t>OC1A</a:t>
            </a:r>
            <a:r>
              <a:rPr lang="ar-SA" sz="3200" dirty="0"/>
              <a:t>.</a:t>
            </a:r>
          </a:p>
          <a:p>
            <a:pPr marL="457200" indent="-457200" algn="just">
              <a:buFont typeface="Arial" pitchFamily="34" charset="0"/>
              <a:buChar char="•"/>
            </a:pPr>
            <a:r>
              <a:rPr lang="ar-SA" sz="3200" dirty="0"/>
              <a:t>الخانة </a:t>
            </a:r>
            <a:r>
              <a:rPr lang="en-US" sz="3200" dirty="0"/>
              <a:t>ICF1</a:t>
            </a:r>
            <a:r>
              <a:rPr lang="ar-SA" sz="3200" dirty="0"/>
              <a:t> علم مقاطعة الماسك </a:t>
            </a:r>
            <a:r>
              <a:rPr lang="en-US" sz="3200" dirty="0"/>
              <a:t>IC1</a:t>
            </a:r>
            <a:r>
              <a:rPr lang="ar-SA" sz="3200" dirty="0"/>
              <a:t>.</a:t>
            </a:r>
          </a:p>
          <a:p>
            <a:pPr marL="457200" indent="-457200" algn="just">
              <a:buFont typeface="Arial" pitchFamily="34" charset="0"/>
              <a:buChar char="•"/>
            </a:pPr>
            <a:endParaRPr lang="ar-SA" sz="3200" dirty="0"/>
          </a:p>
          <a:p>
            <a:pPr algn="just" rtl="0"/>
            <a:endParaRPr lang="ar-SA" sz="3200" dirty="0"/>
          </a:p>
        </p:txBody>
      </p:sp>
      <p:sp>
        <p:nvSpPr>
          <p:cNvPr id="8" name="مستطيل 7"/>
          <p:cNvSpPr/>
          <p:nvPr/>
        </p:nvSpPr>
        <p:spPr>
          <a:xfrm>
            <a:off x="3083450" y="1225676"/>
            <a:ext cx="3432825" cy="985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323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77" y="4913322"/>
            <a:ext cx="79819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15" y="1929567"/>
            <a:ext cx="81248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59" y="351987"/>
            <a:ext cx="8096250" cy="135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788698" y="90377"/>
            <a:ext cx="7959766" cy="523220"/>
          </a:xfrm>
          <a:prstGeom prst="rect">
            <a:avLst/>
          </a:prstGeom>
        </p:spPr>
        <p:txBody>
          <a:bodyPr wrap="square">
            <a:spAutoFit/>
          </a:bodyPr>
          <a:lstStyle/>
          <a:p>
            <a:r>
              <a:rPr lang="ar-SA" sz="2800" b="1" dirty="0">
                <a:solidFill>
                  <a:schemeClr val="accent1"/>
                </a:solidFill>
              </a:rPr>
              <a:t>5- مسجل المؤقت </a:t>
            </a:r>
            <a:r>
              <a:rPr lang="en-US" sz="2800" b="1" dirty="0">
                <a:solidFill>
                  <a:schemeClr val="accent1"/>
                </a:solidFill>
              </a:rPr>
              <a:t>Timer1</a:t>
            </a:r>
            <a:r>
              <a:rPr lang="ar-SA" sz="2800" b="1" dirty="0">
                <a:solidFill>
                  <a:schemeClr val="accent1"/>
                </a:solidFill>
              </a:rPr>
              <a:t>:</a:t>
            </a:r>
          </a:p>
        </p:txBody>
      </p:sp>
      <p:sp>
        <p:nvSpPr>
          <p:cNvPr id="10" name="مستطيل 9"/>
          <p:cNvSpPr/>
          <p:nvPr/>
        </p:nvSpPr>
        <p:spPr>
          <a:xfrm>
            <a:off x="933829" y="1667957"/>
            <a:ext cx="7959766" cy="523220"/>
          </a:xfrm>
          <a:prstGeom prst="rect">
            <a:avLst/>
          </a:prstGeom>
        </p:spPr>
        <p:txBody>
          <a:bodyPr wrap="square">
            <a:spAutoFit/>
          </a:bodyPr>
          <a:lstStyle/>
          <a:p>
            <a:r>
              <a:rPr lang="ar-SA" sz="2800" b="1" dirty="0">
                <a:solidFill>
                  <a:schemeClr val="accent1"/>
                </a:solidFill>
              </a:rPr>
              <a:t>6- مسجل المقارن </a:t>
            </a:r>
            <a:r>
              <a:rPr lang="en-US" sz="2800" b="1" dirty="0">
                <a:solidFill>
                  <a:schemeClr val="accent1"/>
                </a:solidFill>
              </a:rPr>
              <a:t>OCR1A</a:t>
            </a:r>
            <a:r>
              <a:rPr lang="ar-SA" sz="2800" b="1" dirty="0">
                <a:solidFill>
                  <a:schemeClr val="accent1"/>
                </a:solidFill>
              </a:rPr>
              <a:t>:</a:t>
            </a:r>
          </a:p>
        </p:txBody>
      </p:sp>
      <p:pic>
        <p:nvPicPr>
          <p:cNvPr id="225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23" y="3717032"/>
            <a:ext cx="8124825" cy="122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933829" y="3311324"/>
            <a:ext cx="7959766" cy="523220"/>
          </a:xfrm>
          <a:prstGeom prst="rect">
            <a:avLst/>
          </a:prstGeom>
        </p:spPr>
        <p:txBody>
          <a:bodyPr wrap="square">
            <a:spAutoFit/>
          </a:bodyPr>
          <a:lstStyle/>
          <a:p>
            <a:r>
              <a:rPr lang="ar-SA" sz="2800" b="1" dirty="0">
                <a:solidFill>
                  <a:schemeClr val="accent1"/>
                </a:solidFill>
              </a:rPr>
              <a:t>7- مسجل المقارن </a:t>
            </a:r>
            <a:r>
              <a:rPr lang="en-US" sz="2800" b="1" dirty="0">
                <a:solidFill>
                  <a:schemeClr val="accent1"/>
                </a:solidFill>
              </a:rPr>
              <a:t>OCR1B</a:t>
            </a:r>
            <a:r>
              <a:rPr lang="ar-SA" sz="2800" b="1" dirty="0">
                <a:solidFill>
                  <a:schemeClr val="accent1"/>
                </a:solidFill>
              </a:rPr>
              <a:t>:</a:t>
            </a:r>
          </a:p>
        </p:txBody>
      </p:sp>
      <p:sp>
        <p:nvSpPr>
          <p:cNvPr id="13" name="مستطيل 12"/>
          <p:cNvSpPr/>
          <p:nvPr/>
        </p:nvSpPr>
        <p:spPr>
          <a:xfrm>
            <a:off x="827584" y="4922004"/>
            <a:ext cx="7959766" cy="523220"/>
          </a:xfrm>
          <a:prstGeom prst="rect">
            <a:avLst/>
          </a:prstGeom>
        </p:spPr>
        <p:txBody>
          <a:bodyPr wrap="square">
            <a:spAutoFit/>
          </a:bodyPr>
          <a:lstStyle/>
          <a:p>
            <a:r>
              <a:rPr lang="ar-SA" sz="2800" b="1" dirty="0">
                <a:solidFill>
                  <a:schemeClr val="accent1"/>
                </a:solidFill>
              </a:rPr>
              <a:t>8- مسجل الماسك </a:t>
            </a:r>
            <a:r>
              <a:rPr lang="en-US" sz="2800" b="1" dirty="0">
                <a:solidFill>
                  <a:schemeClr val="accent1"/>
                </a:solidFill>
              </a:rPr>
              <a:t>ICR1</a:t>
            </a:r>
            <a:r>
              <a:rPr lang="ar-SA" sz="2800" b="1" dirty="0">
                <a:solidFill>
                  <a:schemeClr val="accent1"/>
                </a:solidFill>
              </a:rPr>
              <a:t>:</a:t>
            </a:r>
          </a:p>
        </p:txBody>
      </p:sp>
    </p:spTree>
    <p:extLst>
      <p:ext uri="{BB962C8B-B14F-4D97-AF65-F5344CB8AC3E}">
        <p14:creationId xmlns:p14="http://schemas.microsoft.com/office/powerpoint/2010/main" val="6679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11" y="3154339"/>
            <a:ext cx="8479898" cy="97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28" y="2009152"/>
            <a:ext cx="8560994" cy="1161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09" y="680665"/>
            <a:ext cx="8712968" cy="13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3038036" y="47514"/>
            <a:ext cx="3020314" cy="523220"/>
          </a:xfrm>
          <a:prstGeom prst="rect">
            <a:avLst/>
          </a:prstGeom>
        </p:spPr>
        <p:txBody>
          <a:bodyPr wrap="none">
            <a:spAutoFit/>
          </a:bodyPr>
          <a:lstStyle/>
          <a:p>
            <a:pPr algn="ctr"/>
            <a:r>
              <a:rPr lang="ar-SA" sz="2800" b="1" dirty="0">
                <a:solidFill>
                  <a:srgbClr val="FF0000"/>
                </a:solidFill>
              </a:rPr>
              <a:t>برمجة المؤقت </a:t>
            </a:r>
            <a:r>
              <a:rPr lang="en-US" sz="2800" b="1" dirty="0">
                <a:solidFill>
                  <a:srgbClr val="FF0000"/>
                </a:solidFill>
              </a:rPr>
              <a:t>Timer1</a:t>
            </a:r>
          </a:p>
        </p:txBody>
      </p:sp>
      <p:sp>
        <p:nvSpPr>
          <p:cNvPr id="4" name="مستطيل 3"/>
          <p:cNvSpPr/>
          <p:nvPr/>
        </p:nvSpPr>
        <p:spPr>
          <a:xfrm>
            <a:off x="404974" y="401456"/>
            <a:ext cx="8313251" cy="461665"/>
          </a:xfrm>
          <a:prstGeom prst="rect">
            <a:avLst/>
          </a:prstGeom>
        </p:spPr>
        <p:txBody>
          <a:bodyPr wrap="square">
            <a:spAutoFit/>
          </a:bodyPr>
          <a:lstStyle/>
          <a:p>
            <a:pPr algn="just"/>
            <a:r>
              <a:rPr lang="ar-SA" sz="2400" dirty="0"/>
              <a:t>عند استخدام المقاطعة </a:t>
            </a:r>
            <a:r>
              <a:rPr lang="en-US" sz="2400" dirty="0"/>
              <a:t>timer1</a:t>
            </a:r>
            <a:r>
              <a:rPr lang="ar-SA" sz="2400" dirty="0"/>
              <a:t> يجب برمجة المسجلات التالية:</a:t>
            </a:r>
            <a:endParaRPr lang="en-US" sz="2400" dirty="0"/>
          </a:p>
        </p:txBody>
      </p:sp>
      <p:sp>
        <p:nvSpPr>
          <p:cNvPr id="20" name="مستطيل 19"/>
          <p:cNvSpPr/>
          <p:nvPr/>
        </p:nvSpPr>
        <p:spPr>
          <a:xfrm>
            <a:off x="1187626" y="1052736"/>
            <a:ext cx="35643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مستطيل 20"/>
          <p:cNvSpPr/>
          <p:nvPr/>
        </p:nvSpPr>
        <p:spPr>
          <a:xfrm>
            <a:off x="6430669" y="1052736"/>
            <a:ext cx="174173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1187626" y="2276872"/>
            <a:ext cx="684075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مستطيل 14"/>
          <p:cNvSpPr/>
          <p:nvPr/>
        </p:nvSpPr>
        <p:spPr>
          <a:xfrm>
            <a:off x="2969824" y="3356992"/>
            <a:ext cx="346084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27" y="4023580"/>
            <a:ext cx="8728850" cy="9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مستطيل 23"/>
          <p:cNvSpPr/>
          <p:nvPr/>
        </p:nvSpPr>
        <p:spPr>
          <a:xfrm>
            <a:off x="1340026" y="4221088"/>
            <a:ext cx="684075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9" y="4941168"/>
            <a:ext cx="884871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مستطيل 25"/>
          <p:cNvSpPr/>
          <p:nvPr/>
        </p:nvSpPr>
        <p:spPr>
          <a:xfrm>
            <a:off x="1259632" y="5085184"/>
            <a:ext cx="6921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833" y="5805264"/>
            <a:ext cx="870584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مستطيل 27"/>
          <p:cNvSpPr/>
          <p:nvPr/>
        </p:nvSpPr>
        <p:spPr>
          <a:xfrm>
            <a:off x="1259632" y="6021288"/>
            <a:ext cx="6921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206</a:t>
            </a:fld>
            <a:endParaRPr lang="ar-SA"/>
          </a:p>
        </p:txBody>
      </p:sp>
    </p:spTree>
    <p:extLst>
      <p:ext uri="{BB962C8B-B14F-4D97-AF65-F5344CB8AC3E}">
        <p14:creationId xmlns:p14="http://schemas.microsoft.com/office/powerpoint/2010/main" val="425205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15" grpId="0" animBg="1"/>
      <p:bldP spid="24" grpId="0" animBg="1"/>
      <p:bldP spid="26" grpId="0" animBg="1"/>
      <p:bldP spid="2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207</a:t>
            </a:fld>
            <a:endParaRPr lang="ar-SA">
              <a:solidFill>
                <a:prstClr val="black">
                  <a:tint val="75000"/>
                </a:prstClr>
              </a:solidFill>
            </a:endParaRPr>
          </a:p>
        </p:txBody>
      </p:sp>
      <mc:AlternateContent xmlns:mc="http://schemas.openxmlformats.org/markup-compatibility/2006" xmlns:a14="http://schemas.microsoft.com/office/drawing/2010/main">
        <mc:Choice Requires="a14">
          <p:sp>
            <p:nvSpPr>
              <p:cNvPr id="3" name="مستطيل 2"/>
              <p:cNvSpPr/>
              <p:nvPr/>
            </p:nvSpPr>
            <p:spPr>
              <a:xfrm>
                <a:off x="529880" y="835501"/>
                <a:ext cx="8218584" cy="5501827"/>
              </a:xfrm>
              <a:prstGeom prst="rect">
                <a:avLst/>
              </a:prstGeom>
            </p:spPr>
            <p:txBody>
              <a:bodyPr wrap="square">
                <a:spAutoFit/>
              </a:bodyPr>
              <a:lstStyle/>
              <a:p>
                <a:pPr marL="457200" indent="-457200" algn="just">
                  <a:buFont typeface="Arial" pitchFamily="34" charset="0"/>
                  <a:buChar char="•"/>
                </a:pPr>
                <a:r>
                  <a:rPr lang="ar-SA" sz="2800" b="1" dirty="0">
                    <a:solidFill>
                      <a:prstClr val="black"/>
                    </a:solidFill>
                  </a:rPr>
                  <a:t>يحسب تردد </a:t>
                </a:r>
                <a:r>
                  <a:rPr lang="en-US" sz="2800" b="1" dirty="0">
                    <a:solidFill>
                      <a:prstClr val="black"/>
                    </a:solidFill>
                  </a:rPr>
                  <a:t>PWM</a:t>
                </a:r>
                <a:r>
                  <a:rPr lang="ar-SA" sz="2800" b="1" dirty="0">
                    <a:solidFill>
                      <a:prstClr val="black"/>
                    </a:solidFill>
                  </a:rPr>
                  <a:t> للقطبين </a:t>
                </a:r>
                <a:r>
                  <a:rPr lang="en-US" sz="2800" b="1" dirty="0">
                    <a:solidFill>
                      <a:prstClr val="black"/>
                    </a:solidFill>
                  </a:rPr>
                  <a:t>OC1A, OC1B</a:t>
                </a:r>
                <a:r>
                  <a:rPr lang="ar-SA" sz="2800" b="1" dirty="0">
                    <a:solidFill>
                      <a:prstClr val="black"/>
                    </a:solidFill>
                  </a:rPr>
                  <a:t> في نمط </a:t>
                </a:r>
                <a:r>
                  <a:rPr lang="en-US" sz="2800" b="1" dirty="0">
                    <a:solidFill>
                      <a:prstClr val="black"/>
                    </a:solidFill>
                  </a:rPr>
                  <a:t>Fast PWM</a:t>
                </a:r>
                <a:r>
                  <a:rPr lang="ar-SA" sz="2800" b="1"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b="0" i="1" smtClean="0">
                              <a:solidFill>
                                <a:prstClr val="black"/>
                              </a:solidFill>
                              <a:latin typeface="Cambria Math"/>
                            </a:rPr>
                            <m:t>𝑓</m:t>
                          </m:r>
                        </m:e>
                        <m:sub>
                          <m:r>
                            <a:rPr lang="en-US" sz="2400" b="0" i="1" smtClean="0">
                              <a:solidFill>
                                <a:prstClr val="black"/>
                              </a:solidFill>
                              <a:latin typeface="Cambria Math"/>
                            </a:rPr>
                            <m:t>𝑃𝑊𝑀</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i="1">
                              <a:solidFill>
                                <a:prstClr val="black"/>
                              </a:solidFill>
                              <a:latin typeface="Cambria Math"/>
                            </a:rPr>
                            <m:t>𝑁</m:t>
                          </m:r>
                          <m:r>
                            <a:rPr lang="en-US" sz="2400" b="0" i="1" smtClean="0">
                              <a:solidFill>
                                <a:prstClr val="black"/>
                              </a:solidFill>
                              <a:latin typeface="Cambria Math"/>
                            </a:rPr>
                            <m:t>.(</m:t>
                          </m:r>
                          <m:r>
                            <a:rPr lang="en-US" sz="2400" b="0" i="1" smtClean="0">
                              <a:solidFill>
                                <a:prstClr val="black"/>
                              </a:solidFill>
                              <a:latin typeface="Cambria Math"/>
                            </a:rPr>
                            <m:t>1</m:t>
                          </m:r>
                          <m:r>
                            <a:rPr lang="en-US" sz="2400" b="0" i="1" smtClean="0">
                              <a:solidFill>
                                <a:prstClr val="black"/>
                              </a:solidFill>
                              <a:latin typeface="Cambria Math"/>
                            </a:rPr>
                            <m:t>+</m:t>
                          </m:r>
                          <m:r>
                            <a:rPr lang="en-US" sz="2400" b="0" i="1" smtClean="0">
                              <a:solidFill>
                                <a:prstClr val="black"/>
                              </a:solidFill>
                              <a:latin typeface="Cambria Math"/>
                            </a:rPr>
                            <m:t>𝑇𝑂𝑃</m:t>
                          </m:r>
                          <m:r>
                            <a:rPr lang="en-US" sz="2400" b="0" i="1" smtClean="0">
                              <a:solidFill>
                                <a:prstClr val="black"/>
                              </a:solidFill>
                              <a:latin typeface="Cambria Math"/>
                            </a:rPr>
                            <m:t>)</m:t>
                          </m:r>
                        </m:den>
                      </m:f>
                    </m:oMath>
                  </m:oMathPara>
                </a14:m>
                <a:endParaRPr lang="ar-SA" sz="2400" i="1" dirty="0">
                  <a:solidFill>
                    <a:prstClr val="black"/>
                  </a:solidFill>
                  <a:latin typeface="Cambria Math"/>
                </a:endParaRPr>
              </a:p>
              <a:p>
                <a:pPr marL="457200" indent="-457200" algn="just">
                  <a:buFont typeface="Arial" pitchFamily="34" charset="0"/>
                  <a:buChar char="•"/>
                </a:pPr>
                <a:r>
                  <a:rPr lang="ar-SA" sz="2800" b="1" dirty="0">
                    <a:solidFill>
                      <a:prstClr val="black"/>
                    </a:solidFill>
                  </a:rPr>
                  <a:t>يحسب تردد </a:t>
                </a:r>
                <a:r>
                  <a:rPr lang="en-US" sz="2800" b="1" dirty="0">
                    <a:solidFill>
                      <a:prstClr val="black"/>
                    </a:solidFill>
                  </a:rPr>
                  <a:t>PWM</a:t>
                </a:r>
                <a:r>
                  <a:rPr lang="ar-SA" sz="2800" b="1" dirty="0">
                    <a:solidFill>
                      <a:prstClr val="black"/>
                    </a:solidFill>
                  </a:rPr>
                  <a:t> للقطبين </a:t>
                </a:r>
                <a:r>
                  <a:rPr lang="en-US" sz="2800" b="1" dirty="0">
                    <a:solidFill>
                      <a:prstClr val="black"/>
                    </a:solidFill>
                  </a:rPr>
                  <a:t>OC1A, OC1B</a:t>
                </a:r>
                <a:r>
                  <a:rPr lang="ar-SA" sz="2800" b="1" dirty="0">
                    <a:solidFill>
                      <a:prstClr val="black"/>
                    </a:solidFill>
                  </a:rPr>
                  <a:t> في نمط </a:t>
                </a:r>
                <a:r>
                  <a:rPr lang="en-US" sz="2800" b="1" dirty="0">
                    <a:solidFill>
                      <a:prstClr val="black"/>
                    </a:solidFill>
                  </a:rPr>
                  <a:t>Correct PWM</a:t>
                </a:r>
                <a:r>
                  <a:rPr lang="ar-SA" sz="2800" b="1" dirty="0">
                    <a:solidFill>
                      <a:prstClr val="black"/>
                    </a:solidFill>
                  </a:rPr>
                  <a:t>.</a:t>
                </a:r>
              </a:p>
              <a:p>
                <a:pPr algn="just"/>
                <a14:m>
                  <m:oMathPara xmlns:m="http://schemas.openxmlformats.org/officeDocument/2006/math">
                    <m:oMathParaPr>
                      <m:jc m:val="centerGroup"/>
                    </m:oMathParaPr>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𝑃𝑊𝑀</m:t>
                          </m:r>
                        </m:sub>
                      </m:sSub>
                      <m:r>
                        <a:rPr lang="en-US" sz="2400" i="1">
                          <a:solidFill>
                            <a:prstClr val="black"/>
                          </a:solidFill>
                          <a:latin typeface="Cambria Math"/>
                        </a:rPr>
                        <m:t>=</m:t>
                      </m:r>
                      <m:f>
                        <m:fPr>
                          <m:ctrlPr>
                            <a:rPr lang="ar-SA" sz="2400" i="1">
                              <a:solidFill>
                                <a:prstClr val="black"/>
                              </a:solidFill>
                              <a:latin typeface="Cambria Math" panose="02040503050406030204" pitchFamily="18" charset="0"/>
                            </a:rPr>
                          </m:ctrlPr>
                        </m:fPr>
                        <m:num>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num>
                        <m:den>
                          <m:r>
                            <a:rPr lang="en-US" sz="2400" b="0" i="1" smtClean="0">
                              <a:solidFill>
                                <a:prstClr val="black"/>
                              </a:solidFill>
                              <a:latin typeface="Cambria Math"/>
                            </a:rPr>
                            <m:t>2</m:t>
                          </m:r>
                          <m:r>
                            <a:rPr lang="en-US" sz="2400" b="0" i="1" smtClean="0">
                              <a:solidFill>
                                <a:prstClr val="black"/>
                              </a:solidFill>
                              <a:latin typeface="Cambria Math"/>
                            </a:rPr>
                            <m:t>.</m:t>
                          </m:r>
                          <m:r>
                            <a:rPr lang="en-US" sz="2400" i="1">
                              <a:solidFill>
                                <a:prstClr val="black"/>
                              </a:solidFill>
                              <a:latin typeface="Cambria Math"/>
                            </a:rPr>
                            <m:t>𝑁</m:t>
                          </m:r>
                          <m:r>
                            <a:rPr lang="en-US" sz="2400" i="1">
                              <a:solidFill>
                                <a:prstClr val="black"/>
                              </a:solidFill>
                              <a:latin typeface="Cambria Math"/>
                            </a:rPr>
                            <m:t>. </m:t>
                          </m:r>
                          <m:r>
                            <a:rPr lang="en-US" sz="2400" i="1">
                              <a:solidFill>
                                <a:prstClr val="black"/>
                              </a:solidFill>
                              <a:latin typeface="Cambria Math"/>
                            </a:rPr>
                            <m:t>𝑇𝑂𝑃</m:t>
                          </m:r>
                        </m:den>
                      </m:f>
                    </m:oMath>
                  </m:oMathPara>
                </a14:m>
                <a:endParaRPr lang="ar-SA" sz="2400" i="1" dirty="0">
                  <a:solidFill>
                    <a:prstClr val="black"/>
                  </a:solidFill>
                  <a:latin typeface="Cambria Math"/>
                </a:endParaRPr>
              </a:p>
              <a:p>
                <a:pPr algn="just"/>
                <a:r>
                  <a:rPr lang="ar-SA" sz="2400" dirty="0">
                    <a:solidFill>
                      <a:prstClr val="black"/>
                    </a:solidFill>
                  </a:rPr>
                  <a:t>حيث:</a:t>
                </a:r>
              </a:p>
              <a:p>
                <a:pPr algn="just"/>
                <a:r>
                  <a:rPr lang="en-US" sz="2400" dirty="0">
                    <a:solidFill>
                      <a:prstClr val="black"/>
                    </a:solidFill>
                  </a:rPr>
                  <a:t>:N</a:t>
                </a:r>
                <a:r>
                  <a:rPr lang="ar-SA" sz="2400" dirty="0">
                    <a:solidFill>
                      <a:prstClr val="black"/>
                    </a:solidFill>
                  </a:rPr>
                  <a:t>نسبة التقسيم </a:t>
                </a:r>
                <a:r>
                  <a:rPr lang="en-US" sz="2400" dirty="0">
                    <a:solidFill>
                      <a:prstClr val="black"/>
                    </a:solidFill>
                  </a:rPr>
                  <a:t>Prescaler</a:t>
                </a:r>
                <a:r>
                  <a:rPr lang="ar-SA" sz="2400" dirty="0">
                    <a:solidFill>
                      <a:prstClr val="black"/>
                    </a:solidFill>
                  </a:rPr>
                  <a:t> من أجل </a:t>
                </a:r>
                <a:r>
                  <a:rPr lang="en-US" sz="2400" dirty="0">
                    <a:solidFill>
                      <a:prstClr val="black"/>
                    </a:solidFill>
                  </a:rPr>
                  <a:t>  Timer0</a:t>
                </a:r>
                <a:r>
                  <a:rPr lang="ar-SA" sz="2400" dirty="0">
                    <a:solidFill>
                      <a:prstClr val="black"/>
                    </a:solidFill>
                  </a:rPr>
                  <a:t>تأخذ القيم التالية: </a:t>
                </a:r>
              </a:p>
              <a:p>
                <a:pPr algn="just"/>
                <a:r>
                  <a:rPr lang="en-US" sz="2400" dirty="0">
                    <a:solidFill>
                      <a:prstClr val="black"/>
                    </a:solidFill>
                  </a:rPr>
                  <a:t>N:1, 8, 64, 256 OR 1024       </a:t>
                </a:r>
                <a:r>
                  <a:rPr lang="ar-SA" sz="2400" dirty="0">
                    <a:solidFill>
                      <a:prstClr val="black"/>
                    </a:solidFill>
                  </a:rPr>
                  <a:t>.</a:t>
                </a:r>
              </a:p>
              <a:p>
                <a:pPr algn="just"/>
                <a14:m>
                  <m:oMath xmlns:m="http://schemas.openxmlformats.org/officeDocument/2006/math">
                    <m:sSub>
                      <m:sSubPr>
                        <m:ctrlPr>
                          <a:rPr lang="ar-SA" sz="2400" i="1">
                            <a:solidFill>
                              <a:prstClr val="black"/>
                            </a:solidFill>
                            <a:latin typeface="Cambria Math" panose="02040503050406030204" pitchFamily="18" charset="0"/>
                          </a:rPr>
                        </m:ctrlPr>
                      </m:sSubPr>
                      <m:e>
                        <m:r>
                          <a:rPr lang="en-US" sz="2400" i="1">
                            <a:solidFill>
                              <a:prstClr val="black"/>
                            </a:solidFill>
                            <a:latin typeface="Cambria Math"/>
                          </a:rPr>
                          <m:t>𝑓</m:t>
                        </m:r>
                      </m:e>
                      <m:sub>
                        <m:r>
                          <a:rPr lang="en-US" sz="2400" i="1">
                            <a:solidFill>
                              <a:prstClr val="black"/>
                            </a:solidFill>
                            <a:latin typeface="Cambria Math"/>
                          </a:rPr>
                          <m:t>𝑜𝑠𝑐</m:t>
                        </m:r>
                      </m:sub>
                    </m:sSub>
                  </m:oMath>
                </a14:m>
                <a:r>
                  <a:rPr lang="ar-SA" sz="2400" dirty="0">
                    <a:solidFill>
                      <a:prstClr val="black"/>
                    </a:solidFill>
                  </a:rPr>
                  <a:t>: تردد عمل </a:t>
                </a:r>
                <a:r>
                  <a:rPr lang="en-US" sz="2400" dirty="0">
                    <a:solidFill>
                      <a:prstClr val="black"/>
                    </a:solidFill>
                  </a:rPr>
                  <a:t>MCU</a:t>
                </a:r>
                <a:r>
                  <a:rPr lang="ar-SA" sz="2400" dirty="0">
                    <a:solidFill>
                      <a:prstClr val="black"/>
                    </a:solidFill>
                  </a:rPr>
                  <a:t>.</a:t>
                </a:r>
              </a:p>
              <a:p>
                <a:pPr algn="just"/>
                <a:r>
                  <a:rPr lang="en-US" sz="2400" dirty="0">
                    <a:solidFill>
                      <a:prstClr val="black"/>
                    </a:solidFill>
                  </a:rPr>
                  <a:t>:TOP=</a:t>
                </a:r>
                <a14:m>
                  <m:oMath xmlns:m="http://schemas.openxmlformats.org/officeDocument/2006/math">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a:rPr>
                          <m:t>𝑅</m:t>
                        </m:r>
                      </m:e>
                      <m:sup>
                        <m:r>
                          <a:rPr lang="en-US" sz="2400" i="1">
                            <a:solidFill>
                              <a:prstClr val="black"/>
                            </a:solidFill>
                            <a:latin typeface="Cambria Math"/>
                          </a:rPr>
                          <m:t>2</m:t>
                        </m:r>
                      </m:sup>
                    </m:sSup>
                  </m:oMath>
                </a14:m>
                <a:r>
                  <a:rPr lang="en-US" sz="2400" dirty="0">
                    <a:solidFill>
                      <a:prstClr val="black"/>
                    </a:solidFill>
                  </a:rPr>
                  <a:t>-1</a:t>
                </a:r>
                <a:r>
                  <a:rPr lang="ar-SA" sz="2400" dirty="0">
                    <a:solidFill>
                      <a:prstClr val="black"/>
                    </a:solidFill>
                  </a:rPr>
                  <a:t> هي أعلى قيمة يصل لها </a:t>
                </a:r>
                <a:r>
                  <a:rPr lang="en-US" sz="2400" dirty="0">
                    <a:solidFill>
                      <a:prstClr val="black"/>
                    </a:solidFill>
                  </a:rPr>
                  <a:t>Timer1</a:t>
                </a:r>
                <a:r>
                  <a:rPr lang="ar-SA" sz="2400" dirty="0">
                    <a:solidFill>
                      <a:prstClr val="black"/>
                    </a:solidFill>
                  </a:rPr>
                  <a:t>.</a:t>
                </a:r>
              </a:p>
              <a:p>
                <a:pPr algn="just"/>
                <a:r>
                  <a:rPr lang="en-US" sz="2400" dirty="0">
                    <a:solidFill>
                      <a:prstClr val="black"/>
                    </a:solidFill>
                  </a:rPr>
                  <a:t>R</a:t>
                </a:r>
                <a:r>
                  <a:rPr lang="ar-SA" sz="2400" dirty="0">
                    <a:solidFill>
                      <a:prstClr val="black"/>
                    </a:solidFill>
                  </a:rPr>
                  <a:t>: هي دقة </a:t>
                </a:r>
                <a:r>
                  <a:rPr lang="en-US" sz="2400" dirty="0">
                    <a:solidFill>
                      <a:prstClr val="black"/>
                    </a:solidFill>
                  </a:rPr>
                  <a:t>PWM</a:t>
                </a:r>
                <a:r>
                  <a:rPr lang="ar-SA" sz="2400" dirty="0">
                    <a:solidFill>
                      <a:prstClr val="black"/>
                    </a:solidFill>
                  </a:rPr>
                  <a:t>.</a:t>
                </a:r>
              </a:p>
            </p:txBody>
          </p:sp>
        </mc:Choice>
        <mc:Fallback xmlns="">
          <p:sp>
            <p:nvSpPr>
              <p:cNvPr id="3" name="مستطيل 2"/>
              <p:cNvSpPr>
                <a:spLocks noRot="1" noChangeAspect="1" noMove="1" noResize="1" noEditPoints="1" noAdjustHandles="1" noChangeArrowheads="1" noChangeShapeType="1" noTextEdit="1"/>
              </p:cNvSpPr>
              <p:nvPr/>
            </p:nvSpPr>
            <p:spPr>
              <a:xfrm>
                <a:off x="529880" y="835501"/>
                <a:ext cx="8218584" cy="5501827"/>
              </a:xfrm>
              <a:prstGeom prst="rect">
                <a:avLst/>
              </a:prstGeom>
              <a:blipFill rotWithShape="1">
                <a:blip r:embed="rId2"/>
                <a:stretch>
                  <a:fillRect l="-2967" t="-1661" r="-1409" b="-1661"/>
                </a:stretch>
              </a:blipFill>
            </p:spPr>
            <p:txBody>
              <a:bodyPr/>
              <a:lstStyle/>
              <a:p>
                <a:r>
                  <a:rPr lang="ar-SA">
                    <a:noFill/>
                  </a:rPr>
                  <a:t> </a:t>
                </a:r>
              </a:p>
            </p:txBody>
          </p:sp>
        </mc:Fallback>
      </mc:AlternateContent>
      <p:sp>
        <p:nvSpPr>
          <p:cNvPr id="6" name="مستطيل 5"/>
          <p:cNvSpPr/>
          <p:nvPr/>
        </p:nvSpPr>
        <p:spPr>
          <a:xfrm>
            <a:off x="1854519" y="211287"/>
            <a:ext cx="5353325" cy="584775"/>
          </a:xfrm>
          <a:prstGeom prst="rect">
            <a:avLst/>
          </a:prstGeom>
        </p:spPr>
        <p:txBody>
          <a:bodyPr wrap="none">
            <a:spAutoFit/>
          </a:bodyPr>
          <a:lstStyle/>
          <a:p>
            <a:pPr algn="ctr"/>
            <a:r>
              <a:rPr lang="ar-SA" sz="3200" b="1" dirty="0">
                <a:solidFill>
                  <a:srgbClr val="FF0000"/>
                </a:solidFill>
              </a:rPr>
              <a:t>حساب تردد مولد  </a:t>
            </a:r>
            <a:r>
              <a:rPr lang="en-US" sz="3200" b="1" dirty="0">
                <a:solidFill>
                  <a:srgbClr val="FF0000"/>
                </a:solidFill>
              </a:rPr>
              <a:t>PWM</a:t>
            </a:r>
            <a:r>
              <a:rPr lang="ar-SA" sz="3200" b="1" dirty="0">
                <a:solidFill>
                  <a:srgbClr val="FF0000"/>
                </a:solidFill>
              </a:rPr>
              <a:t> لـ </a:t>
            </a:r>
            <a:r>
              <a:rPr lang="en-US" sz="3200" b="1" dirty="0">
                <a:solidFill>
                  <a:srgbClr val="FF0000"/>
                </a:solidFill>
              </a:rPr>
              <a:t>Timer1</a:t>
            </a:r>
          </a:p>
        </p:txBody>
      </p:sp>
    </p:spTree>
    <p:extLst>
      <p:ext uri="{BB962C8B-B14F-4D97-AF65-F5344CB8AC3E}">
        <p14:creationId xmlns:p14="http://schemas.microsoft.com/office/powerpoint/2010/main" val="323095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208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mc:AlternateContent xmlns:mc="http://schemas.openxmlformats.org/markup-compatibility/2006" xmlns:a14="http://schemas.microsoft.com/office/drawing/2010/main">
        <mc:Choice Requires="a14">
          <p:sp>
            <p:nvSpPr>
              <p:cNvPr id="7" name="مستطيل 6"/>
              <p:cNvSpPr/>
              <p:nvPr/>
            </p:nvSpPr>
            <p:spPr>
              <a:xfrm>
                <a:off x="579229" y="404664"/>
                <a:ext cx="8287476" cy="5443991"/>
              </a:xfrm>
              <a:prstGeom prst="rect">
                <a:avLst/>
              </a:prstGeom>
            </p:spPr>
            <p:txBody>
              <a:bodyPr wrap="square">
                <a:spAutoFit/>
              </a:bodyPr>
              <a:lstStyle/>
              <a:p>
                <a:r>
                  <a:rPr lang="ar-SA" sz="3200" b="1" dirty="0">
                    <a:solidFill>
                      <a:schemeClr val="accent1"/>
                    </a:solidFill>
                  </a:rPr>
                  <a:t>مثال:</a:t>
                </a:r>
              </a:p>
              <a:p>
                <a:r>
                  <a:rPr lang="ar-SA" sz="2800" dirty="0"/>
                  <a:t>بفرض أنه تم برمجة المؤقت </a:t>
                </a:r>
                <a:r>
                  <a:rPr lang="en-US" sz="2800" dirty="0"/>
                  <a:t>Timer1</a:t>
                </a:r>
                <a:r>
                  <a:rPr lang="ar-SA" sz="2800" dirty="0"/>
                  <a:t> ( </a:t>
                </a:r>
                <a:r>
                  <a:rPr lang="ar-SA" sz="2800" dirty="0">
                    <a:solidFill>
                      <a:srgbClr val="FF0000"/>
                    </a:solidFill>
                  </a:rPr>
                  <a:t>نمط </a:t>
                </a:r>
                <a:r>
                  <a:rPr lang="en-US" sz="2800" dirty="0">
                    <a:solidFill>
                      <a:srgbClr val="FF0000"/>
                    </a:solidFill>
                  </a:rPr>
                  <a:t>Fast PWM</a:t>
                </a:r>
                <a:r>
                  <a:rPr lang="ar-SA" sz="2800" dirty="0"/>
                  <a:t>) ليعمل مولد نبضات </a:t>
                </a:r>
                <a:r>
                  <a:rPr lang="en-US" sz="2800" dirty="0"/>
                  <a:t>PWM</a:t>
                </a:r>
                <a:r>
                  <a:rPr lang="ar-SA" sz="2800" dirty="0"/>
                  <a:t> بدقة </a:t>
                </a:r>
                <a:r>
                  <a:rPr lang="en-US" sz="2800" dirty="0"/>
                  <a:t>10 bit</a:t>
                </a:r>
                <a:r>
                  <a:rPr lang="ar-SA" sz="2800" dirty="0"/>
                  <a:t> حيث تم اختيار نسبة التقسيم </a:t>
                </a:r>
                <a:r>
                  <a:rPr lang="en-US" sz="2800" dirty="0"/>
                  <a:t>N=1</a:t>
                </a:r>
                <a:r>
                  <a:rPr lang="ar-SA" sz="2800" dirty="0"/>
                  <a:t> وكان تردد عمل المتحكم المصغر </a:t>
                </a:r>
                <a:r>
                  <a:rPr lang="en-US" sz="2800" dirty="0"/>
                  <a:t>1 MHz</a:t>
                </a:r>
                <a:r>
                  <a:rPr lang="ar-SA" sz="2800" dirty="0"/>
                  <a:t> المطلوب حساب تردد </a:t>
                </a:r>
                <a:r>
                  <a:rPr lang="en-US" sz="2800" dirty="0"/>
                  <a:t>PWM</a:t>
                </a:r>
                <a:r>
                  <a:rPr lang="ar-SA" sz="2800" dirty="0"/>
                  <a:t>.</a:t>
                </a:r>
              </a:p>
              <a:p>
                <a:r>
                  <a:rPr lang="ar-SA" sz="3200" dirty="0">
                    <a:solidFill>
                      <a:schemeClr val="accent1"/>
                    </a:solidFill>
                  </a:rPr>
                  <a:t>الحل:</a:t>
                </a:r>
              </a:p>
              <a:p>
                <a:pPr algn="just"/>
                <a:r>
                  <a:rPr lang="ar-SA" sz="2800" dirty="0">
                    <a:solidFill>
                      <a:prstClr val="black"/>
                    </a:solidFill>
                  </a:rPr>
                  <a:t>يحسب تردد </a:t>
                </a:r>
                <a:r>
                  <a:rPr lang="en-US" sz="2800" dirty="0">
                    <a:solidFill>
                      <a:prstClr val="black"/>
                    </a:solidFill>
                  </a:rPr>
                  <a:t> PWM</a:t>
                </a:r>
                <a:r>
                  <a:rPr lang="ar-SA" sz="2800" dirty="0">
                    <a:solidFill>
                      <a:prstClr val="black"/>
                    </a:solidFill>
                  </a:rPr>
                  <a:t>وفق العلاقة التالية:</a:t>
                </a:r>
              </a:p>
              <a:p>
                <a:pPr algn="just"/>
                <a14:m>
                  <m:oMathPara xmlns:m="http://schemas.openxmlformats.org/officeDocument/2006/math">
                    <m:oMathParaPr>
                      <m:jc m:val="centerGroup"/>
                    </m:oMathParaPr>
                    <m:oMath xmlns:m="http://schemas.openxmlformats.org/officeDocument/2006/math">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sSub>
                            <m:sSubPr>
                              <m:ctrlPr>
                                <a:rPr lang="ar-SA" sz="2800" i="1">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𝑜𝑠𝑐</m:t>
                              </m:r>
                            </m:sub>
                          </m:sSub>
                        </m:num>
                        <m:den>
                          <m:r>
                            <a:rPr lang="en-US" sz="2800" i="1">
                              <a:solidFill>
                                <a:prstClr val="black"/>
                              </a:solidFill>
                              <a:latin typeface="Cambria Math"/>
                            </a:rPr>
                            <m:t>𝑁</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𝑇𝑂𝑃</m:t>
                          </m:r>
                          <m:r>
                            <a:rPr lang="en-US" sz="2800" i="1">
                              <a:solidFill>
                                <a:prstClr val="black"/>
                              </a:solidFill>
                              <a:latin typeface="Cambria Math"/>
                            </a:rPr>
                            <m:t>)</m:t>
                          </m:r>
                        </m:den>
                      </m:f>
                    </m:oMath>
                  </m:oMathPara>
                </a14:m>
                <a:endParaRPr lang="ar-SA" sz="2800" i="1" dirty="0">
                  <a:solidFill>
                    <a:prstClr val="black"/>
                  </a:solidFill>
                  <a:latin typeface="Cambria Math"/>
                </a:endParaRPr>
              </a:p>
              <a:p>
                <a:pPr algn="ctr"/>
                <a14:m>
                  <m:oMath xmlns:m="http://schemas.openxmlformats.org/officeDocument/2006/math">
                    <m:r>
                      <a:rPr lang="en-US" sz="2800" b="0" i="1" smtClean="0">
                        <a:solidFill>
                          <a:prstClr val="black"/>
                        </a:solidFill>
                        <a:latin typeface="Cambria Math"/>
                      </a:rPr>
                      <m:t>𝑇𝑂𝑃</m:t>
                    </m:r>
                    <m:r>
                      <a:rPr lang="en-US" sz="2800" b="0" i="1" smtClean="0">
                        <a:solidFill>
                          <a:prstClr val="black"/>
                        </a:solidFill>
                        <a:latin typeface="Cambria Math"/>
                      </a:rPr>
                      <m:t>=</m:t>
                    </m:r>
                    <m:sSup>
                      <m:sSupPr>
                        <m:ctrlPr>
                          <a:rPr lang="en-US" sz="2800" b="0" i="1" smtClean="0">
                            <a:solidFill>
                              <a:prstClr val="black"/>
                            </a:solidFill>
                            <a:latin typeface="Cambria Math" panose="02040503050406030204" pitchFamily="18" charset="0"/>
                          </a:rPr>
                        </m:ctrlPr>
                      </m:sSupPr>
                      <m:e>
                        <m:r>
                          <a:rPr lang="en-US" sz="2800" b="0" i="1" smtClean="0">
                            <a:solidFill>
                              <a:prstClr val="black"/>
                            </a:solidFill>
                            <a:latin typeface="Cambria Math"/>
                          </a:rPr>
                          <m:t>2</m:t>
                        </m:r>
                      </m:e>
                      <m:sup>
                        <m:r>
                          <a:rPr lang="en-US" sz="2800" b="0" i="1" smtClean="0">
                            <a:solidFill>
                              <a:prstClr val="black"/>
                            </a:solidFill>
                            <a:latin typeface="Cambria Math"/>
                          </a:rPr>
                          <m:t>10</m:t>
                        </m:r>
                      </m:sup>
                    </m:sSup>
                  </m:oMath>
                </a14:m>
                <a:r>
                  <a:rPr lang="en-US" sz="2800" dirty="0">
                    <a:solidFill>
                      <a:prstClr val="black"/>
                    </a:solidFill>
                  </a:rPr>
                  <a:t>-1=1023</a:t>
                </a:r>
              </a:p>
              <a:p>
                <a:pPr/>
                <a14:m>
                  <m:oMathPara xmlns:m="http://schemas.openxmlformats.org/officeDocument/2006/math">
                    <m:oMathParaPr>
                      <m:jc m:val="centerGroup"/>
                    </m:oMathParaPr>
                    <m:oMath xmlns:m="http://schemas.openxmlformats.org/officeDocument/2006/math">
                      <m:sSub>
                        <m:sSubPr>
                          <m:ctrlPr>
                            <a:rPr lang="ar-SA" sz="2800" i="1" smtClean="0">
                              <a:solidFill>
                                <a:prstClr val="black"/>
                              </a:solidFill>
                              <a:latin typeface="Cambria Math" panose="02040503050406030204" pitchFamily="18" charset="0"/>
                            </a:rPr>
                          </m:ctrlPr>
                        </m:sSubPr>
                        <m:e>
                          <m:r>
                            <a:rPr lang="en-US" sz="2800" i="1">
                              <a:solidFill>
                                <a:prstClr val="black"/>
                              </a:solidFill>
                              <a:latin typeface="Cambria Math"/>
                            </a:rPr>
                            <m:t>𝑓</m:t>
                          </m:r>
                        </m:e>
                        <m:sub>
                          <m:r>
                            <a:rPr lang="en-US" sz="2800" i="1">
                              <a:solidFill>
                                <a:prstClr val="black"/>
                              </a:solidFill>
                              <a:latin typeface="Cambria Math"/>
                            </a:rPr>
                            <m:t>𝑃𝑊𝑀</m:t>
                          </m:r>
                        </m:sub>
                      </m:sSub>
                      <m:r>
                        <a:rPr lang="en-US" sz="2800" i="1">
                          <a:solidFill>
                            <a:prstClr val="black"/>
                          </a:solidFill>
                          <a:latin typeface="Cambria Math"/>
                        </a:rPr>
                        <m:t>=</m:t>
                      </m:r>
                      <m:f>
                        <m:fPr>
                          <m:ctrlPr>
                            <a:rPr lang="ar-SA" sz="2800" i="1">
                              <a:solidFill>
                                <a:prstClr val="black"/>
                              </a:solidFill>
                              <a:latin typeface="Cambria Math" panose="02040503050406030204" pitchFamily="18" charset="0"/>
                            </a:rPr>
                          </m:ctrlPr>
                        </m:fPr>
                        <m:num>
                          <m:r>
                            <a:rPr lang="en-US" sz="2800" i="1">
                              <a:solidFill>
                                <a:prstClr val="black"/>
                              </a:solidFill>
                              <a:latin typeface="Cambria Math"/>
                            </a:rPr>
                            <m:t>1000000</m:t>
                          </m:r>
                        </m:num>
                        <m:den>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1023</m:t>
                          </m:r>
                          <m:r>
                            <a:rPr lang="en-US" sz="2800" i="1">
                              <a:solidFill>
                                <a:prstClr val="black"/>
                              </a:solidFill>
                              <a:latin typeface="Cambria Math"/>
                            </a:rPr>
                            <m:t>)</m:t>
                          </m:r>
                        </m:den>
                      </m:f>
                      <m:r>
                        <a:rPr lang="ar-SA" sz="2800" i="1">
                          <a:solidFill>
                            <a:prstClr val="black"/>
                          </a:solidFill>
                          <a:latin typeface="Cambria Math"/>
                        </a:rPr>
                        <m:t>=</m:t>
                      </m:r>
                      <m:r>
                        <a:rPr lang="ar-SA" sz="2800" i="1">
                          <a:solidFill>
                            <a:prstClr val="black"/>
                          </a:solidFill>
                          <a:latin typeface="Cambria Math"/>
                        </a:rPr>
                        <m:t>976</m:t>
                      </m:r>
                      <m:r>
                        <a:rPr lang="en-US" sz="2800" i="1">
                          <a:solidFill>
                            <a:prstClr val="black"/>
                          </a:solidFill>
                          <a:latin typeface="Cambria Math"/>
                        </a:rPr>
                        <m:t>.</m:t>
                      </m:r>
                      <m:r>
                        <a:rPr lang="en-US" sz="2800" i="1">
                          <a:solidFill>
                            <a:prstClr val="black"/>
                          </a:solidFill>
                          <a:latin typeface="Cambria Math"/>
                        </a:rPr>
                        <m:t>5</m:t>
                      </m:r>
                      <m:r>
                        <a:rPr lang="en-US" sz="2800" b="0" i="1" smtClean="0">
                          <a:solidFill>
                            <a:prstClr val="black"/>
                          </a:solidFill>
                          <a:latin typeface="Cambria Math"/>
                        </a:rPr>
                        <m:t>𝐻𝑧</m:t>
                      </m:r>
                    </m:oMath>
                  </m:oMathPara>
                </a14:m>
                <a:endParaRPr lang="ar-SA" sz="2800" i="1" dirty="0">
                  <a:solidFill>
                    <a:prstClr val="black"/>
                  </a:solidFill>
                  <a:latin typeface="Cambria Math"/>
                </a:endParaRPr>
              </a:p>
              <a:p>
                <a:endParaRPr lang="ar-SA" sz="2800" dirty="0">
                  <a:solidFill>
                    <a:schemeClr val="accent1"/>
                  </a:solidFill>
                </a:endParaRPr>
              </a:p>
            </p:txBody>
          </p:sp>
        </mc:Choice>
        <mc:Fallback xmlns="">
          <p:sp>
            <p:nvSpPr>
              <p:cNvPr id="7" name="مستطيل 6"/>
              <p:cNvSpPr>
                <a:spLocks noRot="1" noChangeAspect="1" noMove="1" noResize="1" noEditPoints="1" noAdjustHandles="1" noChangeArrowheads="1" noChangeShapeType="1" noTextEdit="1"/>
              </p:cNvSpPr>
              <p:nvPr/>
            </p:nvSpPr>
            <p:spPr>
              <a:xfrm>
                <a:off x="579229" y="404664"/>
                <a:ext cx="8287476" cy="5443991"/>
              </a:xfrm>
              <a:prstGeom prst="rect">
                <a:avLst/>
              </a:prstGeom>
              <a:blipFill rotWithShape="1">
                <a:blip r:embed="rId3"/>
                <a:stretch>
                  <a:fillRect l="-2132" t="-1456" r="-1838"/>
                </a:stretch>
              </a:blipFill>
            </p:spPr>
            <p:txBody>
              <a:bodyPr/>
              <a:lstStyle/>
              <a:p>
                <a:r>
                  <a:rPr lang="ar-SA">
                    <a:noFill/>
                  </a:rPr>
                  <a:t> </a:t>
                </a:r>
              </a:p>
            </p:txBody>
          </p:sp>
        </mc:Fallback>
      </mc:AlternateContent>
    </p:spTree>
    <p:extLst>
      <p:ext uri="{BB962C8B-B14F-4D97-AF65-F5344CB8AC3E}">
        <p14:creationId xmlns:p14="http://schemas.microsoft.com/office/powerpoint/2010/main" val="37936910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209</a:t>
            </a:fld>
            <a:endParaRPr lang="ar-SA"/>
          </a:p>
        </p:txBody>
      </p:sp>
      <p:sp>
        <p:nvSpPr>
          <p:cNvPr id="3" name="مستطيل 2"/>
          <p:cNvSpPr/>
          <p:nvPr/>
        </p:nvSpPr>
        <p:spPr>
          <a:xfrm>
            <a:off x="395536" y="1950273"/>
            <a:ext cx="7959766" cy="1200329"/>
          </a:xfrm>
          <a:prstGeom prst="rect">
            <a:avLst/>
          </a:prstGeom>
        </p:spPr>
        <p:txBody>
          <a:bodyPr wrap="square">
            <a:spAutoFit/>
          </a:bodyPr>
          <a:lstStyle/>
          <a:p>
            <a:pPr marL="16510" algn="just"/>
            <a:r>
              <a:rPr lang="ar-SA" sz="3600" b="1" dirty="0">
                <a:solidFill>
                  <a:srgbClr val="0070C0"/>
                </a:solidFill>
                <a:latin typeface="Times New Roman"/>
                <a:ea typeface="Times New Roman"/>
              </a:rPr>
              <a:t>أعد حل أمثلة وتطبيقات </a:t>
            </a:r>
            <a:r>
              <a:rPr lang="en-US" sz="3600" b="1" dirty="0">
                <a:solidFill>
                  <a:srgbClr val="0070C0"/>
                </a:solidFill>
                <a:latin typeface="Times New Roman"/>
                <a:ea typeface="Times New Roman"/>
              </a:rPr>
              <a:t>Timer0</a:t>
            </a:r>
            <a:r>
              <a:rPr lang="ar-SA" sz="3600" b="1" dirty="0">
                <a:solidFill>
                  <a:srgbClr val="0070C0"/>
                </a:solidFill>
                <a:latin typeface="Times New Roman"/>
                <a:ea typeface="Times New Roman"/>
              </a:rPr>
              <a:t> باستخدام </a:t>
            </a:r>
            <a:r>
              <a:rPr lang="en-US" sz="3600" b="1" dirty="0">
                <a:solidFill>
                  <a:srgbClr val="0070C0"/>
                </a:solidFill>
                <a:latin typeface="Times New Roman"/>
                <a:ea typeface="Times New Roman"/>
              </a:rPr>
              <a:t>Timer1</a:t>
            </a:r>
            <a:endParaRPr lang="en-US" sz="36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319720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ستطيل 4"/>
          <p:cNvSpPr/>
          <p:nvPr/>
        </p:nvSpPr>
        <p:spPr>
          <a:xfrm>
            <a:off x="195369" y="980728"/>
            <a:ext cx="8712968" cy="5016758"/>
          </a:xfrm>
          <a:prstGeom prst="rect">
            <a:avLst/>
          </a:prstGeom>
        </p:spPr>
        <p:txBody>
          <a:bodyPr wrap="square">
            <a:spAutoFit/>
          </a:bodyPr>
          <a:lstStyle/>
          <a:p>
            <a:pPr marL="514350" indent="-514350">
              <a:buFont typeface="+mj-lt"/>
              <a:buAutoNum type="arabicParenR" startAt="6"/>
            </a:pPr>
            <a:r>
              <a:rPr lang="ar-SA" sz="3200" b="1" dirty="0"/>
              <a:t>منافذ رقمية </a:t>
            </a:r>
            <a:r>
              <a:rPr lang="en-US" sz="3200" b="1" dirty="0"/>
              <a:t>Ports</a:t>
            </a:r>
            <a:r>
              <a:rPr lang="ar-SA" sz="3200" b="1" dirty="0"/>
              <a:t>:</a:t>
            </a:r>
          </a:p>
          <a:p>
            <a:r>
              <a:rPr lang="ar-SA" sz="3200" dirty="0">
                <a:cs typeface="+mj-cs"/>
              </a:rPr>
              <a:t>تستخدم لتبادل المعطيات الرقمية مع العالم الخارجي.</a:t>
            </a:r>
          </a:p>
          <a:p>
            <a:endParaRPr lang="ar-SA" sz="3200" dirty="0">
              <a:cs typeface="+mj-cs"/>
            </a:endParaRPr>
          </a:p>
          <a:p>
            <a:pPr marL="514350" lvl="1" indent="-514350">
              <a:buFont typeface="+mj-lt"/>
              <a:buAutoNum type="arabicParenR" startAt="7"/>
            </a:pPr>
            <a:r>
              <a:rPr lang="ar-SA" sz="3200" b="1" dirty="0"/>
              <a:t>مؤقتات وعدادات </a:t>
            </a:r>
            <a:r>
              <a:rPr lang="en-US" sz="3200" b="1" dirty="0"/>
              <a:t>Timer &amp; Counter</a:t>
            </a:r>
            <a:r>
              <a:rPr lang="ar-SA" sz="3200" b="1" dirty="0"/>
              <a:t>.</a:t>
            </a:r>
          </a:p>
          <a:p>
            <a:pPr marL="0" lvl="1"/>
            <a:endParaRPr lang="ar-SA" sz="3200" b="1" dirty="0"/>
          </a:p>
          <a:p>
            <a:r>
              <a:rPr lang="ar-SA" sz="3200" b="1" dirty="0">
                <a:solidFill>
                  <a:srgbClr val="FF0000"/>
                </a:solidFill>
                <a:cs typeface="+mj-cs"/>
              </a:rPr>
              <a:t>وقد تحتوي أيضاً:</a:t>
            </a:r>
          </a:p>
          <a:p>
            <a:pPr marL="457200" indent="-457200">
              <a:buFont typeface="Arial" pitchFamily="34" charset="0"/>
              <a:buChar char="•"/>
            </a:pPr>
            <a:r>
              <a:rPr lang="ar-SA" sz="3200" b="1" dirty="0">
                <a:cs typeface="+mj-cs"/>
              </a:rPr>
              <a:t>محولات تشابهية رقمية </a:t>
            </a:r>
            <a:r>
              <a:rPr lang="en-US" sz="3200" b="1" dirty="0">
                <a:cs typeface="+mj-cs"/>
              </a:rPr>
              <a:t>ADC</a:t>
            </a:r>
            <a:r>
              <a:rPr lang="ar-SA" sz="3200" b="1" dirty="0">
                <a:cs typeface="+mj-cs"/>
              </a:rPr>
              <a:t>.</a:t>
            </a:r>
          </a:p>
          <a:p>
            <a:pPr marL="457200" indent="-457200">
              <a:buFont typeface="Arial" pitchFamily="34" charset="0"/>
              <a:buChar char="•"/>
            </a:pPr>
            <a:r>
              <a:rPr lang="ar-SA" sz="3200" b="1" dirty="0">
                <a:cs typeface="+mj-cs"/>
              </a:rPr>
              <a:t>طرفيات اتصال تسلسلي.</a:t>
            </a:r>
          </a:p>
          <a:p>
            <a:pPr marL="457200" indent="-457200">
              <a:buFont typeface="Arial" pitchFamily="34" charset="0"/>
              <a:buChar char="•"/>
            </a:pPr>
            <a:r>
              <a:rPr lang="ar-SA" sz="3200" b="1" dirty="0">
                <a:cs typeface="+mj-cs"/>
              </a:rPr>
              <a:t>طرفيات أخرى.</a:t>
            </a:r>
          </a:p>
          <a:p>
            <a:endParaRPr lang="en-US" sz="3200" dirty="0">
              <a:cs typeface="+mj-cs"/>
            </a:endParaRPr>
          </a:p>
        </p:txBody>
      </p:sp>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مكونات الأساسية لمتحكم المصغر ذو الاغراض العامة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a:t>
            </a:fld>
            <a:endParaRPr lang="ar-SA"/>
          </a:p>
        </p:txBody>
      </p:sp>
    </p:spTree>
    <p:extLst>
      <p:ext uri="{BB962C8B-B14F-4D97-AF65-F5344CB8AC3E}">
        <p14:creationId xmlns:p14="http://schemas.microsoft.com/office/powerpoint/2010/main" val="2616196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ift\Desktop\my work\COURSE MICRO\applications\application40\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46" y="1279261"/>
            <a:ext cx="8137988" cy="4700972"/>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(التحكم بسرعة محرك </a:t>
            </a:r>
            <a:r>
              <a:rPr lang="en-US" sz="3200" b="1" dirty="0">
                <a:solidFill>
                  <a:srgbClr val="FF0000"/>
                </a:solidFill>
              </a:rPr>
              <a:t>DC</a:t>
            </a:r>
            <a:r>
              <a:rPr lang="ar-SA" sz="3200" b="1" dirty="0">
                <a:solidFill>
                  <a:srgbClr val="FF0000"/>
                </a:solidFill>
              </a:rPr>
              <a:t> باستخدام مولد </a:t>
            </a:r>
            <a:r>
              <a:rPr lang="en-US" sz="3200" b="1" dirty="0">
                <a:solidFill>
                  <a:srgbClr val="FF0000"/>
                </a:solidFill>
              </a:rPr>
              <a:t>Fast PWM</a:t>
            </a:r>
            <a:r>
              <a:rPr lang="ar-SA" sz="3200" b="1" dirty="0">
                <a:solidFill>
                  <a:srgbClr val="FF0000"/>
                </a:solidFill>
              </a:rPr>
              <a:t>)</a:t>
            </a:r>
          </a:p>
        </p:txBody>
      </p:sp>
      <p:sp>
        <p:nvSpPr>
          <p:cNvPr id="9" name="مربع نص 8">
            <a:hlinkClick r:id="rId3" action="ppaction://program"/>
          </p:cNvPr>
          <p:cNvSpPr txBox="1"/>
          <p:nvPr/>
        </p:nvSpPr>
        <p:spPr>
          <a:xfrm>
            <a:off x="467544" y="127926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\Examples\Ex19</a:t>
            </a:r>
            <a:endParaRPr lang="ar-SA" b="1" dirty="0">
              <a:solidFill>
                <a:srgbClr val="FF0000"/>
              </a:solidFill>
            </a:endParaRPr>
          </a:p>
        </p:txBody>
      </p:sp>
      <p:sp>
        <p:nvSpPr>
          <p:cNvPr id="10" name="مستطيل 9"/>
          <p:cNvSpPr/>
          <p:nvPr/>
        </p:nvSpPr>
        <p:spPr>
          <a:xfrm>
            <a:off x="260052" y="121160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210</a:t>
            </a:fld>
            <a:endParaRPr lang="ar-SA"/>
          </a:p>
        </p:txBody>
      </p:sp>
    </p:spTree>
    <p:extLst>
      <p:ext uri="{BB962C8B-B14F-4D97-AF65-F5344CB8AC3E}">
        <p14:creationId xmlns:p14="http://schemas.microsoft.com/office/powerpoint/2010/main" val="42719267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 y="106680"/>
          <a:ext cx="9252520" cy="6751320"/>
        </p:xfrm>
        <a:graphic>
          <a:graphicData uri="http://schemas.openxmlformats.org/drawingml/2006/table">
            <a:tbl>
              <a:tblPr rtl="1" firstRow="1" bandRow="1">
                <a:tableStyleId>{2D5ABB26-0587-4C30-8999-92F81FD0307C}</a:tableStyleId>
              </a:tblPr>
              <a:tblGrid>
                <a:gridCol w="4657839">
                  <a:extLst>
                    <a:ext uri="{9D8B030D-6E8A-4147-A177-3AD203B41FA5}">
                      <a16:colId xmlns:a16="http://schemas.microsoft.com/office/drawing/2014/main" val="20000"/>
                    </a:ext>
                  </a:extLst>
                </a:gridCol>
                <a:gridCol w="4594681">
                  <a:extLst>
                    <a:ext uri="{9D8B030D-6E8A-4147-A177-3AD203B41FA5}">
                      <a16:colId xmlns:a16="http://schemas.microsoft.com/office/drawing/2014/main" val="20001"/>
                    </a:ext>
                  </a:extLst>
                </a:gridCol>
              </a:tblGrid>
              <a:tr h="6336704">
                <a:tc>
                  <a:txBody>
                    <a:bodyPr/>
                    <a:lstStyle/>
                    <a:p>
                      <a:pPr algn="l" rtl="0"/>
                      <a:r>
                        <a:rPr lang="en-US" sz="2300" b="0" dirty="0">
                          <a:solidFill>
                            <a:schemeClr val="tx1"/>
                          </a:solidFill>
                        </a:rPr>
                        <a:t>PORTA=0B00000011;</a:t>
                      </a:r>
                    </a:p>
                    <a:p>
                      <a:pPr algn="l" rtl="0"/>
                      <a:r>
                        <a:rPr lang="en-US" sz="2300" b="0" dirty="0">
                          <a:solidFill>
                            <a:srgbClr val="FF0000"/>
                          </a:solidFill>
                        </a:rPr>
                        <a:t>speed=500;</a:t>
                      </a:r>
                    </a:p>
                    <a:p>
                      <a:pPr algn="l" rtl="0"/>
                      <a:r>
                        <a:rPr lang="en-US" sz="2300" b="0" dirty="0">
                          <a:solidFill>
                            <a:srgbClr val="FF0000"/>
                          </a:solidFill>
                        </a:rPr>
                        <a:t>OCR1A=speed</a:t>
                      </a:r>
                      <a:r>
                        <a:rPr lang="en-US" sz="2300" b="0" dirty="0">
                          <a:solidFill>
                            <a:schemeClr val="tx1"/>
                          </a:solidFill>
                        </a:rPr>
                        <a:t>;</a:t>
                      </a:r>
                    </a:p>
                    <a:p>
                      <a:pPr algn="l" rtl="0"/>
                      <a:r>
                        <a:rPr lang="en-US" sz="2300" b="0" dirty="0">
                          <a:solidFill>
                            <a:schemeClr val="tx1"/>
                          </a:solidFill>
                        </a:rPr>
                        <a:t>while(1){</a:t>
                      </a:r>
                    </a:p>
                    <a:p>
                      <a:pPr algn="l" rtl="0"/>
                      <a:r>
                        <a:rPr lang="en-US" sz="2300" b="0" dirty="0">
                          <a:solidFill>
                            <a:schemeClr val="tx1"/>
                          </a:solidFill>
                        </a:rPr>
                        <a:t>if (PINA.0==0 &amp;&amp; </a:t>
                      </a:r>
                      <a:r>
                        <a:rPr lang="en-US" sz="2300" b="0" dirty="0" err="1">
                          <a:solidFill>
                            <a:schemeClr val="tx1"/>
                          </a:solidFill>
                        </a:rPr>
                        <a:t>press_f</a:t>
                      </a:r>
                      <a:r>
                        <a:rPr lang="en-US" sz="2300" b="0" dirty="0">
                          <a:solidFill>
                            <a:schemeClr val="tx1"/>
                          </a:solidFill>
                        </a:rPr>
                        <a:t>==0)   </a:t>
                      </a:r>
                    </a:p>
                    <a:p>
                      <a:pPr algn="l" rtl="0"/>
                      <a:r>
                        <a:rPr lang="en-US" sz="2300" b="0" dirty="0">
                          <a:solidFill>
                            <a:schemeClr val="tx1"/>
                          </a:solidFill>
                        </a:rPr>
                        <a:t>   { </a:t>
                      </a:r>
                      <a:r>
                        <a:rPr lang="en-US" sz="2300" b="0" dirty="0">
                          <a:solidFill>
                            <a:srgbClr val="FF0000"/>
                          </a:solidFill>
                        </a:rPr>
                        <a:t>if (speed&lt;1000)  </a:t>
                      </a:r>
                    </a:p>
                    <a:p>
                      <a:pPr algn="l" rtl="0"/>
                      <a:r>
                        <a:rPr lang="en-US" sz="2300" b="0" dirty="0">
                          <a:solidFill>
                            <a:srgbClr val="FF0000"/>
                          </a:solidFill>
                        </a:rPr>
                        <a:t>   speed=speed+100;</a:t>
                      </a:r>
                    </a:p>
                    <a:p>
                      <a:pPr algn="l" rtl="0"/>
                      <a:r>
                        <a:rPr lang="en-US" sz="2300" b="0" dirty="0">
                          <a:solidFill>
                            <a:srgbClr val="FF0000"/>
                          </a:solidFill>
                        </a:rPr>
                        <a:t>   OCR1A=speed;</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=1; } </a:t>
                      </a:r>
                    </a:p>
                    <a:p>
                      <a:pPr algn="l" rtl="0"/>
                      <a:r>
                        <a:rPr lang="en-US" sz="2300" b="0" dirty="0">
                          <a:solidFill>
                            <a:schemeClr val="tx1"/>
                          </a:solidFill>
                        </a:rPr>
                        <a:t>    if (PINA.1==0 &amp;&amp; </a:t>
                      </a:r>
                      <a:r>
                        <a:rPr lang="en-US" sz="2300" b="0" dirty="0" err="1">
                          <a:solidFill>
                            <a:schemeClr val="tx1"/>
                          </a:solidFill>
                        </a:rPr>
                        <a:t>press_f</a:t>
                      </a:r>
                      <a:r>
                        <a:rPr lang="en-US" sz="2300" b="0" dirty="0">
                          <a:solidFill>
                            <a:schemeClr val="tx1"/>
                          </a:solidFill>
                        </a:rPr>
                        <a:t>==0)   </a:t>
                      </a:r>
                    </a:p>
                    <a:p>
                      <a:pPr algn="l" rtl="0"/>
                      <a:r>
                        <a:rPr lang="en-US" sz="2300" b="0" dirty="0">
                          <a:solidFill>
                            <a:schemeClr val="tx1"/>
                          </a:solidFill>
                        </a:rPr>
                        <a:t>   {</a:t>
                      </a:r>
                      <a:r>
                        <a:rPr lang="en-US" sz="2300" b="0" dirty="0">
                          <a:solidFill>
                            <a:srgbClr val="FF0000"/>
                          </a:solidFill>
                        </a:rPr>
                        <a:t>if (speed &gt;0)  </a:t>
                      </a:r>
                    </a:p>
                    <a:p>
                      <a:pPr algn="l" rtl="0"/>
                      <a:r>
                        <a:rPr lang="en-US" sz="2300" b="0" dirty="0">
                          <a:solidFill>
                            <a:srgbClr val="FF0000"/>
                          </a:solidFill>
                        </a:rPr>
                        <a:t>   speed=speed-100;</a:t>
                      </a:r>
                    </a:p>
                    <a:p>
                      <a:pPr algn="l" rtl="0"/>
                      <a:r>
                        <a:rPr lang="en-US" sz="2300" b="0" dirty="0">
                          <a:solidFill>
                            <a:srgbClr val="FF0000"/>
                          </a:solidFill>
                        </a:rPr>
                        <a:t>   OCR1A=speed</a:t>
                      </a:r>
                      <a:r>
                        <a:rPr lang="en-US" sz="2300" b="0" dirty="0">
                          <a:solidFill>
                            <a:schemeClr val="tx1"/>
                          </a:solidFill>
                        </a:rPr>
                        <a:t>;</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=1;}</a:t>
                      </a:r>
                    </a:p>
                    <a:p>
                      <a:pPr algn="l" rtl="0"/>
                      <a:r>
                        <a:rPr lang="en-US" sz="2300" b="0" dirty="0">
                          <a:solidFill>
                            <a:schemeClr val="tx1"/>
                          </a:solidFill>
                        </a:rPr>
                        <a:t>  if (PINA.0==1 &amp;&amp; PINA.1==1  &amp;&amp; </a:t>
                      </a:r>
                      <a:r>
                        <a:rPr lang="en-US" sz="2300" b="0" dirty="0" err="1">
                          <a:solidFill>
                            <a:schemeClr val="tx1"/>
                          </a:solidFill>
                        </a:rPr>
                        <a:t>press_f</a:t>
                      </a:r>
                      <a:r>
                        <a:rPr lang="en-US" sz="2300" b="0" dirty="0">
                          <a:solidFill>
                            <a:schemeClr val="tx1"/>
                          </a:solidFill>
                        </a:rPr>
                        <a:t>==1) {  </a:t>
                      </a:r>
                    </a:p>
                    <a:p>
                      <a:pPr algn="l" rtl="0"/>
                      <a:r>
                        <a:rPr lang="en-US" sz="2300" b="0" dirty="0">
                          <a:solidFill>
                            <a:schemeClr val="tx1"/>
                          </a:solidFill>
                        </a:rPr>
                        <a:t>   </a:t>
                      </a:r>
                      <a:r>
                        <a:rPr lang="en-US" sz="2300" b="0" dirty="0" err="1">
                          <a:solidFill>
                            <a:schemeClr val="tx1"/>
                          </a:solidFill>
                        </a:rPr>
                        <a:t>press_f</a:t>
                      </a:r>
                      <a:r>
                        <a:rPr lang="en-US" sz="2300" b="0" dirty="0">
                          <a:solidFill>
                            <a:schemeClr val="tx1"/>
                          </a:solidFill>
                        </a:rPr>
                        <a:t>=0;}</a:t>
                      </a:r>
                    </a:p>
                    <a:p>
                      <a:pPr algn="l" rtl="0"/>
                      <a:r>
                        <a:rPr lang="en-US" sz="2300" b="0" dirty="0">
                          <a:solidFill>
                            <a:schemeClr val="tx1"/>
                          </a:solidFill>
                        </a:rPr>
                        <a:t>}}</a:t>
                      </a:r>
                    </a:p>
                    <a:p>
                      <a:pPr algn="l" rtl="0"/>
                      <a:endParaRPr lang="en-US" sz="2300" b="0" dirty="0">
                        <a:solidFill>
                          <a:schemeClr val="tx1"/>
                        </a:solidFill>
                      </a:endParaRPr>
                    </a:p>
                  </a:txBody>
                  <a:tcPr/>
                </a:tc>
                <a:tc>
                  <a:txBody>
                    <a:bodyPr/>
                    <a:lstStyle/>
                    <a:p>
                      <a:pPr algn="l" rtl="0"/>
                      <a:r>
                        <a:rPr lang="en-US" sz="2300" b="0" dirty="0">
                          <a:solidFill>
                            <a:schemeClr val="tx1"/>
                          </a:solidFill>
                        </a:rPr>
                        <a:t>#include &lt;mega16.h&gt;</a:t>
                      </a:r>
                    </a:p>
                    <a:p>
                      <a:pPr algn="l" rtl="0"/>
                      <a:r>
                        <a:rPr lang="en-US" sz="2300" b="0" dirty="0">
                          <a:solidFill>
                            <a:schemeClr val="tx1"/>
                          </a:solidFill>
                        </a:rPr>
                        <a:t>char </a:t>
                      </a:r>
                      <a:r>
                        <a:rPr lang="en-US" sz="2300" b="0" dirty="0" err="1">
                          <a:solidFill>
                            <a:schemeClr val="tx1"/>
                          </a:solidFill>
                        </a:rPr>
                        <a:t>press_f</a:t>
                      </a:r>
                      <a:r>
                        <a:rPr lang="en-US" sz="2300" b="0" dirty="0">
                          <a:solidFill>
                            <a:schemeClr val="tx1"/>
                          </a:solidFill>
                        </a:rPr>
                        <a:t>;</a:t>
                      </a:r>
                    </a:p>
                    <a:p>
                      <a:pPr algn="l" rtl="0"/>
                      <a:r>
                        <a:rPr lang="en-US" sz="2300" b="0" dirty="0" err="1">
                          <a:solidFill>
                            <a:schemeClr val="tx1"/>
                          </a:solidFill>
                        </a:rPr>
                        <a:t>int</a:t>
                      </a:r>
                      <a:r>
                        <a:rPr lang="en-US" sz="2300" b="0" dirty="0">
                          <a:solidFill>
                            <a:schemeClr val="tx1"/>
                          </a:solidFill>
                        </a:rPr>
                        <a:t> speed;</a:t>
                      </a:r>
                    </a:p>
                    <a:p>
                      <a:pPr algn="l" rtl="0"/>
                      <a:r>
                        <a:rPr lang="en-US" sz="2300" b="0" dirty="0">
                          <a:solidFill>
                            <a:schemeClr val="tx1"/>
                          </a:solidFill>
                        </a:rPr>
                        <a:t>void main(void){</a:t>
                      </a:r>
                    </a:p>
                    <a:p>
                      <a:pPr algn="l" rtl="0"/>
                      <a:r>
                        <a:rPr lang="en-US" sz="2300" b="0" dirty="0">
                          <a:solidFill>
                            <a:srgbClr val="00B050"/>
                          </a:solidFill>
                        </a:rPr>
                        <a:t>// Timer/Counter 1 initialization</a:t>
                      </a:r>
                    </a:p>
                    <a:p>
                      <a:pPr algn="l" rtl="0"/>
                      <a:r>
                        <a:rPr lang="en-US" sz="2300" b="0" dirty="0">
                          <a:solidFill>
                            <a:srgbClr val="00B050"/>
                          </a:solidFill>
                        </a:rPr>
                        <a:t>// Prescaler: 1</a:t>
                      </a:r>
                    </a:p>
                    <a:p>
                      <a:pPr algn="l" rtl="0"/>
                      <a:r>
                        <a:rPr lang="en-US" sz="2300" b="0" dirty="0">
                          <a:solidFill>
                            <a:srgbClr val="00B050"/>
                          </a:solidFill>
                        </a:rPr>
                        <a:t>// Mode: Fast PWM R=10Bit</a:t>
                      </a:r>
                    </a:p>
                    <a:p>
                      <a:pPr algn="l" rtl="0"/>
                      <a:r>
                        <a:rPr lang="en-US" sz="2300" b="0" dirty="0">
                          <a:solidFill>
                            <a:srgbClr val="00B050"/>
                          </a:solidFill>
                        </a:rPr>
                        <a:t>// OC1A output: Non-Inv.</a:t>
                      </a:r>
                    </a:p>
                    <a:p>
                      <a:pPr algn="l" rtl="0"/>
                      <a:r>
                        <a:rPr lang="en-US" sz="2300" b="0" dirty="0">
                          <a:solidFill>
                            <a:srgbClr val="00B050"/>
                          </a:solidFill>
                        </a:rPr>
                        <a:t>// OC1B output: </a:t>
                      </a:r>
                      <a:r>
                        <a:rPr lang="en-US" sz="2300" b="0" dirty="0" err="1">
                          <a:solidFill>
                            <a:srgbClr val="00B050"/>
                          </a:solidFill>
                        </a:rPr>
                        <a:t>Discon</a:t>
                      </a:r>
                      <a:r>
                        <a:rPr lang="en-US" sz="2300" b="0" dirty="0">
                          <a:solidFill>
                            <a:srgbClr val="00B050"/>
                          </a:solidFill>
                        </a:rPr>
                        <a:t>.</a:t>
                      </a:r>
                    </a:p>
                    <a:p>
                      <a:pPr algn="l" rtl="0"/>
                      <a:r>
                        <a:rPr lang="en-US" sz="2300" b="0" dirty="0">
                          <a:solidFill>
                            <a:srgbClr val="00B050"/>
                          </a:solidFill>
                        </a:rPr>
                        <a:t>// Timer1 Overflow Interrupt: Off</a:t>
                      </a:r>
                    </a:p>
                    <a:p>
                      <a:pPr algn="l" rtl="0"/>
                      <a:r>
                        <a:rPr lang="en-US" sz="2300" b="0" dirty="0">
                          <a:solidFill>
                            <a:srgbClr val="00B050"/>
                          </a:solidFill>
                        </a:rPr>
                        <a:t>// Input Capture Interrupt: Off</a:t>
                      </a:r>
                    </a:p>
                    <a:p>
                      <a:pPr algn="l" rtl="0"/>
                      <a:r>
                        <a:rPr lang="en-US" sz="2300" b="0" dirty="0">
                          <a:solidFill>
                            <a:srgbClr val="00B050"/>
                          </a:solidFill>
                        </a:rPr>
                        <a:t>// Compare A Match Interrupt: Off</a:t>
                      </a:r>
                    </a:p>
                    <a:p>
                      <a:pPr algn="l" rtl="0"/>
                      <a:r>
                        <a:rPr lang="en-US" sz="2300" b="0" dirty="0">
                          <a:solidFill>
                            <a:srgbClr val="00B050"/>
                          </a:solidFill>
                        </a:rPr>
                        <a:t>// Compare B Match Interrupt: Off</a:t>
                      </a:r>
                    </a:p>
                    <a:p>
                      <a:pPr algn="l" rtl="0"/>
                      <a:r>
                        <a:rPr lang="en-US" sz="2300" b="0" dirty="0">
                          <a:solidFill>
                            <a:srgbClr val="FF0000"/>
                          </a:solidFill>
                        </a:rPr>
                        <a:t>TCCR1A=0B10000011;</a:t>
                      </a:r>
                    </a:p>
                    <a:p>
                      <a:pPr algn="l" rtl="0"/>
                      <a:r>
                        <a:rPr lang="en-US" sz="2300" b="0" dirty="0">
                          <a:solidFill>
                            <a:srgbClr val="FF0000"/>
                          </a:solidFill>
                        </a:rPr>
                        <a:t>TCCR1B=0B00001001;</a:t>
                      </a:r>
                    </a:p>
                    <a:p>
                      <a:pPr algn="l" rtl="0"/>
                      <a:r>
                        <a:rPr lang="en-US" sz="2300" b="0" dirty="0">
                          <a:solidFill>
                            <a:srgbClr val="00B050"/>
                          </a:solidFill>
                        </a:rPr>
                        <a:t>//configure PD5(OC1A)--&gt;OUTPUT</a:t>
                      </a:r>
                    </a:p>
                    <a:p>
                      <a:pPr algn="l" rtl="0"/>
                      <a:r>
                        <a:rPr lang="en-US" sz="2300" b="0" dirty="0">
                          <a:solidFill>
                            <a:srgbClr val="FF0000"/>
                          </a:solidFill>
                        </a:rPr>
                        <a:t>DDRD.5=1;</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211</a:t>
            </a:fld>
            <a:endParaRPr lang="ar-SA"/>
          </a:p>
        </p:txBody>
      </p:sp>
    </p:spTree>
    <p:extLst>
      <p:ext uri="{BB962C8B-B14F-4D97-AF65-F5344CB8AC3E}">
        <p14:creationId xmlns:p14="http://schemas.microsoft.com/office/powerpoint/2010/main" val="33007073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hift\Desktop\my work\COURSE MICRO\applications\application4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52" y="1211608"/>
            <a:ext cx="8208912" cy="4846441"/>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(محلل إشارة رقمية (قياس نبضة الموجبة والسالبة))</a:t>
            </a:r>
          </a:p>
        </p:txBody>
      </p:sp>
      <p:sp>
        <p:nvSpPr>
          <p:cNvPr id="9" name="مربع نص 8">
            <a:hlinkClick r:id="rId3" action="ppaction://program"/>
          </p:cNvPr>
          <p:cNvSpPr txBox="1"/>
          <p:nvPr/>
        </p:nvSpPr>
        <p:spPr>
          <a:xfrm>
            <a:off x="5715596" y="486422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\Examples\Ex20</a:t>
            </a:r>
            <a:endParaRPr lang="ar-SA" b="1" dirty="0">
              <a:solidFill>
                <a:srgbClr val="FF0000"/>
              </a:solidFill>
            </a:endParaRPr>
          </a:p>
        </p:txBody>
      </p:sp>
      <p:sp>
        <p:nvSpPr>
          <p:cNvPr id="10" name="مستطيل 9"/>
          <p:cNvSpPr/>
          <p:nvPr/>
        </p:nvSpPr>
        <p:spPr>
          <a:xfrm>
            <a:off x="5508104" y="479657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212</a:t>
            </a:fld>
            <a:endParaRPr lang="ar-SA"/>
          </a:p>
        </p:txBody>
      </p:sp>
    </p:spTree>
    <p:extLst>
      <p:ext uri="{BB962C8B-B14F-4D97-AF65-F5344CB8AC3E}">
        <p14:creationId xmlns:p14="http://schemas.microsoft.com/office/powerpoint/2010/main" val="39780348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 y="106680"/>
          <a:ext cx="9252520" cy="6492240"/>
        </p:xfrm>
        <a:graphic>
          <a:graphicData uri="http://schemas.openxmlformats.org/drawingml/2006/table">
            <a:tbl>
              <a:tblPr rtl="1" firstRow="1" bandRow="1">
                <a:tableStyleId>{2D5ABB26-0587-4C30-8999-92F81FD0307C}</a:tableStyleId>
              </a:tblPr>
              <a:tblGrid>
                <a:gridCol w="4368051">
                  <a:extLst>
                    <a:ext uri="{9D8B030D-6E8A-4147-A177-3AD203B41FA5}">
                      <a16:colId xmlns:a16="http://schemas.microsoft.com/office/drawing/2014/main" val="20000"/>
                    </a:ext>
                  </a:extLst>
                </a:gridCol>
                <a:gridCol w="4884469">
                  <a:extLst>
                    <a:ext uri="{9D8B030D-6E8A-4147-A177-3AD203B41FA5}">
                      <a16:colId xmlns:a16="http://schemas.microsoft.com/office/drawing/2014/main" val="20001"/>
                    </a:ext>
                  </a:extLst>
                </a:gridCol>
              </a:tblGrid>
              <a:tr h="6336704">
                <a:tc>
                  <a:txBody>
                    <a:bodyPr/>
                    <a:lstStyle/>
                    <a:p>
                      <a:pPr algn="l" rtl="0"/>
                      <a:r>
                        <a:rPr lang="en-US" sz="2800" b="0" dirty="0">
                          <a:solidFill>
                            <a:srgbClr val="FF0000"/>
                          </a:solidFill>
                        </a:rPr>
                        <a:t>if (PIND.6==1)</a:t>
                      </a:r>
                    </a:p>
                    <a:p>
                      <a:pPr algn="l" rtl="0"/>
                      <a:r>
                        <a:rPr lang="en-US" sz="2800" b="0" dirty="0">
                          <a:solidFill>
                            <a:srgbClr val="FF0000"/>
                          </a:solidFill>
                        </a:rPr>
                        <a:t>{if ( v&gt;</a:t>
                      </a:r>
                      <a:r>
                        <a:rPr lang="en-US" sz="2800" b="0" dirty="0" err="1">
                          <a:solidFill>
                            <a:srgbClr val="FF0000"/>
                          </a:solidFill>
                        </a:rPr>
                        <a:t>vb</a:t>
                      </a:r>
                      <a:r>
                        <a:rPr lang="en-US" sz="2800" b="0" dirty="0">
                          <a:solidFill>
                            <a:srgbClr val="FF0000"/>
                          </a:solidFill>
                        </a:rPr>
                        <a:t>)  </a:t>
                      </a:r>
                    </a:p>
                    <a:p>
                      <a:pPr algn="l" rtl="0"/>
                      <a:r>
                        <a:rPr lang="en-US" sz="2800" b="0" dirty="0" err="1">
                          <a:solidFill>
                            <a:srgbClr val="FF0000"/>
                          </a:solidFill>
                        </a:rPr>
                        <a:t>n_p</a:t>
                      </a:r>
                      <a:r>
                        <a:rPr lang="en-US" sz="2800" b="0" dirty="0">
                          <a:solidFill>
                            <a:srgbClr val="FF0000"/>
                          </a:solidFill>
                        </a:rPr>
                        <a:t>=v-</a:t>
                      </a:r>
                      <a:r>
                        <a:rPr lang="en-US" sz="2800" b="0" dirty="0" err="1">
                          <a:solidFill>
                            <a:srgbClr val="FF0000"/>
                          </a:solidFill>
                        </a:rPr>
                        <a:t>vb</a:t>
                      </a:r>
                      <a:r>
                        <a:rPr lang="en-US" sz="2800" b="0" dirty="0">
                          <a:solidFill>
                            <a:srgbClr val="FF0000"/>
                          </a:solidFill>
                        </a:rPr>
                        <a:t>;</a:t>
                      </a:r>
                    </a:p>
                    <a:p>
                      <a:pPr algn="l" rtl="0"/>
                      <a:r>
                        <a:rPr lang="en-US" sz="2800" b="0" dirty="0">
                          <a:solidFill>
                            <a:srgbClr val="FF0000"/>
                          </a:solidFill>
                        </a:rPr>
                        <a:t>else</a:t>
                      </a:r>
                    </a:p>
                    <a:p>
                      <a:pPr algn="l" rtl="0"/>
                      <a:r>
                        <a:rPr lang="en-US" sz="2800" b="0" dirty="0" err="1">
                          <a:solidFill>
                            <a:srgbClr val="FF0000"/>
                          </a:solidFill>
                        </a:rPr>
                        <a:t>n_p</a:t>
                      </a:r>
                      <a:r>
                        <a:rPr lang="en-US" sz="2800" b="0" dirty="0">
                          <a:solidFill>
                            <a:srgbClr val="FF0000"/>
                          </a:solidFill>
                        </a:rPr>
                        <a:t>=1+0xffff-vb+v;</a:t>
                      </a:r>
                    </a:p>
                    <a:p>
                      <a:pPr algn="l" rtl="0"/>
                      <a:r>
                        <a:rPr lang="en-US" sz="2800" b="0" dirty="0">
                          <a:solidFill>
                            <a:srgbClr val="FF0000"/>
                          </a:solidFill>
                        </a:rPr>
                        <a:t>TCCR1B=0B00000010;}</a:t>
                      </a:r>
                    </a:p>
                    <a:p>
                      <a:pPr algn="l" rtl="0"/>
                      <a:r>
                        <a:rPr lang="en-US" sz="2800" b="0" dirty="0">
                          <a:solidFill>
                            <a:srgbClr val="FF0000"/>
                          </a:solidFill>
                        </a:rPr>
                        <a:t>else</a:t>
                      </a:r>
                    </a:p>
                    <a:p>
                      <a:pPr algn="l" rtl="0"/>
                      <a:r>
                        <a:rPr lang="en-US" sz="2800" b="0" dirty="0">
                          <a:solidFill>
                            <a:srgbClr val="FF0000"/>
                          </a:solidFill>
                        </a:rPr>
                        <a:t>{if ( v&gt;</a:t>
                      </a:r>
                      <a:r>
                        <a:rPr lang="en-US" sz="2800" b="0" dirty="0" err="1">
                          <a:solidFill>
                            <a:srgbClr val="FF0000"/>
                          </a:solidFill>
                        </a:rPr>
                        <a:t>vb</a:t>
                      </a:r>
                      <a:r>
                        <a:rPr lang="en-US" sz="2800" b="0" dirty="0">
                          <a:solidFill>
                            <a:srgbClr val="FF0000"/>
                          </a:solidFill>
                        </a:rPr>
                        <a:t>)  </a:t>
                      </a:r>
                    </a:p>
                    <a:p>
                      <a:pPr algn="l" rtl="0"/>
                      <a:r>
                        <a:rPr lang="en-US" sz="2800" b="0" dirty="0" err="1">
                          <a:solidFill>
                            <a:srgbClr val="FF0000"/>
                          </a:solidFill>
                        </a:rPr>
                        <a:t>p_p</a:t>
                      </a:r>
                      <a:r>
                        <a:rPr lang="en-US" sz="2800" b="0" dirty="0">
                          <a:solidFill>
                            <a:srgbClr val="FF0000"/>
                          </a:solidFill>
                        </a:rPr>
                        <a:t>=v-</a:t>
                      </a:r>
                      <a:r>
                        <a:rPr lang="en-US" sz="2800" b="0" dirty="0" err="1">
                          <a:solidFill>
                            <a:srgbClr val="FF0000"/>
                          </a:solidFill>
                        </a:rPr>
                        <a:t>vb</a:t>
                      </a:r>
                      <a:r>
                        <a:rPr lang="en-US" sz="2800" b="0" dirty="0">
                          <a:solidFill>
                            <a:srgbClr val="FF0000"/>
                          </a:solidFill>
                        </a:rPr>
                        <a:t>;</a:t>
                      </a:r>
                    </a:p>
                    <a:p>
                      <a:pPr algn="l" rtl="0"/>
                      <a:r>
                        <a:rPr lang="en-US" sz="2800" b="0" dirty="0">
                          <a:solidFill>
                            <a:srgbClr val="FF0000"/>
                          </a:solidFill>
                        </a:rPr>
                        <a:t>else</a:t>
                      </a:r>
                    </a:p>
                    <a:p>
                      <a:pPr algn="l" rtl="0"/>
                      <a:r>
                        <a:rPr lang="en-US" sz="2800" b="0" dirty="0" err="1">
                          <a:solidFill>
                            <a:srgbClr val="FF0000"/>
                          </a:solidFill>
                        </a:rPr>
                        <a:t>p_p</a:t>
                      </a:r>
                      <a:r>
                        <a:rPr lang="en-US" sz="2800" b="0" dirty="0">
                          <a:solidFill>
                            <a:srgbClr val="FF0000"/>
                          </a:solidFill>
                        </a:rPr>
                        <a:t>=1+0xffff-vb+v;</a:t>
                      </a:r>
                    </a:p>
                    <a:p>
                      <a:pPr algn="l" rtl="0"/>
                      <a:r>
                        <a:rPr lang="en-US" sz="2800" b="0" dirty="0">
                          <a:solidFill>
                            <a:srgbClr val="FF0000"/>
                          </a:solidFill>
                        </a:rPr>
                        <a:t>TCCR1B=0B01000010;}</a:t>
                      </a:r>
                    </a:p>
                    <a:p>
                      <a:pPr algn="l" rtl="0"/>
                      <a:r>
                        <a:rPr lang="en-US" sz="2800" b="0" dirty="0">
                          <a:solidFill>
                            <a:srgbClr val="FF0000"/>
                          </a:solidFill>
                        </a:rPr>
                        <a:t> </a:t>
                      </a:r>
                      <a:r>
                        <a:rPr lang="en-US" sz="2800" b="0" dirty="0" err="1">
                          <a:solidFill>
                            <a:srgbClr val="FF0000"/>
                          </a:solidFill>
                        </a:rPr>
                        <a:t>vb</a:t>
                      </a:r>
                      <a:r>
                        <a:rPr lang="en-US" sz="2800" b="0" dirty="0">
                          <a:solidFill>
                            <a:srgbClr val="FF0000"/>
                          </a:solidFill>
                        </a:rPr>
                        <a:t>=v</a:t>
                      </a:r>
                      <a:r>
                        <a:rPr lang="en-US" sz="2800" b="0" dirty="0">
                          <a:solidFill>
                            <a:schemeClr val="tx1"/>
                          </a:solidFill>
                        </a:rPr>
                        <a:t>; </a:t>
                      </a:r>
                    </a:p>
                    <a:p>
                      <a:pPr algn="l" rtl="0"/>
                      <a:r>
                        <a:rPr lang="en-US" sz="2800" b="0" dirty="0">
                          <a:solidFill>
                            <a:srgbClr val="0070C0"/>
                          </a:solidFill>
                        </a:rPr>
                        <a:t>}</a:t>
                      </a:r>
                    </a:p>
                    <a:p>
                      <a:pPr algn="l" rtl="0"/>
                      <a:endParaRPr lang="en-US" sz="2800" b="0" dirty="0">
                        <a:solidFill>
                          <a:schemeClr val="tx1"/>
                        </a:solidFill>
                      </a:endParaRPr>
                    </a:p>
                  </a:txBody>
                  <a:tcPr/>
                </a:tc>
                <a:tc>
                  <a:txBody>
                    <a:bodyPr/>
                    <a:lstStyle/>
                    <a:p>
                      <a:pPr algn="l" rtl="0"/>
                      <a:r>
                        <a:rPr lang="en-US" sz="2800" b="0" dirty="0">
                          <a:solidFill>
                            <a:schemeClr val="tx1"/>
                          </a:solidFill>
                        </a:rPr>
                        <a:t>#include &lt;mega16.h&gt;</a:t>
                      </a:r>
                    </a:p>
                    <a:p>
                      <a:pPr algn="l" rtl="0"/>
                      <a:r>
                        <a:rPr lang="en-US" sz="2800" b="0" dirty="0">
                          <a:solidFill>
                            <a:schemeClr val="tx1"/>
                          </a:solidFill>
                        </a:rPr>
                        <a:t>#include &lt;</a:t>
                      </a:r>
                      <a:r>
                        <a:rPr lang="en-US" sz="2800" b="0" dirty="0" err="1">
                          <a:solidFill>
                            <a:schemeClr val="tx1"/>
                          </a:solidFill>
                        </a:rPr>
                        <a:t>delay.h</a:t>
                      </a:r>
                      <a:r>
                        <a:rPr lang="en-US" sz="2800" b="0" dirty="0">
                          <a:solidFill>
                            <a:schemeClr val="tx1"/>
                          </a:solidFill>
                        </a:rPr>
                        <a:t>&gt;</a:t>
                      </a:r>
                    </a:p>
                    <a:p>
                      <a:pPr algn="l" rtl="0"/>
                      <a:r>
                        <a:rPr lang="en-US" sz="2800" b="0" dirty="0">
                          <a:solidFill>
                            <a:schemeClr val="tx1"/>
                          </a:solidFill>
                        </a:rPr>
                        <a:t>#include &lt;</a:t>
                      </a:r>
                      <a:r>
                        <a:rPr lang="en-US" sz="2800" b="0" dirty="0" err="1">
                          <a:solidFill>
                            <a:schemeClr val="tx1"/>
                          </a:solidFill>
                        </a:rPr>
                        <a:t>stdlib.h</a:t>
                      </a:r>
                      <a:r>
                        <a:rPr lang="en-US" sz="2800" b="0" dirty="0">
                          <a:solidFill>
                            <a:schemeClr val="tx1"/>
                          </a:solidFill>
                        </a:rPr>
                        <a:t>&gt;</a:t>
                      </a:r>
                    </a:p>
                    <a:p>
                      <a:pPr algn="l" rtl="0"/>
                      <a:r>
                        <a:rPr lang="en-US" sz="2800" b="0" dirty="0">
                          <a:solidFill>
                            <a:schemeClr val="tx1"/>
                          </a:solidFill>
                        </a:rPr>
                        <a:t>#include &lt;</a:t>
                      </a:r>
                      <a:r>
                        <a:rPr lang="en-US" sz="2800" b="0" dirty="0" err="1">
                          <a:solidFill>
                            <a:schemeClr val="tx1"/>
                          </a:solidFill>
                        </a:rPr>
                        <a:t>lcd.h</a:t>
                      </a:r>
                      <a:r>
                        <a:rPr lang="en-US" sz="2800" b="0" dirty="0">
                          <a:solidFill>
                            <a:schemeClr val="tx1"/>
                          </a:solidFill>
                        </a:rPr>
                        <a:t>&gt;</a:t>
                      </a:r>
                    </a:p>
                    <a:p>
                      <a:pPr algn="l" rtl="0"/>
                      <a:r>
                        <a:rPr lang="en-US" sz="2800" b="0" dirty="0">
                          <a:solidFill>
                            <a:schemeClr val="tx1"/>
                          </a:solidFill>
                        </a:rPr>
                        <a:t>unsigned </a:t>
                      </a:r>
                      <a:r>
                        <a:rPr lang="en-US" sz="2800" b="0" dirty="0" err="1">
                          <a:solidFill>
                            <a:schemeClr val="tx1"/>
                          </a:solidFill>
                        </a:rPr>
                        <a:t>int</a:t>
                      </a:r>
                      <a:r>
                        <a:rPr lang="en-US" sz="2800" b="0" dirty="0">
                          <a:solidFill>
                            <a:srgbClr val="FF0000"/>
                          </a:solidFill>
                        </a:rPr>
                        <a:t> v, </a:t>
                      </a:r>
                      <a:r>
                        <a:rPr lang="en-US" sz="2800" b="0" dirty="0" err="1">
                          <a:solidFill>
                            <a:srgbClr val="FF0000"/>
                          </a:solidFill>
                        </a:rPr>
                        <a:t>vb,n_p,p_p</a:t>
                      </a:r>
                      <a:r>
                        <a:rPr lang="en-US" sz="2800" b="0" dirty="0">
                          <a:solidFill>
                            <a:schemeClr val="tx1"/>
                          </a:solidFill>
                        </a:rPr>
                        <a:t>;</a:t>
                      </a:r>
                    </a:p>
                    <a:p>
                      <a:pPr algn="l" rtl="0"/>
                      <a:r>
                        <a:rPr lang="en-US" sz="2800" b="0" dirty="0">
                          <a:solidFill>
                            <a:schemeClr val="tx1"/>
                          </a:solidFill>
                        </a:rPr>
                        <a:t>char s[10];</a:t>
                      </a:r>
                    </a:p>
                    <a:p>
                      <a:pPr algn="l" rtl="0"/>
                      <a:r>
                        <a:rPr lang="en-US" sz="2800" b="0" dirty="0">
                          <a:solidFill>
                            <a:schemeClr val="tx1"/>
                          </a:solidFill>
                        </a:rPr>
                        <a:t>#</a:t>
                      </a:r>
                      <a:r>
                        <a:rPr lang="en-US" sz="2800" b="0" dirty="0" err="1">
                          <a:solidFill>
                            <a:schemeClr val="tx1"/>
                          </a:solidFill>
                        </a:rPr>
                        <a:t>asm</a:t>
                      </a:r>
                      <a:endParaRPr lang="en-US" sz="2800" b="0" dirty="0">
                        <a:solidFill>
                          <a:schemeClr val="tx1"/>
                        </a:solidFill>
                      </a:endParaRPr>
                    </a:p>
                    <a:p>
                      <a:pPr algn="l" rtl="0"/>
                      <a:r>
                        <a:rPr lang="en-US" sz="2800" b="0" dirty="0">
                          <a:solidFill>
                            <a:schemeClr val="tx1"/>
                          </a:solidFill>
                        </a:rPr>
                        <a:t>.</a:t>
                      </a:r>
                      <a:r>
                        <a:rPr lang="en-US" sz="2800" b="0" dirty="0" err="1">
                          <a:solidFill>
                            <a:schemeClr val="tx1"/>
                          </a:solidFill>
                        </a:rPr>
                        <a:t>equ</a:t>
                      </a:r>
                      <a:r>
                        <a:rPr lang="en-US" sz="2800" b="0" dirty="0">
                          <a:solidFill>
                            <a:schemeClr val="tx1"/>
                          </a:solidFill>
                        </a:rPr>
                        <a:t> __</a:t>
                      </a:r>
                      <a:r>
                        <a:rPr lang="en-US" sz="2800" b="0" dirty="0" err="1">
                          <a:solidFill>
                            <a:schemeClr val="tx1"/>
                          </a:solidFill>
                        </a:rPr>
                        <a:t>lcd_port</a:t>
                      </a:r>
                      <a:r>
                        <a:rPr lang="en-US" sz="2800" b="0" dirty="0">
                          <a:solidFill>
                            <a:schemeClr val="tx1"/>
                          </a:solidFill>
                        </a:rPr>
                        <a:t>=0x1B ; PORTA</a:t>
                      </a:r>
                    </a:p>
                    <a:p>
                      <a:pPr algn="l" rtl="0"/>
                      <a:r>
                        <a:rPr lang="en-US" sz="2800" b="0" dirty="0">
                          <a:solidFill>
                            <a:schemeClr val="tx1"/>
                          </a:solidFill>
                        </a:rPr>
                        <a:t>#</a:t>
                      </a:r>
                      <a:r>
                        <a:rPr lang="en-US" sz="2800" b="0" dirty="0" err="1">
                          <a:solidFill>
                            <a:schemeClr val="tx1"/>
                          </a:solidFill>
                        </a:rPr>
                        <a:t>endasm</a:t>
                      </a:r>
                      <a:endParaRPr lang="en-US" sz="2800" b="0" dirty="0">
                        <a:solidFill>
                          <a:schemeClr val="tx1"/>
                        </a:solidFill>
                      </a:endParaRPr>
                    </a:p>
                    <a:p>
                      <a:pPr algn="l" rtl="0"/>
                      <a:r>
                        <a:rPr lang="en-US" sz="2800" b="0" dirty="0">
                          <a:solidFill>
                            <a:srgbClr val="0070C0"/>
                          </a:solidFill>
                        </a:rPr>
                        <a:t>interrupt [6] void ICP1_INT(void)</a:t>
                      </a:r>
                    </a:p>
                    <a:p>
                      <a:pPr algn="l" rtl="0"/>
                      <a:r>
                        <a:rPr lang="en-US" sz="2800" b="0" dirty="0">
                          <a:solidFill>
                            <a:srgbClr val="0070C0"/>
                          </a:solidFill>
                        </a:rPr>
                        <a:t>{</a:t>
                      </a:r>
                    </a:p>
                    <a:p>
                      <a:pPr algn="l" rtl="0"/>
                      <a:r>
                        <a:rPr lang="en-US" sz="2800" b="0" dirty="0">
                          <a:solidFill>
                            <a:srgbClr val="FF0000"/>
                          </a:solidFill>
                        </a:rPr>
                        <a:t>v= ICR1L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213</a:t>
            </a:fld>
            <a:endParaRPr lang="ar-SA"/>
          </a:p>
        </p:txBody>
      </p:sp>
    </p:spTree>
    <p:extLst>
      <p:ext uri="{BB962C8B-B14F-4D97-AF65-F5344CB8AC3E}">
        <p14:creationId xmlns:p14="http://schemas.microsoft.com/office/powerpoint/2010/main" val="1147648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40943"/>
          <a:ext cx="9252520" cy="7345680"/>
        </p:xfrm>
        <a:graphic>
          <a:graphicData uri="http://schemas.openxmlformats.org/drawingml/2006/table">
            <a:tbl>
              <a:tblPr rtl="1" firstRow="1" bandRow="1">
                <a:tableStyleId>{2D5ABB26-0587-4C30-8999-92F81FD0307C}</a:tableStyleId>
              </a:tblPr>
              <a:tblGrid>
                <a:gridCol w="4368051">
                  <a:extLst>
                    <a:ext uri="{9D8B030D-6E8A-4147-A177-3AD203B41FA5}">
                      <a16:colId xmlns:a16="http://schemas.microsoft.com/office/drawing/2014/main" val="20000"/>
                    </a:ext>
                  </a:extLst>
                </a:gridCol>
                <a:gridCol w="4884469">
                  <a:extLst>
                    <a:ext uri="{9D8B030D-6E8A-4147-A177-3AD203B41FA5}">
                      <a16:colId xmlns:a16="http://schemas.microsoft.com/office/drawing/2014/main" val="20001"/>
                    </a:ext>
                  </a:extLst>
                </a:gridCol>
              </a:tblGrid>
              <a:tr h="6336704">
                <a:tc>
                  <a:txBody>
                    <a:bodyPr/>
                    <a:lstStyle/>
                    <a:p>
                      <a:pPr algn="l" rtl="0"/>
                      <a:r>
                        <a:rPr lang="en-US" sz="2800" b="0" dirty="0" err="1">
                          <a:solidFill>
                            <a:schemeClr val="tx1"/>
                          </a:solidFill>
                        </a:rPr>
                        <a:t>lcd_gotoxy</a:t>
                      </a:r>
                      <a:r>
                        <a:rPr lang="en-US" sz="2800" b="0" dirty="0">
                          <a:solidFill>
                            <a:schemeClr val="tx1"/>
                          </a:solidFill>
                        </a:rPr>
                        <a:t>(2,0);</a:t>
                      </a:r>
                    </a:p>
                    <a:p>
                      <a:pPr algn="l" rtl="0"/>
                      <a:r>
                        <a:rPr lang="en-US" sz="2800" b="0" dirty="0" err="1">
                          <a:solidFill>
                            <a:schemeClr val="tx1"/>
                          </a:solidFill>
                        </a:rPr>
                        <a:t>lcd_puts</a:t>
                      </a:r>
                      <a:r>
                        <a:rPr lang="en-US" sz="2800" b="0" dirty="0">
                          <a:solidFill>
                            <a:schemeClr val="tx1"/>
                          </a:solidFill>
                        </a:rPr>
                        <a:t>(s) ;</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n_p,s</a:t>
                      </a:r>
                      <a:r>
                        <a:rPr lang="en-US" sz="2800" b="0" dirty="0">
                          <a:solidFill>
                            <a:schemeClr val="tx1"/>
                          </a:solidFill>
                        </a:rPr>
                        <a:t>); </a:t>
                      </a:r>
                    </a:p>
                    <a:p>
                      <a:pPr algn="l" rtl="0"/>
                      <a:r>
                        <a:rPr lang="en-US" sz="2800" b="0" dirty="0" err="1">
                          <a:solidFill>
                            <a:schemeClr val="tx1"/>
                          </a:solidFill>
                        </a:rPr>
                        <a:t>lcd_gotoxy</a:t>
                      </a:r>
                      <a:r>
                        <a:rPr lang="en-US" sz="2800" b="0" dirty="0">
                          <a:solidFill>
                            <a:schemeClr val="tx1"/>
                          </a:solidFill>
                        </a:rPr>
                        <a:t>(8,0);</a:t>
                      </a:r>
                    </a:p>
                    <a:p>
                      <a:pPr algn="l" rtl="0"/>
                      <a:r>
                        <a:rPr lang="en-US" sz="2800" b="0" dirty="0" err="1">
                          <a:solidFill>
                            <a:schemeClr val="tx1"/>
                          </a:solidFill>
                        </a:rPr>
                        <a:t>lcd_puts</a:t>
                      </a:r>
                      <a:r>
                        <a:rPr lang="en-US" sz="2800" b="0" dirty="0">
                          <a:solidFill>
                            <a:schemeClr val="tx1"/>
                          </a:solidFill>
                        </a:rPr>
                        <a:t>("N=    us") ;   </a:t>
                      </a:r>
                    </a:p>
                    <a:p>
                      <a:pPr algn="l" rtl="0"/>
                      <a:r>
                        <a:rPr lang="en-US" sz="2800" b="0" dirty="0" err="1">
                          <a:solidFill>
                            <a:schemeClr val="tx1"/>
                          </a:solidFill>
                        </a:rPr>
                        <a:t>lcd_gotoxy</a:t>
                      </a:r>
                      <a:r>
                        <a:rPr lang="en-US" sz="2800" b="0" dirty="0">
                          <a:solidFill>
                            <a:schemeClr val="tx1"/>
                          </a:solidFill>
                        </a:rPr>
                        <a:t>(10,0) ;</a:t>
                      </a:r>
                    </a:p>
                    <a:p>
                      <a:pPr algn="l" rtl="0"/>
                      <a:r>
                        <a:rPr lang="en-US" sz="2800" b="0" dirty="0" err="1">
                          <a:solidFill>
                            <a:schemeClr val="tx1"/>
                          </a:solidFill>
                        </a:rPr>
                        <a:t>lcd_puts</a:t>
                      </a:r>
                      <a:r>
                        <a:rPr lang="en-US" sz="2800" b="0" dirty="0">
                          <a:solidFill>
                            <a:schemeClr val="tx1"/>
                          </a:solidFill>
                        </a:rPr>
                        <a:t>(s) ;  </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n_p+p_p,s</a:t>
                      </a:r>
                      <a:r>
                        <a:rPr lang="en-US" sz="2800" b="0" dirty="0">
                          <a:solidFill>
                            <a:schemeClr val="tx1"/>
                          </a:solidFill>
                        </a:rPr>
                        <a:t>); </a:t>
                      </a:r>
                    </a:p>
                    <a:p>
                      <a:pPr algn="l" rtl="0"/>
                      <a:r>
                        <a:rPr lang="en-US" sz="2800" b="0" dirty="0" err="1">
                          <a:solidFill>
                            <a:schemeClr val="tx1"/>
                          </a:solidFill>
                        </a:rPr>
                        <a:t>lcd_gotoxy</a:t>
                      </a:r>
                      <a:r>
                        <a:rPr lang="en-US" sz="2800" b="0" dirty="0">
                          <a:solidFill>
                            <a:schemeClr val="tx1"/>
                          </a:solidFill>
                        </a:rPr>
                        <a:t>(0,1);</a:t>
                      </a:r>
                    </a:p>
                    <a:p>
                      <a:pPr algn="l" rtl="0"/>
                      <a:r>
                        <a:rPr lang="en-US" sz="2800" b="0" dirty="0" err="1">
                          <a:solidFill>
                            <a:schemeClr val="tx1"/>
                          </a:solidFill>
                        </a:rPr>
                        <a:t>lcd_puts</a:t>
                      </a:r>
                      <a:r>
                        <a:rPr lang="en-US" sz="2800" b="0" dirty="0">
                          <a:solidFill>
                            <a:schemeClr val="tx1"/>
                          </a:solidFill>
                        </a:rPr>
                        <a:t>("T=      us") ;   </a:t>
                      </a:r>
                    </a:p>
                    <a:p>
                      <a:pPr algn="l" rtl="0"/>
                      <a:r>
                        <a:rPr lang="en-US" sz="2800" b="0" dirty="0" err="1">
                          <a:solidFill>
                            <a:schemeClr val="tx1"/>
                          </a:solidFill>
                        </a:rPr>
                        <a:t>lcd_gotoxy</a:t>
                      </a:r>
                      <a:r>
                        <a:rPr lang="en-US" sz="2800" b="0" dirty="0">
                          <a:solidFill>
                            <a:schemeClr val="tx1"/>
                          </a:solidFill>
                        </a:rPr>
                        <a:t>(2,1) ;</a:t>
                      </a:r>
                    </a:p>
                    <a:p>
                      <a:pPr algn="l" rtl="0"/>
                      <a:r>
                        <a:rPr lang="en-US" sz="2800" b="0" dirty="0" err="1">
                          <a:solidFill>
                            <a:schemeClr val="tx1"/>
                          </a:solidFill>
                        </a:rPr>
                        <a:t>lcd_puts</a:t>
                      </a:r>
                      <a:r>
                        <a:rPr lang="en-US" sz="2800" b="0" dirty="0">
                          <a:solidFill>
                            <a:schemeClr val="tx1"/>
                          </a:solidFill>
                        </a:rPr>
                        <a:t>(s) ;  </a:t>
                      </a:r>
                    </a:p>
                    <a:p>
                      <a:pPr algn="l" rtl="0"/>
                      <a:r>
                        <a:rPr lang="en-US" sz="2800" b="0" dirty="0" err="1">
                          <a:solidFill>
                            <a:schemeClr val="tx1"/>
                          </a:solidFill>
                        </a:rPr>
                        <a:t>delay_ms</a:t>
                      </a:r>
                      <a:r>
                        <a:rPr lang="en-US" sz="2800" b="0" dirty="0">
                          <a:solidFill>
                            <a:schemeClr val="tx1"/>
                          </a:solidFill>
                        </a:rPr>
                        <a:t>(100);</a:t>
                      </a:r>
                    </a:p>
                    <a:p>
                      <a:pPr algn="l" rtl="0"/>
                      <a:r>
                        <a:rPr lang="en-US" sz="2800" b="0" dirty="0">
                          <a:solidFill>
                            <a:schemeClr val="tx1"/>
                          </a:solidFill>
                        </a:rPr>
                        <a:t>}</a:t>
                      </a:r>
                    </a:p>
                    <a:p>
                      <a:pPr algn="l" rtl="0"/>
                      <a:r>
                        <a:rPr lang="en-US" sz="2800" b="0" dirty="0">
                          <a:solidFill>
                            <a:schemeClr val="tx1"/>
                          </a:solidFill>
                        </a:rPr>
                        <a:t>}</a:t>
                      </a:r>
                    </a:p>
                    <a:p>
                      <a:pPr algn="l" rtl="0"/>
                      <a:endParaRPr lang="en-US" sz="2800" b="0" dirty="0">
                        <a:solidFill>
                          <a:schemeClr val="tx1"/>
                        </a:solidFill>
                      </a:endParaRPr>
                    </a:p>
                    <a:p>
                      <a:pPr algn="l" rtl="0"/>
                      <a:endParaRPr lang="en-US" sz="2800" b="0" dirty="0">
                        <a:solidFill>
                          <a:schemeClr val="tx1"/>
                        </a:solidFill>
                      </a:endParaRPr>
                    </a:p>
                  </a:txBody>
                  <a:tcPr/>
                </a:tc>
                <a:tc>
                  <a:txBody>
                    <a:bodyPr/>
                    <a:lstStyle/>
                    <a:p>
                      <a:pPr algn="l" rtl="0"/>
                      <a:r>
                        <a:rPr lang="en-US" sz="2800" b="0" dirty="0">
                          <a:solidFill>
                            <a:schemeClr val="tx1"/>
                          </a:solidFill>
                        </a:rPr>
                        <a:t>void main(void){</a:t>
                      </a:r>
                    </a:p>
                    <a:p>
                      <a:pPr algn="l" rtl="0"/>
                      <a:r>
                        <a:rPr lang="en-US" sz="2800" b="0" dirty="0" err="1">
                          <a:solidFill>
                            <a:schemeClr val="tx1"/>
                          </a:solidFill>
                        </a:rPr>
                        <a:t>lcd_init</a:t>
                      </a:r>
                      <a:r>
                        <a:rPr lang="en-US" sz="2800" b="0" dirty="0">
                          <a:solidFill>
                            <a:schemeClr val="tx1"/>
                          </a:solidFill>
                        </a:rPr>
                        <a:t>(16);</a:t>
                      </a:r>
                    </a:p>
                    <a:p>
                      <a:pPr algn="l" rtl="0"/>
                      <a:r>
                        <a:rPr lang="en-US" sz="2800" b="0" dirty="0" err="1">
                          <a:solidFill>
                            <a:schemeClr val="tx1"/>
                          </a:solidFill>
                        </a:rPr>
                        <a:t>lcd_clear</a:t>
                      </a:r>
                      <a:r>
                        <a:rPr lang="en-US" sz="2800" b="0" dirty="0">
                          <a:solidFill>
                            <a:schemeClr val="tx1"/>
                          </a:solidFill>
                        </a:rPr>
                        <a:t>();</a:t>
                      </a:r>
                    </a:p>
                    <a:p>
                      <a:pPr algn="l" rtl="0"/>
                      <a:r>
                        <a:rPr lang="en-US" sz="2800" b="0" dirty="0">
                          <a:solidFill>
                            <a:srgbClr val="00B050"/>
                          </a:solidFill>
                        </a:rPr>
                        <a:t>// Prescaler: 8</a:t>
                      </a:r>
                    </a:p>
                    <a:p>
                      <a:pPr algn="l" rtl="0"/>
                      <a:r>
                        <a:rPr lang="en-US" sz="2800" b="0" dirty="0">
                          <a:solidFill>
                            <a:srgbClr val="00B050"/>
                          </a:solidFill>
                        </a:rPr>
                        <a:t>// Input Capture Interrupt: 0N</a:t>
                      </a:r>
                    </a:p>
                    <a:p>
                      <a:pPr algn="l" rtl="0"/>
                      <a:r>
                        <a:rPr lang="en-US" sz="2800" b="0" dirty="0">
                          <a:solidFill>
                            <a:schemeClr val="accent1"/>
                          </a:solidFill>
                        </a:rPr>
                        <a:t>TCCR1A=0000000000;</a:t>
                      </a:r>
                    </a:p>
                    <a:p>
                      <a:pPr algn="l" rtl="0"/>
                      <a:r>
                        <a:rPr lang="en-US" sz="2800" b="0" dirty="0">
                          <a:solidFill>
                            <a:schemeClr val="accent1"/>
                          </a:solidFill>
                        </a:rPr>
                        <a:t>TCCR1B=0B00000010;</a:t>
                      </a:r>
                    </a:p>
                    <a:p>
                      <a:pPr algn="l" rtl="0"/>
                      <a:r>
                        <a:rPr lang="en-US" sz="2800" b="0" dirty="0">
                          <a:solidFill>
                            <a:schemeClr val="accent1"/>
                          </a:solidFill>
                        </a:rPr>
                        <a:t>TIMSK=0B00100000;</a:t>
                      </a:r>
                    </a:p>
                    <a:p>
                      <a:pPr algn="l" rtl="0"/>
                      <a:r>
                        <a:rPr lang="en-US" sz="2800" b="0" dirty="0">
                          <a:solidFill>
                            <a:schemeClr val="tx1"/>
                          </a:solidFill>
                        </a:rPr>
                        <a:t>#</a:t>
                      </a:r>
                      <a:r>
                        <a:rPr lang="en-US" sz="2800" b="0" dirty="0" err="1">
                          <a:solidFill>
                            <a:schemeClr val="tx1"/>
                          </a:solidFill>
                        </a:rPr>
                        <a:t>asm</a:t>
                      </a:r>
                      <a:r>
                        <a:rPr lang="en-US" sz="2800" b="0" dirty="0">
                          <a:solidFill>
                            <a:schemeClr val="tx1"/>
                          </a:solidFill>
                        </a:rPr>
                        <a:t>("</a:t>
                      </a:r>
                      <a:r>
                        <a:rPr lang="en-US" sz="2800" b="0" dirty="0" err="1">
                          <a:solidFill>
                            <a:schemeClr val="tx1"/>
                          </a:solidFill>
                        </a:rPr>
                        <a:t>sei</a:t>
                      </a:r>
                      <a:r>
                        <a:rPr lang="en-US" sz="2800" b="0" dirty="0">
                          <a:solidFill>
                            <a:schemeClr val="tx1"/>
                          </a:solidFill>
                        </a:rPr>
                        <a:t>");             </a:t>
                      </a:r>
                    </a:p>
                    <a:p>
                      <a:pPr algn="l" rtl="0"/>
                      <a:r>
                        <a:rPr lang="en-US" sz="2800" b="0" dirty="0" err="1">
                          <a:solidFill>
                            <a:schemeClr val="tx1"/>
                          </a:solidFill>
                        </a:rPr>
                        <a:t>lcd_clear</a:t>
                      </a:r>
                      <a:r>
                        <a:rPr lang="en-US" sz="2800" b="0" dirty="0">
                          <a:solidFill>
                            <a:schemeClr val="tx1"/>
                          </a:solidFill>
                        </a:rPr>
                        <a:t>();</a:t>
                      </a:r>
                    </a:p>
                    <a:p>
                      <a:pPr algn="l" rtl="0"/>
                      <a:r>
                        <a:rPr lang="en-US" sz="2800" b="0" dirty="0" err="1">
                          <a:solidFill>
                            <a:schemeClr val="tx1"/>
                          </a:solidFill>
                        </a:rPr>
                        <a:t>delay_ms</a:t>
                      </a:r>
                      <a:r>
                        <a:rPr lang="en-US" sz="2800" b="0" dirty="0">
                          <a:solidFill>
                            <a:schemeClr val="tx1"/>
                          </a:solidFill>
                        </a:rPr>
                        <a:t>(1000);</a:t>
                      </a:r>
                    </a:p>
                    <a:p>
                      <a:pPr algn="l" rtl="0"/>
                      <a:r>
                        <a:rPr lang="en-US" sz="2800" b="0" dirty="0">
                          <a:solidFill>
                            <a:schemeClr val="tx1"/>
                          </a:solidFill>
                        </a:rPr>
                        <a:t>while(1){</a:t>
                      </a:r>
                    </a:p>
                    <a:p>
                      <a:pPr algn="l" rtl="0"/>
                      <a:r>
                        <a:rPr lang="en-US" sz="2800" b="0" dirty="0" err="1">
                          <a:solidFill>
                            <a:schemeClr val="tx1"/>
                          </a:solidFill>
                        </a:rPr>
                        <a:t>ltoa</a:t>
                      </a:r>
                      <a:r>
                        <a:rPr lang="en-US" sz="2800" b="0" dirty="0">
                          <a:solidFill>
                            <a:schemeClr val="tx1"/>
                          </a:solidFill>
                        </a:rPr>
                        <a:t>(</a:t>
                      </a:r>
                      <a:r>
                        <a:rPr lang="en-US" sz="2800" b="0" dirty="0" err="1">
                          <a:solidFill>
                            <a:schemeClr val="tx1"/>
                          </a:solidFill>
                        </a:rPr>
                        <a:t>p_p,s</a:t>
                      </a:r>
                      <a:r>
                        <a:rPr lang="en-US" sz="2800" b="0" dirty="0">
                          <a:solidFill>
                            <a:schemeClr val="tx1"/>
                          </a:solidFill>
                        </a:rPr>
                        <a:t>);</a:t>
                      </a:r>
                    </a:p>
                    <a:p>
                      <a:pPr algn="l" rtl="0"/>
                      <a:r>
                        <a:rPr lang="en-US" sz="2800" b="0" dirty="0" err="1">
                          <a:solidFill>
                            <a:schemeClr val="tx1"/>
                          </a:solidFill>
                        </a:rPr>
                        <a:t>lcd_gotoxy</a:t>
                      </a:r>
                      <a:r>
                        <a:rPr lang="en-US" sz="2800" b="0" dirty="0">
                          <a:solidFill>
                            <a:schemeClr val="tx1"/>
                          </a:solidFill>
                        </a:rPr>
                        <a:t>(0,0); </a:t>
                      </a:r>
                    </a:p>
                    <a:p>
                      <a:pPr algn="l" rtl="0"/>
                      <a:r>
                        <a:rPr lang="en-US" sz="2800" b="0" dirty="0" err="1">
                          <a:solidFill>
                            <a:schemeClr val="tx1"/>
                          </a:solidFill>
                        </a:rPr>
                        <a:t>lcd_puts</a:t>
                      </a:r>
                      <a:r>
                        <a:rPr lang="en-US" sz="2800" b="0" dirty="0">
                          <a:solidFill>
                            <a:schemeClr val="tx1"/>
                          </a:solidFill>
                        </a:rPr>
                        <a:t>("P=    ") ;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214</a:t>
            </a:fld>
            <a:endParaRPr lang="ar-SA"/>
          </a:p>
        </p:txBody>
      </p:sp>
    </p:spTree>
    <p:extLst>
      <p:ext uri="{BB962C8B-B14F-4D97-AF65-F5344CB8AC3E}">
        <p14:creationId xmlns:p14="http://schemas.microsoft.com/office/powerpoint/2010/main" val="41404353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617" y="3243290"/>
            <a:ext cx="6829425"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215</a:t>
            </a:fld>
            <a:endParaRPr lang="ar-SA">
              <a:solidFill>
                <a:prstClr val="black">
                  <a:tint val="75000"/>
                </a:prstClr>
              </a:solidFill>
            </a:endParaRPr>
          </a:p>
        </p:txBody>
      </p:sp>
      <p:sp>
        <p:nvSpPr>
          <p:cNvPr id="3" name="مستطيل 2"/>
          <p:cNvSpPr/>
          <p:nvPr/>
        </p:nvSpPr>
        <p:spPr>
          <a:xfrm>
            <a:off x="-1180" y="796061"/>
            <a:ext cx="9037023" cy="3539430"/>
          </a:xfrm>
          <a:prstGeom prst="rect">
            <a:avLst/>
          </a:prstGeom>
        </p:spPr>
        <p:txBody>
          <a:bodyPr wrap="square">
            <a:spAutoFit/>
          </a:bodyPr>
          <a:lstStyle/>
          <a:p>
            <a:pPr algn="just"/>
            <a:r>
              <a:rPr lang="ar-SA" sz="2800" dirty="0"/>
              <a:t>يؤمن هزاز الشريحة الداخلي المستقل نبضات الساعة لمؤقت المراقبة </a:t>
            </a:r>
            <a:r>
              <a:rPr lang="en-US" sz="2800" dirty="0"/>
              <a:t>watchdog timer</a:t>
            </a:r>
            <a:r>
              <a:rPr lang="ar-SA" sz="2800" dirty="0"/>
              <a:t>، وتُضبط فترة تصفير مؤقت المراقبة عند التحكم بمقسمه </a:t>
            </a:r>
            <a:r>
              <a:rPr lang="en-US" sz="2800" dirty="0" err="1"/>
              <a:t>prescaler</a:t>
            </a:r>
            <a:r>
              <a:rPr lang="en-US" sz="2800" dirty="0"/>
              <a:t> </a:t>
            </a:r>
            <a:r>
              <a:rPr lang="ar-SA" sz="2800" dirty="0"/>
              <a:t> ويمكن اختيار أحد ثماني دورات ساعة مختلفة لتحديد دورة التصفير. فإذا انقضت دورة التصفير بدون تصفير آخر لمؤقت المراقب </a:t>
            </a:r>
            <a:r>
              <a:rPr lang="ar-SA" sz="2800" dirty="0">
                <a:solidFill>
                  <a:srgbClr val="FF0000"/>
                </a:solidFill>
              </a:rPr>
              <a:t>(يتم تصفير مؤقت المراقب عن طريق تعليمة </a:t>
            </a:r>
            <a:r>
              <a:rPr lang="en-US" sz="2800" dirty="0">
                <a:solidFill>
                  <a:schemeClr val="accent1"/>
                </a:solidFill>
              </a:rPr>
              <a:t>#</a:t>
            </a:r>
            <a:r>
              <a:rPr lang="en-US" sz="2800" dirty="0" err="1">
                <a:solidFill>
                  <a:schemeClr val="accent1"/>
                </a:solidFill>
              </a:rPr>
              <a:t>asm</a:t>
            </a:r>
            <a:r>
              <a:rPr lang="en-US" sz="2800" dirty="0">
                <a:solidFill>
                  <a:schemeClr val="accent1"/>
                </a:solidFill>
              </a:rPr>
              <a:t>("</a:t>
            </a:r>
            <a:r>
              <a:rPr lang="en-US" sz="2800" dirty="0" err="1">
                <a:solidFill>
                  <a:schemeClr val="accent1"/>
                </a:solidFill>
              </a:rPr>
              <a:t>wdr</a:t>
            </a:r>
            <a:r>
              <a:rPr lang="en-US" sz="2800" dirty="0">
                <a:solidFill>
                  <a:schemeClr val="accent1"/>
                </a:solidFill>
              </a:rPr>
              <a:t>")</a:t>
            </a:r>
            <a:r>
              <a:rPr lang="ar-SA" sz="2800" dirty="0">
                <a:solidFill>
                  <a:srgbClr val="FF0000"/>
                </a:solidFill>
              </a:rPr>
              <a:t>) </a:t>
            </a:r>
            <a:r>
              <a:rPr lang="ar-SA" sz="2800" dirty="0"/>
              <a:t>فإن المتحكم يُصفّر </a:t>
            </a:r>
            <a:r>
              <a:rPr lang="en-US" sz="2800" dirty="0"/>
              <a:t>Reset</a:t>
            </a:r>
            <a:r>
              <a:rPr lang="ar-SA" sz="2800" dirty="0"/>
              <a:t>.</a:t>
            </a:r>
          </a:p>
          <a:p>
            <a:pPr algn="just"/>
            <a:endParaRPr lang="en-US" sz="2800" dirty="0"/>
          </a:p>
          <a:p>
            <a:pPr algn="just"/>
            <a:endParaRPr lang="ar-SA" sz="2800" dirty="0">
              <a:solidFill>
                <a:prstClr val="black"/>
              </a:solidFill>
            </a:endParaRPr>
          </a:p>
        </p:txBody>
      </p:sp>
      <p:sp>
        <p:nvSpPr>
          <p:cNvPr id="6" name="مستطيل 5"/>
          <p:cNvSpPr/>
          <p:nvPr/>
        </p:nvSpPr>
        <p:spPr>
          <a:xfrm>
            <a:off x="1667418" y="211287"/>
            <a:ext cx="5727530" cy="646331"/>
          </a:xfrm>
          <a:prstGeom prst="rect">
            <a:avLst/>
          </a:prstGeom>
        </p:spPr>
        <p:txBody>
          <a:bodyPr wrap="none">
            <a:spAutoFit/>
          </a:bodyPr>
          <a:lstStyle/>
          <a:p>
            <a:pPr algn="ctr"/>
            <a:r>
              <a:rPr lang="ar-SA" sz="3600" b="1" dirty="0">
                <a:solidFill>
                  <a:srgbClr val="FF0000"/>
                </a:solidFill>
              </a:rPr>
              <a:t>المؤقت المراقب </a:t>
            </a:r>
            <a:r>
              <a:rPr lang="en-US" sz="3600" b="1" dirty="0">
                <a:solidFill>
                  <a:srgbClr val="FF0000"/>
                </a:solidFill>
              </a:rPr>
              <a:t>watchdog timer </a:t>
            </a:r>
          </a:p>
        </p:txBody>
      </p:sp>
    </p:spTree>
    <p:extLst>
      <p:ext uri="{BB962C8B-B14F-4D97-AF65-F5344CB8AC3E}">
        <p14:creationId xmlns:p14="http://schemas.microsoft.com/office/powerpoint/2010/main" val="17888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2" y="703847"/>
            <a:ext cx="91344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579229" y="116632"/>
            <a:ext cx="7959766" cy="646331"/>
          </a:xfrm>
          <a:prstGeom prst="rect">
            <a:avLst/>
          </a:prstGeom>
        </p:spPr>
        <p:txBody>
          <a:bodyPr wrap="square">
            <a:spAutoFit/>
          </a:bodyPr>
          <a:lstStyle/>
          <a:p>
            <a:r>
              <a:rPr lang="ar-SA" sz="3600" b="1" dirty="0">
                <a:solidFill>
                  <a:schemeClr val="accent1"/>
                </a:solidFill>
              </a:rPr>
              <a:t>مسجل التحكم بالمؤقت المراقب </a:t>
            </a:r>
            <a:r>
              <a:rPr lang="en-US" sz="3600" b="1" dirty="0">
                <a:solidFill>
                  <a:schemeClr val="accent1"/>
                </a:solidFill>
              </a:rPr>
              <a:t>watchdog timer</a:t>
            </a:r>
            <a:endParaRPr lang="ar-SA" sz="3600" b="1" dirty="0">
              <a:solidFill>
                <a:schemeClr val="accent1"/>
              </a:solidFill>
            </a:endParaRPr>
          </a:p>
        </p:txBody>
      </p:sp>
      <p:sp>
        <p:nvSpPr>
          <p:cNvPr id="4" name="مستطيل 3"/>
          <p:cNvSpPr/>
          <p:nvPr/>
        </p:nvSpPr>
        <p:spPr>
          <a:xfrm>
            <a:off x="-108520" y="2348880"/>
            <a:ext cx="9085940" cy="3539430"/>
          </a:xfrm>
          <a:prstGeom prst="rect">
            <a:avLst/>
          </a:prstGeom>
        </p:spPr>
        <p:txBody>
          <a:bodyPr wrap="square">
            <a:spAutoFit/>
          </a:bodyPr>
          <a:lstStyle/>
          <a:p>
            <a:pPr marL="457200" indent="-457200">
              <a:buFont typeface="Arial" pitchFamily="34" charset="0"/>
              <a:buChar char="•"/>
            </a:pPr>
            <a:r>
              <a:rPr lang="ar-SA" sz="2800" b="1" dirty="0"/>
              <a:t>الخانة </a:t>
            </a:r>
            <a:r>
              <a:rPr lang="en-US" sz="2800" b="1" dirty="0"/>
              <a:t>WDTOE – 4</a:t>
            </a:r>
            <a:r>
              <a:rPr lang="ar-SA" sz="2800" b="1" dirty="0"/>
              <a:t> خانة إيقاف عمل مؤقت المراقبة:</a:t>
            </a:r>
            <a:endParaRPr lang="en-US" sz="2800" b="1" dirty="0"/>
          </a:p>
          <a:p>
            <a:r>
              <a:rPr lang="ar-SA" sz="2800" dirty="0"/>
              <a:t>لحجب مؤقت المراقبة فإنه يجب تفعيل الخانة </a:t>
            </a:r>
            <a:r>
              <a:rPr lang="en-US" sz="2800" dirty="0"/>
              <a:t>WDTOE=1</a:t>
            </a:r>
            <a:r>
              <a:rPr lang="ar-SA" sz="2800" dirty="0"/>
              <a:t> عند تصفير خانة تمكين مؤقت المراقبة </a:t>
            </a:r>
            <a:r>
              <a:rPr lang="en-US" sz="2800" dirty="0"/>
              <a:t>WDE=0</a:t>
            </a:r>
            <a:r>
              <a:rPr lang="ar-SA" sz="2800" dirty="0"/>
              <a:t>، كما أن كيان المتحكم </a:t>
            </a:r>
            <a:r>
              <a:rPr lang="en-US" sz="2800" dirty="0"/>
              <a:t>MCU</a:t>
            </a:r>
            <a:r>
              <a:rPr lang="ar-SA" sz="2800" dirty="0"/>
              <a:t> يقوم بتصفير الخانة </a:t>
            </a:r>
            <a:r>
              <a:rPr lang="en-US" sz="2800" dirty="0"/>
              <a:t>WDTOE=0</a:t>
            </a:r>
            <a:r>
              <a:rPr lang="ar-SA" sz="2800" dirty="0"/>
              <a:t> بعد أربع دورات ساعة.</a:t>
            </a:r>
          </a:p>
          <a:p>
            <a:pPr marL="457200" indent="-457200">
              <a:buFont typeface="Arial" pitchFamily="34" charset="0"/>
              <a:buChar char="•"/>
            </a:pPr>
            <a:r>
              <a:rPr lang="ar-SA" sz="2800" b="1" dirty="0"/>
              <a:t> الخانة </a:t>
            </a:r>
            <a:r>
              <a:rPr lang="en-US" sz="2800" b="1" dirty="0"/>
              <a:t>WDE – 3</a:t>
            </a:r>
            <a:r>
              <a:rPr lang="ar-SA" sz="2800" b="1" dirty="0"/>
              <a:t> خانة تمكين مؤقت المراقبة</a:t>
            </a:r>
            <a:r>
              <a:rPr lang="ar-SA" sz="2800" dirty="0"/>
              <a:t>:</a:t>
            </a:r>
            <a:endParaRPr lang="en-US" sz="2800" dirty="0"/>
          </a:p>
          <a:p>
            <a:r>
              <a:rPr lang="ar-SA" sz="2800" dirty="0"/>
              <a:t>يؤهل مؤقت المراقبة عند تفعيل خانة التمكين </a:t>
            </a:r>
            <a:r>
              <a:rPr lang="en-US" sz="2800" dirty="0"/>
              <a:t>WDE=1</a:t>
            </a:r>
            <a:r>
              <a:rPr lang="ar-SA" sz="2800" dirty="0"/>
              <a:t>، وتحجب وظيفة مؤقت المراقبة عند تصفير خانة التمكين </a:t>
            </a:r>
            <a:r>
              <a:rPr lang="en-US" sz="2800" dirty="0"/>
              <a:t>WDE=0</a:t>
            </a:r>
            <a:r>
              <a:rPr lang="ar-SA" sz="2800" dirty="0"/>
              <a:t>. ويمكن تصفير الخانة </a:t>
            </a:r>
            <a:r>
              <a:rPr lang="en-US" sz="2800" dirty="0"/>
              <a:t>WDE=0</a:t>
            </a:r>
            <a:r>
              <a:rPr lang="ar-SA" sz="2800" dirty="0"/>
              <a:t> فقط إذا فُعّلت خانة تمكين إيقاف تشغيل مؤقت المراقبة </a:t>
            </a:r>
            <a:r>
              <a:rPr lang="en-US" sz="2800" dirty="0"/>
              <a:t>WDTOE=1</a:t>
            </a:r>
            <a:r>
              <a:rPr lang="ar-SA" sz="2800" dirty="0"/>
              <a:t>.</a:t>
            </a:r>
            <a:endParaRPr lang="en-US" sz="2800" dirty="0"/>
          </a:p>
        </p:txBody>
      </p:sp>
    </p:spTree>
    <p:extLst>
      <p:ext uri="{BB962C8B-B14F-4D97-AF65-F5344CB8AC3E}">
        <p14:creationId xmlns:p14="http://schemas.microsoft.com/office/powerpoint/2010/main" val="412372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4" y="-8213"/>
            <a:ext cx="91344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217</a:t>
            </a:fld>
            <a:endParaRPr lang="ar-SA">
              <a:solidFill>
                <a:prstClr val="black">
                  <a:tint val="75000"/>
                </a:prstClr>
              </a:solidFill>
            </a:endParaRPr>
          </a:p>
        </p:txBody>
      </p:sp>
      <p:sp>
        <p:nvSpPr>
          <p:cNvPr id="8" name="مستطيل 7"/>
          <p:cNvSpPr/>
          <p:nvPr/>
        </p:nvSpPr>
        <p:spPr>
          <a:xfrm>
            <a:off x="5724128" y="413150"/>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30" y="2510568"/>
            <a:ext cx="8892481"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34714" y="1530113"/>
            <a:ext cx="8208912" cy="954107"/>
          </a:xfrm>
          <a:prstGeom prst="rect">
            <a:avLst/>
          </a:prstGeom>
        </p:spPr>
        <p:txBody>
          <a:bodyPr wrap="square">
            <a:spAutoFit/>
          </a:bodyPr>
          <a:lstStyle/>
          <a:p>
            <a:pPr marL="457200" indent="-457200">
              <a:buFont typeface="Arial" pitchFamily="34" charset="0"/>
              <a:buChar char="•"/>
            </a:pPr>
            <a:r>
              <a:rPr lang="ar-SA" sz="2800" b="1" dirty="0"/>
              <a:t>الخانات </a:t>
            </a:r>
            <a:r>
              <a:rPr lang="en-US" sz="2800" b="1" dirty="0"/>
              <a:t>WDP2, WDP1, WDP0 </a:t>
            </a:r>
            <a:r>
              <a:rPr lang="ar-SA" sz="2800" b="1" dirty="0"/>
              <a:t>:</a:t>
            </a:r>
          </a:p>
          <a:p>
            <a:r>
              <a:rPr lang="ar-SA" sz="2800" dirty="0"/>
              <a:t>خانات تحديد نسبة تقسيم ساعة مؤقت المراقبة التي تقابل أزمنة محددة.</a:t>
            </a:r>
          </a:p>
        </p:txBody>
      </p:sp>
    </p:spTree>
    <p:extLst>
      <p:ext uri="{BB962C8B-B14F-4D97-AF65-F5344CB8AC3E}">
        <p14:creationId xmlns:p14="http://schemas.microsoft.com/office/powerpoint/2010/main" val="19798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ift\Desktop\my work\COURSE MICRO\applications\application4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3172"/>
            <a:ext cx="5103994" cy="4282929"/>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401296" y="211286"/>
            <a:ext cx="6125395" cy="769441"/>
          </a:xfrm>
          <a:prstGeom prst="rect">
            <a:avLst/>
          </a:prstGeom>
        </p:spPr>
        <p:txBody>
          <a:bodyPr wrap="none">
            <a:spAutoFit/>
          </a:bodyPr>
          <a:lstStyle/>
          <a:p>
            <a:pPr algn="ctr"/>
            <a:r>
              <a:rPr lang="ar-SA" sz="4400" b="1" dirty="0">
                <a:solidFill>
                  <a:srgbClr val="FF0000"/>
                </a:solidFill>
              </a:rPr>
              <a:t>تطبيق (استخدام المؤقت المراقب)</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218</a:t>
            </a:fld>
            <a:endParaRPr lang="ar-SA">
              <a:solidFill>
                <a:prstClr val="black">
                  <a:tint val="75000"/>
                </a:prstClr>
              </a:solidFill>
            </a:endParaRPr>
          </a:p>
        </p:txBody>
      </p:sp>
      <p:sp>
        <p:nvSpPr>
          <p:cNvPr id="6" name="مربع نص 5"/>
          <p:cNvSpPr txBox="1"/>
          <p:nvPr/>
        </p:nvSpPr>
        <p:spPr>
          <a:xfrm>
            <a:off x="4932040" y="836712"/>
            <a:ext cx="3759473" cy="5509200"/>
          </a:xfrm>
          <a:prstGeom prst="rect">
            <a:avLst/>
          </a:prstGeom>
          <a:noFill/>
        </p:spPr>
        <p:txBody>
          <a:bodyPr wrap="square" rtlCol="1">
            <a:spAutoFit/>
          </a:bodyPr>
          <a:lstStyle/>
          <a:p>
            <a:pPr algn="l" rtl="0"/>
            <a:r>
              <a:rPr lang="en-US" sz="2400" dirty="0">
                <a:cs typeface="+mj-cs"/>
              </a:rPr>
              <a:t>#include &lt;mega16.h&gt;</a:t>
            </a:r>
          </a:p>
          <a:p>
            <a:pPr algn="l" rtl="0"/>
            <a:r>
              <a:rPr lang="en-US" sz="2400" dirty="0">
                <a:cs typeface="+mj-cs"/>
              </a:rPr>
              <a:t>#include &lt;</a:t>
            </a:r>
            <a:r>
              <a:rPr lang="en-US" sz="2400" dirty="0" err="1">
                <a:cs typeface="+mj-cs"/>
              </a:rPr>
              <a:t>delay.h</a:t>
            </a:r>
            <a:r>
              <a:rPr lang="en-US" sz="2400" dirty="0">
                <a:cs typeface="+mj-cs"/>
              </a:rPr>
              <a:t>&gt;</a:t>
            </a:r>
          </a:p>
          <a:p>
            <a:pPr algn="l" rtl="0"/>
            <a:r>
              <a:rPr lang="en-US" sz="2400" dirty="0">
                <a:cs typeface="+mj-cs"/>
              </a:rPr>
              <a:t>void main(void){</a:t>
            </a:r>
          </a:p>
          <a:p>
            <a:pPr algn="l" rtl="0"/>
            <a:r>
              <a:rPr lang="en-US" sz="2400" dirty="0">
                <a:cs typeface="+mj-cs"/>
              </a:rPr>
              <a:t>DDRB.0=1;</a:t>
            </a:r>
          </a:p>
          <a:p>
            <a:pPr algn="l" rtl="0"/>
            <a:r>
              <a:rPr lang="en-US" sz="2400" dirty="0">
                <a:cs typeface="+mj-cs"/>
              </a:rPr>
              <a:t>PORTB.0=1;</a:t>
            </a:r>
          </a:p>
          <a:p>
            <a:pPr algn="l" rtl="0"/>
            <a:r>
              <a:rPr lang="en-US" sz="2400" dirty="0" err="1">
                <a:cs typeface="+mj-cs"/>
              </a:rPr>
              <a:t>delay_ms</a:t>
            </a:r>
            <a:r>
              <a:rPr lang="en-US" sz="2400" dirty="0">
                <a:cs typeface="+mj-cs"/>
              </a:rPr>
              <a:t>(1000);</a:t>
            </a:r>
          </a:p>
          <a:p>
            <a:pPr algn="l" rtl="0"/>
            <a:r>
              <a:rPr lang="en-US" sz="2400" dirty="0">
                <a:cs typeface="+mj-cs"/>
              </a:rPr>
              <a:t>PORTB.0=0;</a:t>
            </a:r>
          </a:p>
          <a:p>
            <a:pPr algn="l" rtl="0"/>
            <a:r>
              <a:rPr lang="en-US" sz="2000" dirty="0">
                <a:solidFill>
                  <a:srgbClr val="00B050"/>
                </a:solidFill>
                <a:cs typeface="+mj-cs"/>
              </a:rPr>
              <a:t>// Watchdog Timer Prescaler: OSC/2048k</a:t>
            </a:r>
          </a:p>
          <a:p>
            <a:pPr algn="l" rtl="0"/>
            <a:r>
              <a:rPr lang="en-US" sz="2400" dirty="0">
                <a:solidFill>
                  <a:srgbClr val="FF0000"/>
                </a:solidFill>
                <a:cs typeface="+mj-cs"/>
              </a:rPr>
              <a:t>WDTCR=0B00011111;</a:t>
            </a:r>
          </a:p>
          <a:p>
            <a:pPr algn="l" rtl="0"/>
            <a:r>
              <a:rPr lang="en-US" sz="2400" dirty="0">
                <a:solidFill>
                  <a:schemeClr val="tx2"/>
                </a:solidFill>
                <a:cs typeface="+mj-cs"/>
              </a:rPr>
              <a:t>while(1)</a:t>
            </a:r>
          </a:p>
          <a:p>
            <a:pPr algn="l" rtl="0"/>
            <a:r>
              <a:rPr lang="en-US" sz="2400" dirty="0">
                <a:solidFill>
                  <a:schemeClr val="tx2"/>
                </a:solidFill>
                <a:cs typeface="+mj-cs"/>
              </a:rPr>
              <a:t>{</a:t>
            </a:r>
            <a:r>
              <a:rPr lang="en-US" sz="2400" dirty="0">
                <a:solidFill>
                  <a:srgbClr val="FF0000"/>
                </a:solidFill>
                <a:cs typeface="+mj-cs"/>
              </a:rPr>
              <a:t>if (PIND.0==1)</a:t>
            </a:r>
          </a:p>
          <a:p>
            <a:pPr algn="l" rtl="0"/>
            <a:r>
              <a:rPr lang="en-US" sz="2400" dirty="0">
                <a:solidFill>
                  <a:srgbClr val="FF0000"/>
                </a:solidFill>
                <a:cs typeface="+mj-cs"/>
              </a:rPr>
              <a:t>#</a:t>
            </a:r>
            <a:r>
              <a:rPr lang="en-US" sz="2400" dirty="0" err="1">
                <a:solidFill>
                  <a:srgbClr val="FF0000"/>
                </a:solidFill>
                <a:cs typeface="+mj-cs"/>
              </a:rPr>
              <a:t>asm</a:t>
            </a:r>
            <a:r>
              <a:rPr lang="en-US" sz="2400" dirty="0">
                <a:solidFill>
                  <a:srgbClr val="FF0000"/>
                </a:solidFill>
                <a:cs typeface="+mj-cs"/>
              </a:rPr>
              <a:t>("</a:t>
            </a:r>
            <a:r>
              <a:rPr lang="en-US" sz="2400" dirty="0" err="1">
                <a:solidFill>
                  <a:srgbClr val="FF0000"/>
                </a:solidFill>
                <a:cs typeface="+mj-cs"/>
              </a:rPr>
              <a:t>wdr</a:t>
            </a:r>
            <a:r>
              <a:rPr lang="en-US" sz="2400" dirty="0">
                <a:solidFill>
                  <a:srgbClr val="FF0000"/>
                </a:solidFill>
                <a:cs typeface="+mj-cs"/>
              </a:rPr>
              <a:t>"); </a:t>
            </a:r>
            <a:r>
              <a:rPr lang="en-US" sz="2000" dirty="0">
                <a:solidFill>
                  <a:srgbClr val="00B050"/>
                </a:solidFill>
                <a:cs typeface="+mj-cs"/>
              </a:rPr>
              <a:t>//RESET WATCHDOG</a:t>
            </a:r>
            <a:endParaRPr lang="en-US" sz="1400" dirty="0">
              <a:solidFill>
                <a:srgbClr val="00B050"/>
              </a:solidFill>
              <a:cs typeface="+mj-cs"/>
            </a:endParaRPr>
          </a:p>
          <a:p>
            <a:pPr algn="l" rtl="0"/>
            <a:r>
              <a:rPr lang="en-US" sz="2400" dirty="0">
                <a:solidFill>
                  <a:schemeClr val="tx2"/>
                </a:solidFill>
                <a:cs typeface="+mj-cs"/>
              </a:rPr>
              <a:t>}}</a:t>
            </a:r>
            <a:endParaRPr lang="ar-SA" sz="2400" dirty="0"/>
          </a:p>
        </p:txBody>
      </p:sp>
      <p:sp>
        <p:nvSpPr>
          <p:cNvPr id="9" name="مربع نص 8">
            <a:hlinkClick r:id="rId3" action="ppaction://program"/>
          </p:cNvPr>
          <p:cNvSpPr txBox="1"/>
          <p:nvPr/>
        </p:nvSpPr>
        <p:spPr>
          <a:xfrm>
            <a:off x="1035076"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\Examples\Ex21</a:t>
            </a:r>
            <a:endParaRPr lang="ar-SA" b="1" dirty="0">
              <a:solidFill>
                <a:srgbClr val="FF0000"/>
              </a:solidFill>
            </a:endParaRPr>
          </a:p>
        </p:txBody>
      </p:sp>
      <p:sp>
        <p:nvSpPr>
          <p:cNvPr id="10" name="مستطيل 9"/>
          <p:cNvSpPr/>
          <p:nvPr/>
        </p:nvSpPr>
        <p:spPr>
          <a:xfrm>
            <a:off x="827584"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946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219</a:t>
            </a:fld>
            <a:endParaRPr lang="ar-SA">
              <a:solidFill>
                <a:prstClr val="black">
                  <a:tint val="75000"/>
                </a:prstClr>
              </a:solidFill>
            </a:endParaRPr>
          </a:p>
        </p:txBody>
      </p:sp>
      <p:sp>
        <p:nvSpPr>
          <p:cNvPr id="3" name="مستطيل 2"/>
          <p:cNvSpPr/>
          <p:nvPr/>
        </p:nvSpPr>
        <p:spPr>
          <a:xfrm>
            <a:off x="228600" y="796061"/>
            <a:ext cx="8807243" cy="3170099"/>
          </a:xfrm>
          <a:prstGeom prst="rect">
            <a:avLst/>
          </a:prstGeom>
        </p:spPr>
        <p:txBody>
          <a:bodyPr wrap="square">
            <a:spAutoFit/>
          </a:bodyPr>
          <a:lstStyle/>
          <a:p>
            <a:pPr marL="457200" indent="-457200" algn="just">
              <a:buFont typeface="Arial" panose="020B0604020202020204" pitchFamily="34" charset="0"/>
              <a:buChar char="•"/>
            </a:pPr>
            <a:r>
              <a:rPr lang="ar-SY" sz="2400" dirty="0"/>
              <a:t>يستخدم </a:t>
            </a:r>
            <a:r>
              <a:rPr lang="ar-SY" sz="2400" dirty="0" err="1"/>
              <a:t>المرمز</a:t>
            </a:r>
            <a:r>
              <a:rPr lang="ar-SY" sz="2400" dirty="0"/>
              <a:t> الضوئي لقياس سرعة دوران (أو موضع) محور محرك أو جسم دوراني آخر.</a:t>
            </a:r>
          </a:p>
          <a:p>
            <a:pPr marL="457200" indent="-457200" algn="just">
              <a:buFont typeface="Arial" panose="020B0604020202020204" pitchFamily="34" charset="0"/>
              <a:buChar char="•"/>
            </a:pPr>
            <a:r>
              <a:rPr lang="ar-SY" sz="2400" dirty="0"/>
              <a:t>يعتمد على مرسل ومستقبل ضوئي (عادة أشعة تحت الحمراء أي غير مرئية) ويتم استخدام قرص يدور بين المرسل والمستقبل لحجب وتمرير الضوء.</a:t>
            </a:r>
          </a:p>
          <a:p>
            <a:pPr marL="457200" indent="-457200" algn="just">
              <a:buFont typeface="Arial" panose="020B0604020202020204" pitchFamily="34" charset="0"/>
              <a:buChar char="•"/>
            </a:pPr>
            <a:r>
              <a:rPr lang="ar-SY" sz="2400" dirty="0"/>
              <a:t>يمكن استخدام قرص بلاستيكي أو معدني مثقب أو قرص بلاستيكي شفاف مع طباعة أشرطة سوداء ولصقها عليه.</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2050" name="Picture 2" descr="photo-interrupter">
            <a:extLst>
              <a:ext uri="{FF2B5EF4-FFF2-40B4-BE49-F238E27FC236}">
                <a16:creationId xmlns:a16="http://schemas.microsoft.com/office/drawing/2014/main" id="{5CC6D934-5134-4787-BAD3-D6EB121D3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070" y="3828222"/>
            <a:ext cx="3721354" cy="1898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tary encoder disc">
            <a:extLst>
              <a:ext uri="{FF2B5EF4-FFF2-40B4-BE49-F238E27FC236}">
                <a16:creationId xmlns:a16="http://schemas.microsoft.com/office/drawing/2014/main" id="{F8A0FF17-9C75-4F55-9F40-F88FD26D5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10991"/>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tary_encoder_simple">
            <a:extLst>
              <a:ext uri="{FF2B5EF4-FFF2-40B4-BE49-F238E27FC236}">
                <a16:creationId xmlns:a16="http://schemas.microsoft.com/office/drawing/2014/main" id="{AB53760D-3D4F-44A5-A53F-1C807280F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225675" y="3612933"/>
            <a:ext cx="2921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A" sz="3600" b="1" dirty="0">
                <a:solidFill>
                  <a:srgbClr val="FF0000"/>
                </a:solidFill>
              </a:rPr>
              <a:t>المقارنة بين ذواكر المتحكم المصغر</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22</a:t>
            </a:fld>
            <a:endParaRPr lang="ar-SA"/>
          </a:p>
        </p:txBody>
      </p:sp>
      <p:graphicFrame>
        <p:nvGraphicFramePr>
          <p:cNvPr id="4" name="جدول 3"/>
          <p:cNvGraphicFramePr>
            <a:graphicFrameLocks noGrp="1"/>
          </p:cNvGraphicFramePr>
          <p:nvPr>
            <p:extLst>
              <p:ext uri="{D42A27DB-BD31-4B8C-83A1-F6EECF244321}">
                <p14:modId xmlns:p14="http://schemas.microsoft.com/office/powerpoint/2010/main" val="1685049766"/>
              </p:ext>
            </p:extLst>
          </p:nvPr>
        </p:nvGraphicFramePr>
        <p:xfrm>
          <a:off x="-13147" y="1196752"/>
          <a:ext cx="9144000" cy="4915373"/>
        </p:xfrm>
        <a:graphic>
          <a:graphicData uri="http://schemas.openxmlformats.org/drawingml/2006/table">
            <a:tbl>
              <a:tblPr rtl="1" firstRow="1" bandRow="1">
                <a:tableStyleId>{5C22544A-7EE6-4342-B048-85BDC9FD1C3A}</a:tableStyleId>
              </a:tblPr>
              <a:tblGrid>
                <a:gridCol w="1879700">
                  <a:extLst>
                    <a:ext uri="{9D8B030D-6E8A-4147-A177-3AD203B41FA5}">
                      <a16:colId xmlns:a16="http://schemas.microsoft.com/office/drawing/2014/main" val="20000"/>
                    </a:ext>
                  </a:extLst>
                </a:gridCol>
                <a:gridCol w="1816075">
                  <a:extLst>
                    <a:ext uri="{9D8B030D-6E8A-4147-A177-3AD203B41FA5}">
                      <a16:colId xmlns:a16="http://schemas.microsoft.com/office/drawing/2014/main" val="20001"/>
                    </a:ext>
                  </a:extLst>
                </a:gridCol>
                <a:gridCol w="1576679">
                  <a:extLst>
                    <a:ext uri="{9D8B030D-6E8A-4147-A177-3AD203B41FA5}">
                      <a16:colId xmlns:a16="http://schemas.microsoft.com/office/drawing/2014/main" val="20002"/>
                    </a:ext>
                  </a:extLst>
                </a:gridCol>
                <a:gridCol w="2055471">
                  <a:extLst>
                    <a:ext uri="{9D8B030D-6E8A-4147-A177-3AD203B41FA5}">
                      <a16:colId xmlns:a16="http://schemas.microsoft.com/office/drawing/2014/main" val="20003"/>
                    </a:ext>
                  </a:extLst>
                </a:gridCol>
                <a:gridCol w="1816075">
                  <a:extLst>
                    <a:ext uri="{9D8B030D-6E8A-4147-A177-3AD203B41FA5}">
                      <a16:colId xmlns:a16="http://schemas.microsoft.com/office/drawing/2014/main" val="20004"/>
                    </a:ext>
                  </a:extLst>
                </a:gridCol>
              </a:tblGrid>
              <a:tr h="887736">
                <a:tc>
                  <a:txBody>
                    <a:bodyPr/>
                    <a:lstStyle/>
                    <a:p>
                      <a:pPr algn="ctr" rtl="1"/>
                      <a:r>
                        <a:rPr lang="ar-SA" sz="2400" dirty="0"/>
                        <a:t>النوع الذاكرة</a:t>
                      </a:r>
                      <a:r>
                        <a:rPr lang="ar-SA" sz="2400" baseline="0" dirty="0"/>
                        <a:t> </a:t>
                      </a:r>
                      <a:endParaRPr lang="ar-SA" sz="2400" dirty="0"/>
                    </a:p>
                  </a:txBody>
                  <a:tcPr/>
                </a:tc>
                <a:tc>
                  <a:txBody>
                    <a:bodyPr/>
                    <a:lstStyle/>
                    <a:p>
                      <a:pPr algn="ctr" rtl="1"/>
                      <a:r>
                        <a:rPr lang="ar-SA" sz="2400" dirty="0"/>
                        <a:t>الاستخدام</a:t>
                      </a:r>
                      <a:r>
                        <a:rPr lang="ar-SA" sz="2400" baseline="0" dirty="0"/>
                        <a:t> </a:t>
                      </a:r>
                      <a:endParaRPr lang="ar-SA" sz="2400" dirty="0"/>
                    </a:p>
                  </a:txBody>
                  <a:tcPr/>
                </a:tc>
                <a:tc>
                  <a:txBody>
                    <a:bodyPr/>
                    <a:lstStyle/>
                    <a:p>
                      <a:pPr algn="ctr" rtl="1"/>
                      <a:r>
                        <a:rPr lang="ar-SA" sz="2400" dirty="0"/>
                        <a:t>سرعة الكتابة </a:t>
                      </a:r>
                    </a:p>
                  </a:txBody>
                  <a:tcPr/>
                </a:tc>
                <a:tc>
                  <a:txBody>
                    <a:bodyPr/>
                    <a:lstStyle/>
                    <a:p>
                      <a:pPr algn="ctr" rtl="1"/>
                      <a:r>
                        <a:rPr lang="ar-SA" sz="2400" dirty="0"/>
                        <a:t>عدد</a:t>
                      </a:r>
                      <a:r>
                        <a:rPr lang="ar-SA" sz="2400" baseline="0" dirty="0"/>
                        <a:t> مرات الكتابة والمسح</a:t>
                      </a:r>
                      <a:endParaRPr lang="ar-SA" sz="2400" dirty="0"/>
                    </a:p>
                  </a:txBody>
                  <a:tcPr/>
                </a:tc>
                <a:tc>
                  <a:txBody>
                    <a:bodyPr/>
                    <a:lstStyle/>
                    <a:p>
                      <a:pPr algn="ctr" rtl="1"/>
                      <a:r>
                        <a:rPr lang="ar-SA" sz="2400" baseline="0"/>
                        <a:t> </a:t>
                      </a:r>
                      <a:r>
                        <a:rPr lang="ar-SA" sz="2400"/>
                        <a:t>ديمومة </a:t>
                      </a:r>
                      <a:r>
                        <a:rPr lang="ar-SA" sz="2400" dirty="0"/>
                        <a:t>المعطيات </a:t>
                      </a:r>
                    </a:p>
                  </a:txBody>
                  <a:tcPr/>
                </a:tc>
                <a:extLst>
                  <a:ext uri="{0D108BD9-81ED-4DB2-BD59-A6C34878D82A}">
                    <a16:rowId xmlns:a16="http://schemas.microsoft.com/office/drawing/2014/main" val="10000"/>
                  </a:ext>
                </a:extLst>
              </a:tr>
              <a:tr h="1180973">
                <a:tc>
                  <a:txBody>
                    <a:bodyPr/>
                    <a:lstStyle/>
                    <a:p>
                      <a:pPr algn="ctr" rtl="1"/>
                      <a:r>
                        <a:rPr lang="en-US" sz="2400" dirty="0"/>
                        <a:t>RAM</a:t>
                      </a:r>
                      <a:endParaRPr lang="ar-SA" sz="2400" dirty="0"/>
                    </a:p>
                  </a:txBody>
                  <a:tcPr/>
                </a:tc>
                <a:tc>
                  <a:txBody>
                    <a:bodyPr/>
                    <a:lstStyle/>
                    <a:p>
                      <a:pPr algn="ctr" rtl="1"/>
                      <a:r>
                        <a:rPr lang="ar-SA" sz="2400" dirty="0"/>
                        <a:t>مكان</a:t>
                      </a:r>
                      <a:r>
                        <a:rPr lang="ar-SA" sz="2400" baseline="0" dirty="0"/>
                        <a:t> معالجة المعطيات</a:t>
                      </a:r>
                      <a:endParaRPr lang="ar-SA" sz="2400" dirty="0"/>
                    </a:p>
                  </a:txBody>
                  <a:tcPr/>
                </a:tc>
                <a:tc>
                  <a:txBody>
                    <a:bodyPr/>
                    <a:lstStyle/>
                    <a:p>
                      <a:pPr algn="ctr" rtl="1"/>
                      <a:r>
                        <a:rPr lang="ar-SA" sz="2400" dirty="0"/>
                        <a:t>سرعة</a:t>
                      </a:r>
                      <a:r>
                        <a:rPr lang="ar-SA" sz="2400" baseline="0" dirty="0"/>
                        <a:t> جداً</a:t>
                      </a:r>
                    </a:p>
                    <a:p>
                      <a:pPr algn="ctr" rtl="1"/>
                      <a:r>
                        <a:rPr lang="ar-SA" sz="2400" baseline="0" dirty="0"/>
                        <a:t>من مرتبة </a:t>
                      </a:r>
                    </a:p>
                    <a:p>
                      <a:pPr algn="ctr" rtl="1"/>
                      <a:r>
                        <a:rPr lang="en-US" sz="2400" baseline="0" dirty="0"/>
                        <a:t>ns</a:t>
                      </a:r>
                      <a:endParaRPr lang="ar-SA" sz="2400" dirty="0"/>
                    </a:p>
                  </a:txBody>
                  <a:tcPr/>
                </a:tc>
                <a:tc>
                  <a:txBody>
                    <a:bodyPr/>
                    <a:lstStyle/>
                    <a:p>
                      <a:pPr algn="ctr" rtl="1"/>
                      <a:r>
                        <a:rPr lang="ar-SA" sz="2400" dirty="0"/>
                        <a:t>غير</a:t>
                      </a:r>
                      <a:r>
                        <a:rPr lang="ar-SA" sz="2400" baseline="0" dirty="0"/>
                        <a:t> محدود</a:t>
                      </a:r>
                      <a:endParaRPr lang="ar-SA" sz="2400" dirty="0"/>
                    </a:p>
                  </a:txBody>
                  <a:tcPr/>
                </a:tc>
                <a:tc>
                  <a:txBody>
                    <a:bodyPr/>
                    <a:lstStyle/>
                    <a:p>
                      <a:pPr algn="ctr" rtl="1"/>
                      <a:r>
                        <a:rPr lang="ar-SA" sz="2400" dirty="0"/>
                        <a:t>نفقد المعطيات بانقطاع التغذية</a:t>
                      </a:r>
                    </a:p>
                  </a:txBody>
                  <a:tcPr/>
                </a:tc>
                <a:extLst>
                  <a:ext uri="{0D108BD9-81ED-4DB2-BD59-A6C34878D82A}">
                    <a16:rowId xmlns:a16="http://schemas.microsoft.com/office/drawing/2014/main" val="10001"/>
                  </a:ext>
                </a:extLst>
              </a:tr>
              <a:tr h="817597">
                <a:tc>
                  <a:txBody>
                    <a:bodyPr/>
                    <a:lstStyle/>
                    <a:p>
                      <a:pPr algn="ctr" rtl="1"/>
                      <a:r>
                        <a:rPr lang="en-US" sz="2400" dirty="0"/>
                        <a:t>FLASH</a:t>
                      </a:r>
                      <a:endParaRPr lang="ar-SA" sz="2400" dirty="0"/>
                    </a:p>
                  </a:txBody>
                  <a:tcPr/>
                </a:tc>
                <a:tc>
                  <a:txBody>
                    <a:bodyPr/>
                    <a:lstStyle/>
                    <a:p>
                      <a:pPr algn="ctr" rtl="1"/>
                      <a:r>
                        <a:rPr lang="ar-SA" sz="2400" dirty="0"/>
                        <a:t>مكان تخزين البرنامج</a:t>
                      </a:r>
                    </a:p>
                  </a:txBody>
                  <a:tcPr/>
                </a:tc>
                <a:tc>
                  <a:txBody>
                    <a:bodyPr/>
                    <a:lstStyle/>
                    <a:p>
                      <a:pPr algn="ctr" rtl="1"/>
                      <a:r>
                        <a:rPr lang="ar-SA" sz="2400" dirty="0"/>
                        <a:t>بطيئة</a:t>
                      </a:r>
                      <a:r>
                        <a:rPr lang="ar-SA" sz="2400" baseline="0" dirty="0"/>
                        <a:t> من مرتبة </a:t>
                      </a:r>
                      <a:r>
                        <a:rPr lang="en-US" sz="2400" baseline="0" dirty="0" err="1"/>
                        <a:t>ms</a:t>
                      </a:r>
                      <a:endParaRPr lang="ar-SA" sz="2400" dirty="0"/>
                    </a:p>
                  </a:txBody>
                  <a:tcPr/>
                </a:tc>
                <a:tc>
                  <a:txBody>
                    <a:bodyPr/>
                    <a:lstStyle/>
                    <a:p>
                      <a:pPr algn="ctr" rtl="1"/>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2"/>
                  </a:ext>
                </a:extLst>
              </a:tr>
              <a:tr h="1650197">
                <a:tc>
                  <a:txBody>
                    <a:bodyPr/>
                    <a:lstStyle/>
                    <a:p>
                      <a:pPr algn="ctr" rtl="1"/>
                      <a:r>
                        <a:rPr lang="en-US" sz="2400" dirty="0"/>
                        <a:t>EEPROM</a:t>
                      </a:r>
                      <a:endParaRPr lang="ar-SA" sz="2400" dirty="0"/>
                    </a:p>
                  </a:txBody>
                  <a:tcPr/>
                </a:tc>
                <a:tc>
                  <a:txBody>
                    <a:bodyPr/>
                    <a:lstStyle/>
                    <a:p>
                      <a:pPr algn="ctr" rtl="1"/>
                      <a:r>
                        <a:rPr lang="ar-SA" sz="2400" dirty="0"/>
                        <a:t>مكان تخزين معطيات المستخدم</a:t>
                      </a: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بطيئة</a:t>
                      </a:r>
                      <a:r>
                        <a:rPr lang="ar-SA" sz="2400" baseline="0" dirty="0"/>
                        <a:t> من مرتبة </a:t>
                      </a:r>
                      <a:r>
                        <a:rPr lang="en-US" sz="2400" baseline="0" dirty="0" err="1"/>
                        <a:t>ms</a:t>
                      </a:r>
                      <a:endParaRPr lang="ar-SA" sz="2400" dirty="0"/>
                    </a:p>
                    <a:p>
                      <a:pPr algn="ctr" rtl="1"/>
                      <a:r>
                        <a:rPr lang="ar-SA" sz="2400" dirty="0"/>
                        <a:t>ولكنها اسرع من </a:t>
                      </a:r>
                      <a:r>
                        <a:rPr lang="en-US" sz="2400" dirty="0"/>
                        <a:t>FLASH</a:t>
                      </a:r>
                      <a:endParaRPr lang="ar-SA" sz="240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قد</a:t>
                      </a:r>
                      <a:r>
                        <a:rPr lang="ar-SA" sz="2400" baseline="0" dirty="0"/>
                        <a:t> يتجاوز </a:t>
                      </a:r>
                      <a:r>
                        <a:rPr lang="en-US" sz="2400" baseline="0" dirty="0"/>
                        <a:t>100000</a:t>
                      </a:r>
                      <a:r>
                        <a:rPr lang="ar-SA" sz="2400" baseline="0" dirty="0"/>
                        <a:t> مرة</a:t>
                      </a:r>
                      <a:endParaRPr lang="en-US" sz="2400" baseline="0"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2400" dirty="0"/>
                        <a:t>لا نفقد المعطيات بانقطاع التغذية</a:t>
                      </a:r>
                    </a:p>
                    <a:p>
                      <a:pPr algn="ctr" rtl="1"/>
                      <a:endParaRPr lang="ar-SA"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99803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220</a:t>
            </a:fld>
            <a:endParaRPr lang="ar-SA">
              <a:solidFill>
                <a:prstClr val="black">
                  <a:tint val="75000"/>
                </a:prstClr>
              </a:solidFill>
            </a:endParaRPr>
          </a:p>
        </p:txBody>
      </p:sp>
      <p:sp>
        <p:nvSpPr>
          <p:cNvPr id="3" name="مستطيل 2"/>
          <p:cNvSpPr/>
          <p:nvPr/>
        </p:nvSpPr>
        <p:spPr>
          <a:xfrm>
            <a:off x="228600" y="796061"/>
            <a:ext cx="8807243" cy="1692771"/>
          </a:xfrm>
          <a:prstGeom prst="rect">
            <a:avLst/>
          </a:prstGeom>
        </p:spPr>
        <p:txBody>
          <a:bodyPr wrap="square">
            <a:spAutoFit/>
          </a:bodyPr>
          <a:lstStyle/>
          <a:p>
            <a:pPr marL="457200" indent="-457200" algn="just">
              <a:buFont typeface="Arial" panose="020B0604020202020204" pitchFamily="34" charset="0"/>
              <a:buChar char="•"/>
            </a:pPr>
            <a:r>
              <a:rPr lang="ar-SY" sz="2400" dirty="0"/>
              <a:t>يمكن تطبيق إشارة على المرسل الضوئي وقراءة النبضات من خرج المستقبل كقطب دخل عادي ضمن حلقة كما في مثال </a:t>
            </a:r>
            <a:r>
              <a:rPr lang="ar-SY" sz="2400" dirty="0" err="1"/>
              <a:t>الأردوينو</a:t>
            </a:r>
            <a:r>
              <a:rPr lang="ar-SY" sz="2400" dirty="0"/>
              <a:t> التالي.</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2" name="Picture 1">
            <a:extLst>
              <a:ext uri="{FF2B5EF4-FFF2-40B4-BE49-F238E27FC236}">
                <a16:creationId xmlns:a16="http://schemas.microsoft.com/office/drawing/2014/main" id="{2765F6E7-5E58-48D3-96B0-D674B791D921}"/>
              </a:ext>
            </a:extLst>
          </p:cNvPr>
          <p:cNvPicPr>
            <a:picLocks noChangeAspect="1"/>
          </p:cNvPicPr>
          <p:nvPr/>
        </p:nvPicPr>
        <p:blipFill>
          <a:blip r:embed="rId2"/>
          <a:stretch>
            <a:fillRect/>
          </a:stretch>
        </p:blipFill>
        <p:spPr>
          <a:xfrm>
            <a:off x="205153" y="1981200"/>
            <a:ext cx="5370185" cy="3581400"/>
          </a:xfrm>
          <a:prstGeom prst="rect">
            <a:avLst/>
          </a:prstGeom>
        </p:spPr>
      </p:pic>
      <p:pic>
        <p:nvPicPr>
          <p:cNvPr id="3074" name="Picture 2" descr="arduino hardware">
            <a:extLst>
              <a:ext uri="{FF2B5EF4-FFF2-40B4-BE49-F238E27FC236}">
                <a16:creationId xmlns:a16="http://schemas.microsoft.com/office/drawing/2014/main" id="{B81E52CE-07E8-4D64-BAA4-A6CA9541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43068"/>
            <a:ext cx="4572000" cy="298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29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221</a:t>
            </a:fld>
            <a:endParaRPr lang="ar-SA">
              <a:solidFill>
                <a:prstClr val="black">
                  <a:tint val="75000"/>
                </a:prstClr>
              </a:solidFill>
            </a:endParaRPr>
          </a:p>
        </p:txBody>
      </p:sp>
      <p:sp>
        <p:nvSpPr>
          <p:cNvPr id="3" name="مستطيل 2"/>
          <p:cNvSpPr/>
          <p:nvPr/>
        </p:nvSpPr>
        <p:spPr>
          <a:xfrm>
            <a:off x="228600" y="796061"/>
            <a:ext cx="8807243" cy="1692771"/>
          </a:xfrm>
          <a:prstGeom prst="rect">
            <a:avLst/>
          </a:prstGeom>
        </p:spPr>
        <p:txBody>
          <a:bodyPr wrap="square">
            <a:spAutoFit/>
          </a:bodyPr>
          <a:lstStyle/>
          <a:p>
            <a:pPr marL="457200" indent="-457200" algn="just">
              <a:buFont typeface="Arial" panose="020B0604020202020204" pitchFamily="34" charset="0"/>
              <a:buChar char="•"/>
            </a:pPr>
            <a:r>
              <a:rPr lang="ar-SY" sz="2400" dirty="0"/>
              <a:t>أو يمكن قراءة النبضات عن طريق قطب مدخل عد النبضات (</a:t>
            </a:r>
            <a:r>
              <a:rPr lang="en-US" sz="2400" dirty="0"/>
              <a:t>T0</a:t>
            </a:r>
            <a:r>
              <a:rPr lang="ar-SY" sz="2400" dirty="0"/>
              <a:t> أو</a:t>
            </a:r>
            <a:r>
              <a:rPr lang="en-US" sz="2400" dirty="0"/>
              <a:t>T1</a:t>
            </a:r>
            <a:r>
              <a:rPr lang="ar-SY" sz="2400" dirty="0"/>
              <a:t> ..) في أحد المؤقتات في نمط </a:t>
            </a:r>
            <a:r>
              <a:rPr lang="en-US" sz="2400" dirty="0">
                <a:solidFill>
                  <a:prstClr val="black"/>
                </a:solidFill>
              </a:rPr>
              <a:t>External Event Counter Mode</a:t>
            </a:r>
            <a:r>
              <a:rPr lang="ar-SY" sz="2400" dirty="0"/>
              <a:t> كما وجدنا في مثال سابق:</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graphicFrame>
        <p:nvGraphicFramePr>
          <p:cNvPr id="4" name="Table 3">
            <a:extLst>
              <a:ext uri="{FF2B5EF4-FFF2-40B4-BE49-F238E27FC236}">
                <a16:creationId xmlns:a16="http://schemas.microsoft.com/office/drawing/2014/main" id="{A5238338-5C40-4318-82B4-66D3124822AF}"/>
              </a:ext>
            </a:extLst>
          </p:cNvPr>
          <p:cNvGraphicFramePr>
            <a:graphicFrameLocks noGrp="1"/>
          </p:cNvGraphicFramePr>
          <p:nvPr>
            <p:extLst>
              <p:ext uri="{D42A27DB-BD31-4B8C-83A1-F6EECF244321}">
                <p14:modId xmlns:p14="http://schemas.microsoft.com/office/powerpoint/2010/main" val="1447582989"/>
              </p:ext>
            </p:extLst>
          </p:nvPr>
        </p:nvGraphicFramePr>
        <p:xfrm>
          <a:off x="593188" y="1752600"/>
          <a:ext cx="8322212" cy="4731673"/>
        </p:xfrm>
        <a:graphic>
          <a:graphicData uri="http://schemas.openxmlformats.org/drawingml/2006/table">
            <a:tbl>
              <a:tblPr rtl="1" firstRow="1" bandRow="1">
                <a:tableStyleId>{2D5ABB26-0587-4C30-8999-92F81FD0307C}</a:tableStyleId>
              </a:tblPr>
              <a:tblGrid>
                <a:gridCol w="4187853">
                  <a:extLst>
                    <a:ext uri="{9D8B030D-6E8A-4147-A177-3AD203B41FA5}">
                      <a16:colId xmlns:a16="http://schemas.microsoft.com/office/drawing/2014/main" val="2868538150"/>
                    </a:ext>
                  </a:extLst>
                </a:gridCol>
                <a:gridCol w="4134359">
                  <a:extLst>
                    <a:ext uri="{9D8B030D-6E8A-4147-A177-3AD203B41FA5}">
                      <a16:colId xmlns:a16="http://schemas.microsoft.com/office/drawing/2014/main" val="2880406793"/>
                    </a:ext>
                  </a:extLst>
                </a:gridCol>
              </a:tblGrid>
              <a:tr h="4731673">
                <a:tc>
                  <a:txBody>
                    <a:bodyPr/>
                    <a:lstStyle/>
                    <a:p>
                      <a:pPr marL="0" algn="l" defTabSz="914400" rtl="1" eaLnBrk="1" latinLnBrk="0" hangingPunct="1"/>
                      <a:r>
                        <a:rPr lang="en-US" sz="1800" kern="1200" dirty="0">
                          <a:solidFill>
                            <a:schemeClr val="tx1"/>
                          </a:solidFill>
                          <a:latin typeface="+mn-lt"/>
                          <a:ea typeface="+mn-ea"/>
                          <a:cs typeface="+mn-cs"/>
                        </a:rPr>
                        <a:t>// Global enable interrupts</a:t>
                      </a:r>
                    </a:p>
                    <a:p>
                      <a:pPr marL="0" algn="l" defTabSz="914400" rtl="1" eaLnBrk="1" latinLnBrk="0" hangingPunct="1"/>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asm</a:t>
                      </a:r>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sei</a:t>
                      </a:r>
                      <a:r>
                        <a:rPr lang="en-US" sz="1800" kern="1200" dirty="0">
                          <a:solidFill>
                            <a:schemeClr val="tx1"/>
                          </a:solidFill>
                          <a:latin typeface="+mn-lt"/>
                          <a:ea typeface="+mn-ea"/>
                          <a:cs typeface="+mn-cs"/>
                        </a:rPr>
                        <a:t>")</a:t>
                      </a:r>
                    </a:p>
                    <a:p>
                      <a:pPr marL="0" algn="l" defTabSz="914400" rtl="1" eaLnBrk="1" latinLnBrk="0" hangingPunct="1"/>
                      <a:r>
                        <a:rPr lang="en-US" sz="1800" kern="1200" dirty="0">
                          <a:solidFill>
                            <a:schemeClr val="tx1"/>
                          </a:solidFill>
                          <a:latin typeface="+mn-lt"/>
                          <a:ea typeface="+mn-ea"/>
                          <a:cs typeface="+mn-cs"/>
                        </a:rPr>
                        <a:t>while (1)</a:t>
                      </a:r>
                    </a:p>
                    <a:p>
                      <a:pPr marL="0" algn="l" defTabSz="914400" rtl="1" eaLnBrk="1" latinLnBrk="0" hangingPunct="1"/>
                      <a:r>
                        <a:rPr lang="en-US" sz="2000" kern="1200" dirty="0">
                          <a:solidFill>
                            <a:schemeClr val="tx1"/>
                          </a:solidFill>
                          <a:latin typeface="+mn-lt"/>
                          <a:ea typeface="+mn-ea"/>
                          <a:cs typeface="+mn-cs"/>
                        </a:rPr>
                        <a:t>      {</a:t>
                      </a:r>
                    </a:p>
                    <a:p>
                      <a:pPr marL="0" algn="l" defTabSz="914400" rtl="1" eaLnBrk="1" latinLnBrk="0" hangingPunct="1"/>
                      <a:r>
                        <a:rPr lang="en-US" sz="1800" kern="1200" dirty="0">
                          <a:solidFill>
                            <a:schemeClr val="tx1"/>
                          </a:solidFill>
                          <a:latin typeface="+mn-lt"/>
                          <a:ea typeface="+mn-ea"/>
                          <a:cs typeface="+mn-cs"/>
                        </a:rPr>
                        <a:t>      i=TCNT0;</a:t>
                      </a:r>
                    </a:p>
                    <a:p>
                      <a:pPr marL="0" algn="l" defTabSz="914400" rtl="1" eaLnBrk="1" latinLnBrk="0" hangingPunct="1"/>
                      <a:r>
                        <a:rPr lang="en-US" sz="1800" kern="1200" dirty="0">
                          <a:solidFill>
                            <a:schemeClr val="tx1"/>
                          </a:solidFill>
                          <a:latin typeface="+mn-lt"/>
                          <a:ea typeface="+mn-ea"/>
                          <a:cs typeface="+mn-cs"/>
                        </a:rPr>
                        <a:t>       a=i%10;</a:t>
                      </a:r>
                    </a:p>
                    <a:p>
                      <a:pPr marL="0" algn="l" defTabSz="914400" rtl="1" eaLnBrk="1" latinLnBrk="0" hangingPunct="1"/>
                      <a:r>
                        <a:rPr lang="en-US" sz="1800" kern="1200" dirty="0">
                          <a:solidFill>
                            <a:schemeClr val="tx1"/>
                          </a:solidFill>
                          <a:latin typeface="+mn-lt"/>
                          <a:ea typeface="+mn-ea"/>
                          <a:cs typeface="+mn-cs"/>
                        </a:rPr>
                        <a:t>       PORTD=0B00000001;</a:t>
                      </a:r>
                    </a:p>
                    <a:p>
                      <a:pPr marL="0" algn="l" defTabSz="914400" rtl="1" eaLnBrk="1" latinLnBrk="0" hangingPunct="1"/>
                      <a:r>
                        <a:rPr lang="en-US" sz="1800" kern="1200" dirty="0">
                          <a:solidFill>
                            <a:schemeClr val="tx1"/>
                          </a:solidFill>
                          <a:latin typeface="+mn-lt"/>
                          <a:ea typeface="+mn-ea"/>
                          <a:cs typeface="+mn-cs"/>
                        </a:rPr>
                        <a:t>       PORTC=</a:t>
                      </a:r>
                      <a:r>
                        <a:rPr lang="en-US" sz="1800" kern="1200" dirty="0" err="1">
                          <a:solidFill>
                            <a:schemeClr val="tx1"/>
                          </a:solidFill>
                          <a:latin typeface="+mn-lt"/>
                          <a:ea typeface="+mn-ea"/>
                          <a:cs typeface="+mn-cs"/>
                        </a:rPr>
                        <a:t>sevenseg_code</a:t>
                      </a:r>
                      <a:r>
                        <a:rPr lang="en-US" sz="1800" kern="1200" dirty="0">
                          <a:solidFill>
                            <a:schemeClr val="tx1"/>
                          </a:solidFill>
                          <a:latin typeface="+mn-lt"/>
                          <a:ea typeface="+mn-ea"/>
                          <a:cs typeface="+mn-cs"/>
                        </a:rPr>
                        <a:t>[a];</a:t>
                      </a:r>
                    </a:p>
                    <a:p>
                      <a:pPr marL="0" algn="l" defTabSz="914400" rtl="1" eaLnBrk="1" latinLnBrk="0" hangingPunct="1"/>
                      <a:r>
                        <a:rPr lang="en-US" sz="1800" kern="1200" dirty="0">
                          <a:solidFill>
                            <a:schemeClr val="tx1"/>
                          </a:solidFill>
                          <a:latin typeface="+mn-lt"/>
                          <a:ea typeface="+mn-ea"/>
                          <a:cs typeface="+mn-cs"/>
                        </a:rPr>
                        <a:t>       </a:t>
                      </a:r>
                      <a:r>
                        <a:rPr lang="en-US" sz="1800" kern="1200" dirty="0" err="1">
                          <a:solidFill>
                            <a:schemeClr val="tx1"/>
                          </a:solidFill>
                          <a:latin typeface="+mn-lt"/>
                          <a:ea typeface="+mn-ea"/>
                          <a:cs typeface="+mn-cs"/>
                        </a:rPr>
                        <a:t>delay_ms</a:t>
                      </a:r>
                      <a:r>
                        <a:rPr lang="en-US" sz="1800" kern="1200" dirty="0">
                          <a:solidFill>
                            <a:schemeClr val="tx1"/>
                          </a:solidFill>
                          <a:latin typeface="+mn-lt"/>
                          <a:ea typeface="+mn-ea"/>
                          <a:cs typeface="+mn-cs"/>
                        </a:rPr>
                        <a:t>(4);</a:t>
                      </a:r>
                    </a:p>
                    <a:p>
                      <a:pPr marL="0" algn="l" defTabSz="914400" rtl="1" eaLnBrk="1" latinLnBrk="0" hangingPunct="1"/>
                      <a:r>
                        <a:rPr lang="en-US" sz="1800" kern="1200" dirty="0">
                          <a:solidFill>
                            <a:schemeClr val="tx1"/>
                          </a:solidFill>
                          <a:latin typeface="+mn-lt"/>
                          <a:ea typeface="+mn-ea"/>
                          <a:cs typeface="+mn-cs"/>
                        </a:rPr>
                        <a:t>       b=i/10;</a:t>
                      </a:r>
                    </a:p>
                    <a:p>
                      <a:pPr marL="0" algn="l" defTabSz="914400" rtl="1" eaLnBrk="1" latinLnBrk="0" hangingPunct="1"/>
                      <a:r>
                        <a:rPr lang="en-US" sz="1800" kern="1200" dirty="0">
                          <a:solidFill>
                            <a:schemeClr val="tx1"/>
                          </a:solidFill>
                          <a:latin typeface="+mn-lt"/>
                          <a:ea typeface="+mn-ea"/>
                          <a:cs typeface="+mn-cs"/>
                        </a:rPr>
                        <a:t>       PORTD=0B00000010;</a:t>
                      </a:r>
                    </a:p>
                    <a:p>
                      <a:pPr marL="0" algn="l" defTabSz="914400" rtl="1" eaLnBrk="1" latinLnBrk="0" hangingPunct="1"/>
                      <a:r>
                        <a:rPr lang="en-US" sz="1800" kern="1200" dirty="0">
                          <a:solidFill>
                            <a:schemeClr val="tx1"/>
                          </a:solidFill>
                          <a:latin typeface="+mn-lt"/>
                          <a:ea typeface="+mn-ea"/>
                          <a:cs typeface="+mn-cs"/>
                        </a:rPr>
                        <a:t>       PORTC=</a:t>
                      </a:r>
                      <a:r>
                        <a:rPr lang="en-US" sz="1800" kern="1200" dirty="0" err="1">
                          <a:solidFill>
                            <a:schemeClr val="tx1"/>
                          </a:solidFill>
                          <a:latin typeface="+mn-lt"/>
                          <a:ea typeface="+mn-ea"/>
                          <a:cs typeface="+mn-cs"/>
                        </a:rPr>
                        <a:t>sevenseg_code</a:t>
                      </a:r>
                      <a:r>
                        <a:rPr lang="en-US" sz="1800" kern="1200" dirty="0">
                          <a:solidFill>
                            <a:schemeClr val="tx1"/>
                          </a:solidFill>
                          <a:latin typeface="+mn-lt"/>
                          <a:ea typeface="+mn-ea"/>
                          <a:cs typeface="+mn-cs"/>
                        </a:rPr>
                        <a:t>[b]; </a:t>
                      </a:r>
                    </a:p>
                    <a:p>
                      <a:pPr marL="0" algn="l" defTabSz="914400" rtl="1" eaLnBrk="1" latinLnBrk="0" hangingPunct="1"/>
                      <a:r>
                        <a:rPr lang="en-US" sz="1800" kern="1200" dirty="0">
                          <a:solidFill>
                            <a:schemeClr val="tx1"/>
                          </a:solidFill>
                          <a:latin typeface="+mn-lt"/>
                          <a:ea typeface="+mn-ea"/>
                          <a:cs typeface="+mn-cs"/>
                        </a:rPr>
                        <a:t>       </a:t>
                      </a:r>
                      <a:r>
                        <a:rPr lang="en-US" sz="1800" kern="1200" dirty="0" err="1">
                          <a:solidFill>
                            <a:schemeClr val="tx1"/>
                          </a:solidFill>
                          <a:latin typeface="+mn-lt"/>
                          <a:ea typeface="+mn-ea"/>
                          <a:cs typeface="+mn-cs"/>
                        </a:rPr>
                        <a:t>delay_ms</a:t>
                      </a:r>
                      <a:r>
                        <a:rPr lang="en-US" sz="1800" kern="1200" dirty="0">
                          <a:solidFill>
                            <a:schemeClr val="tx1"/>
                          </a:solidFill>
                          <a:latin typeface="+mn-lt"/>
                          <a:ea typeface="+mn-ea"/>
                          <a:cs typeface="+mn-cs"/>
                        </a:rPr>
                        <a:t>(4);</a:t>
                      </a:r>
                    </a:p>
                    <a:p>
                      <a:pPr marL="0" algn="l" defTabSz="914400" rtl="1" eaLnBrk="1" latinLnBrk="0" hangingPunct="1"/>
                      <a:r>
                        <a:rPr lang="en-US" sz="1800" kern="1200" dirty="0">
                          <a:solidFill>
                            <a:schemeClr val="tx1"/>
                          </a:solidFill>
                          <a:latin typeface="+mn-lt"/>
                          <a:ea typeface="+mn-ea"/>
                          <a:cs typeface="+mn-cs"/>
                        </a:rPr>
                        <a:t>      }</a:t>
                      </a:r>
                    </a:p>
                    <a:p>
                      <a:pPr marL="0" algn="l" defTabSz="914400" rtl="1" eaLnBrk="1" latinLnBrk="0" hangingPunct="1"/>
                      <a:r>
                        <a:rPr lang="en-US" sz="1800" kern="1200" dirty="0">
                          <a:solidFill>
                            <a:schemeClr val="tx1"/>
                          </a:solidFill>
                          <a:latin typeface="+mn-lt"/>
                          <a:ea typeface="+mn-ea"/>
                          <a:cs typeface="+mn-cs"/>
                        </a:rPr>
                        <a:t>}</a:t>
                      </a:r>
                    </a:p>
                  </a:txBody>
                  <a:tcPr/>
                </a:tc>
                <a:tc>
                  <a:txBody>
                    <a:bodyPr/>
                    <a:lstStyle/>
                    <a:p>
                      <a:pPr algn="l" rtl="1"/>
                      <a:r>
                        <a:rPr lang="en-US" sz="1800" dirty="0">
                          <a:solidFill>
                            <a:schemeClr val="tx1"/>
                          </a:solidFill>
                        </a:rPr>
                        <a:t>#include &lt;mega16.h&gt;</a:t>
                      </a:r>
                    </a:p>
                    <a:p>
                      <a:pPr algn="l" rtl="1"/>
                      <a:r>
                        <a:rPr lang="en-US" sz="1800" dirty="0">
                          <a:solidFill>
                            <a:schemeClr val="tx1"/>
                          </a:solidFill>
                        </a:rPr>
                        <a:t>#include &lt;</a:t>
                      </a:r>
                      <a:r>
                        <a:rPr lang="en-US" sz="1800" dirty="0" err="1">
                          <a:solidFill>
                            <a:schemeClr val="tx1"/>
                          </a:solidFill>
                        </a:rPr>
                        <a:t>delay.h</a:t>
                      </a:r>
                      <a:r>
                        <a:rPr lang="en-US" sz="1800" dirty="0">
                          <a:solidFill>
                            <a:schemeClr val="tx1"/>
                          </a:solidFill>
                        </a:rPr>
                        <a:t>&gt;</a:t>
                      </a:r>
                    </a:p>
                    <a:p>
                      <a:pPr algn="l" rtl="1"/>
                      <a:r>
                        <a:rPr lang="en-US" sz="1800" dirty="0">
                          <a:solidFill>
                            <a:schemeClr val="tx1"/>
                          </a:solidFill>
                        </a:rPr>
                        <a:t>unsigned char </a:t>
                      </a:r>
                      <a:r>
                        <a:rPr lang="en-US" sz="1800" dirty="0" err="1">
                          <a:solidFill>
                            <a:schemeClr val="tx1"/>
                          </a:solidFill>
                        </a:rPr>
                        <a:t>sevenseg_code</a:t>
                      </a:r>
                      <a:r>
                        <a:rPr lang="en-US" sz="1800" dirty="0">
                          <a:solidFill>
                            <a:schemeClr val="tx1"/>
                          </a:solidFill>
                        </a:rPr>
                        <a:t>[10]={0x3f,6,0x5B,0x4f,0x66,0x6d,0x7c,0x07,0x7f,0x6f}; </a:t>
                      </a:r>
                    </a:p>
                    <a:p>
                      <a:pPr algn="l" rtl="1"/>
                      <a:r>
                        <a:rPr lang="en-US" sz="1800" dirty="0">
                          <a:solidFill>
                            <a:schemeClr val="tx1"/>
                          </a:solidFill>
                        </a:rPr>
                        <a:t>unsigned char </a:t>
                      </a:r>
                      <a:r>
                        <a:rPr lang="en-US" sz="1800" dirty="0" err="1">
                          <a:solidFill>
                            <a:schemeClr val="tx1"/>
                          </a:solidFill>
                        </a:rPr>
                        <a:t>a,b,i</a:t>
                      </a:r>
                      <a:r>
                        <a:rPr lang="en-US" sz="1800" dirty="0">
                          <a:solidFill>
                            <a:schemeClr val="tx1"/>
                          </a:solidFill>
                        </a:rPr>
                        <a:t>; </a:t>
                      </a:r>
                    </a:p>
                    <a:p>
                      <a:pPr algn="l" rtl="1"/>
                      <a:r>
                        <a:rPr lang="en-US" sz="1800" dirty="0">
                          <a:solidFill>
                            <a:schemeClr val="tx1"/>
                          </a:solidFill>
                        </a:rPr>
                        <a:t>void main(void)</a:t>
                      </a:r>
                    </a:p>
                    <a:p>
                      <a:pPr algn="l" rtl="1"/>
                      <a:r>
                        <a:rPr lang="en-US" sz="1800" dirty="0">
                          <a:solidFill>
                            <a:schemeClr val="tx1"/>
                          </a:solidFill>
                        </a:rPr>
                        <a:t>{</a:t>
                      </a:r>
                    </a:p>
                    <a:p>
                      <a:pPr algn="l" rtl="1"/>
                      <a:r>
                        <a:rPr lang="en-US" sz="1800" dirty="0">
                          <a:solidFill>
                            <a:schemeClr val="tx1"/>
                          </a:solidFill>
                        </a:rPr>
                        <a:t>DDRC=0B11111111;</a:t>
                      </a:r>
                    </a:p>
                    <a:p>
                      <a:pPr algn="l" rtl="1"/>
                      <a:r>
                        <a:rPr lang="en-US" sz="1800" dirty="0">
                          <a:solidFill>
                            <a:schemeClr val="tx1"/>
                          </a:solidFill>
                        </a:rPr>
                        <a:t>DDRD=0B00000011;</a:t>
                      </a:r>
                    </a:p>
                    <a:p>
                      <a:pPr algn="l" rtl="1"/>
                      <a:r>
                        <a:rPr lang="en-US" sz="1800" dirty="0">
                          <a:solidFill>
                            <a:srgbClr val="00B050"/>
                          </a:solidFill>
                        </a:rPr>
                        <a:t>//count External clock source on T0 pin. Clock on rising edge.</a:t>
                      </a:r>
                    </a:p>
                    <a:p>
                      <a:pPr algn="l" rtl="1"/>
                      <a:r>
                        <a:rPr lang="en-US" sz="1800" dirty="0">
                          <a:solidFill>
                            <a:srgbClr val="00B050"/>
                          </a:solidFill>
                        </a:rPr>
                        <a:t>// enable CTC</a:t>
                      </a:r>
                      <a:r>
                        <a:rPr lang="en-US" sz="1800" dirty="0">
                          <a:solidFill>
                            <a:schemeClr val="tx1"/>
                          </a:solidFill>
                        </a:rPr>
                        <a:t> </a:t>
                      </a:r>
                    </a:p>
                    <a:p>
                      <a:pPr algn="l" rtl="1"/>
                      <a:r>
                        <a:rPr lang="en-US" sz="1800" dirty="0">
                          <a:solidFill>
                            <a:srgbClr val="FF0000"/>
                          </a:solidFill>
                        </a:rPr>
                        <a:t>TCCR0=0B00001111;</a:t>
                      </a:r>
                    </a:p>
                    <a:p>
                      <a:pPr marL="0" marR="0" indent="0" algn="l" defTabSz="914400" rtl="1" eaLnBrk="1" fontAlgn="auto" latinLnBrk="0" hangingPunct="1">
                        <a:lnSpc>
                          <a:spcPct val="100000"/>
                        </a:lnSpc>
                        <a:spcBef>
                          <a:spcPts val="0"/>
                        </a:spcBef>
                        <a:spcAft>
                          <a:spcPts val="0"/>
                        </a:spcAft>
                        <a:buClrTx/>
                        <a:buSzTx/>
                        <a:buFontTx/>
                        <a:buNone/>
                        <a:tabLst/>
                        <a:defRPr/>
                      </a:pPr>
                      <a:r>
                        <a:rPr lang="en-US" sz="2000" dirty="0">
                          <a:solidFill>
                            <a:srgbClr val="00B050"/>
                          </a:solidFill>
                        </a:rPr>
                        <a:t>//set value OCR0 register</a:t>
                      </a:r>
                    </a:p>
                    <a:p>
                      <a:pPr algn="l" rtl="1"/>
                      <a:r>
                        <a:rPr lang="en-US" sz="2000" dirty="0">
                          <a:solidFill>
                            <a:srgbClr val="FF0000"/>
                          </a:solidFill>
                        </a:rPr>
                        <a:t>OCR0=99;</a:t>
                      </a:r>
                    </a:p>
                  </a:txBody>
                  <a:tcPr/>
                </a:tc>
                <a:extLst>
                  <a:ext uri="{0D108BD9-81ED-4DB2-BD59-A6C34878D82A}">
                    <a16:rowId xmlns:a16="http://schemas.microsoft.com/office/drawing/2014/main" val="1790994538"/>
                  </a:ext>
                </a:extLst>
              </a:tr>
            </a:tbl>
          </a:graphicData>
        </a:graphic>
      </p:graphicFrame>
    </p:spTree>
    <p:extLst>
      <p:ext uri="{BB962C8B-B14F-4D97-AF65-F5344CB8AC3E}">
        <p14:creationId xmlns:p14="http://schemas.microsoft.com/office/powerpoint/2010/main" val="291911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222</a:t>
            </a:fld>
            <a:endParaRPr lang="ar-SA">
              <a:solidFill>
                <a:prstClr val="black">
                  <a:tint val="75000"/>
                </a:prstClr>
              </a:solidFill>
            </a:endParaRPr>
          </a:p>
        </p:txBody>
      </p:sp>
      <p:sp>
        <p:nvSpPr>
          <p:cNvPr id="3" name="مستطيل 2"/>
          <p:cNvSpPr/>
          <p:nvPr/>
        </p:nvSpPr>
        <p:spPr>
          <a:xfrm>
            <a:off x="4800599" y="796061"/>
            <a:ext cx="4235243" cy="4647426"/>
          </a:xfrm>
          <a:prstGeom prst="rect">
            <a:avLst/>
          </a:prstGeom>
        </p:spPr>
        <p:txBody>
          <a:bodyPr wrap="square">
            <a:spAutoFit/>
          </a:bodyPr>
          <a:lstStyle/>
          <a:p>
            <a:pPr marL="457200" indent="-457200" algn="just">
              <a:buFont typeface="Arial" panose="020B0604020202020204" pitchFamily="34" charset="0"/>
              <a:buChar char="•"/>
            </a:pPr>
            <a:r>
              <a:rPr lang="ar-SY" sz="2400" dirty="0"/>
              <a:t>هناك </a:t>
            </a:r>
            <a:r>
              <a:rPr lang="ar-SY" sz="2400" dirty="0" err="1"/>
              <a:t>مرمزات</a:t>
            </a:r>
            <a:r>
              <a:rPr lang="ar-SY" sz="2400" dirty="0"/>
              <a:t> ذات إشارتي خرج تسمى </a:t>
            </a:r>
            <a:r>
              <a:rPr lang="ar-SY" sz="2400" dirty="0" err="1"/>
              <a:t>مرمزات</a:t>
            </a:r>
            <a:r>
              <a:rPr lang="ar-SY" sz="2400" dirty="0"/>
              <a:t> ربعية </a:t>
            </a:r>
            <a:r>
              <a:rPr lang="en-US" sz="2400" dirty="0"/>
              <a:t>Quadrature Encoders</a:t>
            </a:r>
            <a:r>
              <a:rPr lang="ar-SY" sz="2400" dirty="0"/>
              <a:t> حيث تكون إحدى الإشارتين مزاحة عن الأخرى بربع دور.</a:t>
            </a:r>
          </a:p>
          <a:p>
            <a:pPr marL="457200" indent="-457200" algn="just">
              <a:buFont typeface="Arial" panose="020B0604020202020204" pitchFamily="34" charset="0"/>
              <a:buChar char="•"/>
            </a:pPr>
            <a:r>
              <a:rPr lang="ar-SY" sz="2400" dirty="0"/>
              <a:t>تستخدم عادة كجهاز دخل (مثلاُ لتعيير الصوت) حيث يمكن معرفة اتجاه الدوران بمقارنة إشارتي خرج </a:t>
            </a:r>
            <a:r>
              <a:rPr lang="ar-SY" sz="2400" dirty="0" err="1"/>
              <a:t>المرمز</a:t>
            </a:r>
            <a:r>
              <a:rPr lang="ar-SY" sz="2400" dirty="0"/>
              <a:t>. كما يمكن معرفة الموضع (في أي ربع) بنفس الطريقة.</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4098" name="Picture 2" descr="https://www.leniwiec.org/wp-content/uploads/2014/04/rysunek_1.png">
            <a:extLst>
              <a:ext uri="{FF2B5EF4-FFF2-40B4-BE49-F238E27FC236}">
                <a16:creationId xmlns:a16="http://schemas.microsoft.com/office/drawing/2014/main" id="{0F7070EF-63B5-4736-80FA-AD8A29C2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4160696"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tary encoder">
            <a:extLst>
              <a:ext uri="{FF2B5EF4-FFF2-40B4-BE49-F238E27FC236}">
                <a16:creationId xmlns:a16="http://schemas.microsoft.com/office/drawing/2014/main" id="{E5974BD4-889E-47A5-B6F3-45E2FDA82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262" y="48006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71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223</a:t>
            </a:fld>
            <a:endParaRPr lang="ar-SA">
              <a:solidFill>
                <a:prstClr val="black">
                  <a:tint val="75000"/>
                </a:prstClr>
              </a:solidFill>
            </a:endParaRPr>
          </a:p>
        </p:txBody>
      </p:sp>
      <p:sp>
        <p:nvSpPr>
          <p:cNvPr id="3" name="مستطيل 2"/>
          <p:cNvSpPr/>
          <p:nvPr/>
        </p:nvSpPr>
        <p:spPr>
          <a:xfrm>
            <a:off x="4800599" y="796061"/>
            <a:ext cx="4235243" cy="3539430"/>
          </a:xfrm>
          <a:prstGeom prst="rect">
            <a:avLst/>
          </a:prstGeom>
        </p:spPr>
        <p:txBody>
          <a:bodyPr wrap="square">
            <a:spAutoFit/>
          </a:bodyPr>
          <a:lstStyle/>
          <a:p>
            <a:pPr marL="457200" indent="-457200" algn="just">
              <a:buFont typeface="Arial" panose="020B0604020202020204" pitchFamily="34" charset="0"/>
              <a:buChar char="•"/>
            </a:pPr>
            <a:r>
              <a:rPr lang="ar-SY" sz="2400" dirty="0"/>
              <a:t>يمكن توصيل خرج </a:t>
            </a:r>
            <a:r>
              <a:rPr lang="ar-SY" sz="2400" dirty="0" err="1"/>
              <a:t>المرمز</a:t>
            </a:r>
            <a:r>
              <a:rPr lang="ar-SY" sz="2400" dirty="0"/>
              <a:t> إلى مدخل مقاطعة خارجية أو مدخلي مقاطعة منفصلين.</a:t>
            </a:r>
          </a:p>
          <a:p>
            <a:pPr marL="457200" indent="-457200" algn="just">
              <a:buFont typeface="Arial" panose="020B0604020202020204" pitchFamily="34" charset="0"/>
              <a:buChar char="•"/>
            </a:pPr>
            <a:r>
              <a:rPr lang="ar-SY" sz="2400" dirty="0"/>
              <a:t>يما أن هذا </a:t>
            </a:r>
            <a:r>
              <a:rPr lang="ar-SY" sz="2400" dirty="0" err="1"/>
              <a:t>المرمز</a:t>
            </a:r>
            <a:r>
              <a:rPr lang="ar-SY" sz="2400" dirty="0"/>
              <a:t> ذو بنية ميكانيكية يجب أخذ </a:t>
            </a:r>
            <a:r>
              <a:rPr lang="en-US" sz="2400" dirty="0"/>
              <a:t>debounce</a:t>
            </a:r>
            <a:r>
              <a:rPr lang="ar-SY" sz="2400" dirty="0"/>
              <a:t> بعين الاعتبار بشكل برمجي أو عن طريق مرشح في الدارة.</a:t>
            </a:r>
            <a:endParaRPr lang="ar-SA" sz="2400" dirty="0"/>
          </a:p>
          <a:p>
            <a:pPr algn="just"/>
            <a:endParaRPr lang="en-US" sz="2800" dirty="0"/>
          </a:p>
          <a:p>
            <a:pPr algn="just"/>
            <a:endParaRPr lang="ar-SA" sz="2800" dirty="0">
              <a:solidFill>
                <a:prstClr val="black"/>
              </a:solidFill>
            </a:endParaRPr>
          </a:p>
        </p:txBody>
      </p:sp>
      <p:sp>
        <p:nvSpPr>
          <p:cNvPr id="6" name="مستطيل 5"/>
          <p:cNvSpPr/>
          <p:nvPr/>
        </p:nvSpPr>
        <p:spPr>
          <a:xfrm>
            <a:off x="1659406" y="211287"/>
            <a:ext cx="5743560" cy="646331"/>
          </a:xfrm>
          <a:prstGeom prst="rect">
            <a:avLst/>
          </a:prstGeom>
        </p:spPr>
        <p:txBody>
          <a:bodyPr wrap="none">
            <a:spAutoFit/>
          </a:bodyPr>
          <a:lstStyle/>
          <a:p>
            <a:pPr algn="ctr"/>
            <a:r>
              <a:rPr lang="ar-SY" sz="3600" b="1" dirty="0" err="1">
                <a:solidFill>
                  <a:srgbClr val="FF0000"/>
                </a:solidFill>
              </a:rPr>
              <a:t>المرمز</a:t>
            </a:r>
            <a:r>
              <a:rPr lang="ar-SY" sz="3600" b="1" dirty="0">
                <a:solidFill>
                  <a:srgbClr val="FF0000"/>
                </a:solidFill>
              </a:rPr>
              <a:t> الضوئي</a:t>
            </a:r>
            <a:r>
              <a:rPr lang="en-US" sz="3600" b="1" dirty="0">
                <a:solidFill>
                  <a:srgbClr val="FF0000"/>
                </a:solidFill>
              </a:rPr>
              <a:t>Optical Encoder </a:t>
            </a:r>
          </a:p>
        </p:txBody>
      </p:sp>
      <p:pic>
        <p:nvPicPr>
          <p:cNvPr id="6146" name="Picture 2" descr="https://www.leniwiec.org/wp-content/uploads/2014/04/rysunek_3.png">
            <a:extLst>
              <a:ext uri="{FF2B5EF4-FFF2-40B4-BE49-F238E27FC236}">
                <a16:creationId xmlns:a16="http://schemas.microsoft.com/office/drawing/2014/main" id="{48E7BB59-B286-4454-A2B6-BEDE28D2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35" y="1447800"/>
            <a:ext cx="4235243" cy="4045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E51A44-6779-4B82-8883-23F275485A17}"/>
              </a:ext>
            </a:extLst>
          </p:cNvPr>
          <p:cNvPicPr>
            <a:picLocks noChangeAspect="1"/>
          </p:cNvPicPr>
          <p:nvPr/>
        </p:nvPicPr>
        <p:blipFill rotWithShape="1">
          <a:blip r:embed="rId3">
            <a:extLst>
              <a:ext uri="{28A0092B-C50C-407E-A947-70E740481C1C}">
                <a14:useLocalDpi xmlns:a14="http://schemas.microsoft.com/office/drawing/2010/main" val="0"/>
              </a:ext>
            </a:extLst>
          </a:blip>
          <a:srcRect r="11667" b="6899"/>
          <a:stretch/>
        </p:blipFill>
        <p:spPr>
          <a:xfrm>
            <a:off x="4724400" y="3395003"/>
            <a:ext cx="4052830" cy="3148465"/>
          </a:xfrm>
          <a:prstGeom prst="rect">
            <a:avLst/>
          </a:prstGeom>
        </p:spPr>
      </p:pic>
    </p:spTree>
    <p:extLst>
      <p:ext uri="{BB962C8B-B14F-4D97-AF65-F5344CB8AC3E}">
        <p14:creationId xmlns:p14="http://schemas.microsoft.com/office/powerpoint/2010/main" val="294003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224</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44433" y="211287"/>
            <a:ext cx="8373574" cy="584775"/>
          </a:xfrm>
          <a:prstGeom prst="rect">
            <a:avLst/>
          </a:prstGeom>
        </p:spPr>
        <p:txBody>
          <a:bodyPr wrap="none">
            <a:spAutoFit/>
          </a:bodyPr>
          <a:lstStyle/>
          <a:p>
            <a:pPr algn="ctr"/>
            <a:r>
              <a:rPr lang="ar-SA" sz="3200" b="1" dirty="0">
                <a:solidFill>
                  <a:srgbClr val="FF0000"/>
                </a:solidFill>
              </a:rPr>
              <a:t>أنواع المتحولات المدعومة في المترجم  </a:t>
            </a:r>
            <a:r>
              <a:rPr lang="en-US" sz="3200" b="1" dirty="0" err="1">
                <a:solidFill>
                  <a:srgbClr val="FF0000"/>
                </a:solidFill>
              </a:rPr>
              <a:t>CodeVisionAVR</a:t>
            </a:r>
            <a:r>
              <a:rPr lang="ar-SA" sz="3200" b="1" dirty="0">
                <a:solidFill>
                  <a:srgbClr val="FF0000"/>
                </a:solidFill>
              </a:rPr>
              <a:t> </a:t>
            </a:r>
            <a:endParaRPr lang="en-US" sz="3200" b="1" dirty="0">
              <a:solidFill>
                <a:srgbClr val="FF0000"/>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05" y="980728"/>
            <a:ext cx="8106447" cy="554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17026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ft\Desktop\my work\COURSE MICRO\applications\application25\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12" y="1408421"/>
            <a:ext cx="8530080" cy="513638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912970" y="211286"/>
            <a:ext cx="3102132" cy="584775"/>
          </a:xfrm>
          <a:prstGeom prst="rect">
            <a:avLst/>
          </a:prstGeom>
        </p:spPr>
        <p:txBody>
          <a:bodyPr wrap="none">
            <a:spAutoFit/>
          </a:bodyPr>
          <a:lstStyle/>
          <a:p>
            <a:pPr algn="ctr"/>
            <a:r>
              <a:rPr lang="ar-SA" sz="3200" b="1" dirty="0">
                <a:solidFill>
                  <a:srgbClr val="FF0000"/>
                </a:solidFill>
              </a:rPr>
              <a:t>تطبيق (الآلة الحاسبة)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225</a:t>
            </a:fld>
            <a:endParaRPr lang="ar-SA">
              <a:solidFill>
                <a:prstClr val="black">
                  <a:tint val="75000"/>
                </a:prstClr>
              </a:solidFill>
            </a:endParaRPr>
          </a:p>
        </p:txBody>
      </p:sp>
      <p:sp>
        <p:nvSpPr>
          <p:cNvPr id="7" name="مربع نص 6">
            <a:hlinkClick r:id="rId3" action="ppaction://program"/>
          </p:cNvPr>
          <p:cNvSpPr txBox="1"/>
          <p:nvPr/>
        </p:nvSpPr>
        <p:spPr>
          <a:xfrm>
            <a:off x="733338" y="1408421"/>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\Examples\Ex22</a:t>
            </a:r>
            <a:endParaRPr lang="ar-SA" b="1" dirty="0">
              <a:solidFill>
                <a:srgbClr val="FF0000"/>
              </a:solidFill>
            </a:endParaRPr>
          </a:p>
        </p:txBody>
      </p:sp>
      <p:sp>
        <p:nvSpPr>
          <p:cNvPr id="8" name="مستطيل 7"/>
          <p:cNvSpPr/>
          <p:nvPr/>
        </p:nvSpPr>
        <p:spPr>
          <a:xfrm>
            <a:off x="669863" y="1340768"/>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8493690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324528" cy="6751320"/>
        </p:xfrm>
        <a:graphic>
          <a:graphicData uri="http://schemas.openxmlformats.org/drawingml/2006/table">
            <a:tbl>
              <a:tblPr rtl="1" firstRow="1" bandRow="1">
                <a:tableStyleId>{2D5ABB26-0587-4C30-8999-92F81FD0307C}</a:tableStyleId>
              </a:tblPr>
              <a:tblGrid>
                <a:gridCol w="4915233">
                  <a:extLst>
                    <a:ext uri="{9D8B030D-6E8A-4147-A177-3AD203B41FA5}">
                      <a16:colId xmlns:a16="http://schemas.microsoft.com/office/drawing/2014/main" val="20000"/>
                    </a:ext>
                  </a:extLst>
                </a:gridCol>
                <a:gridCol w="4409295">
                  <a:extLst>
                    <a:ext uri="{9D8B030D-6E8A-4147-A177-3AD203B41FA5}">
                      <a16:colId xmlns:a16="http://schemas.microsoft.com/office/drawing/2014/main" val="20001"/>
                    </a:ext>
                  </a:extLst>
                </a:gridCol>
              </a:tblGrid>
              <a:tr h="6748818">
                <a:tc>
                  <a:txBody>
                    <a:bodyPr/>
                    <a:lstStyle/>
                    <a:p>
                      <a:pPr algn="l" rtl="0"/>
                      <a:r>
                        <a:rPr lang="en-US" sz="2300" dirty="0">
                          <a:solidFill>
                            <a:schemeClr val="tx1"/>
                          </a:solidFill>
                        </a:rPr>
                        <a:t>{</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&lt;10) n1=n1*10+kp;</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=='c') n1=0;    </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a:t>
                      </a:r>
                    </a:p>
                    <a:p>
                      <a:pPr algn="l" rtl="0"/>
                      <a:r>
                        <a:rPr lang="en-US" sz="2300" dirty="0">
                          <a:solidFill>
                            <a:srgbClr val="FF0000"/>
                          </a:solidFill>
                        </a:rPr>
                        <a:t>{switch  (op) {</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rgbClr val="FF0000"/>
                          </a:solidFill>
                        </a:rPr>
                        <a:t>case '/': n1=n2/n1; break;}</a:t>
                      </a:r>
                    </a:p>
                    <a:p>
                      <a:pPr algn="l" rtl="0"/>
                      <a:r>
                        <a:rPr lang="en-US" sz="2300" dirty="0">
                          <a:solidFill>
                            <a:schemeClr val="tx1"/>
                          </a:solidFill>
                        </a:rPr>
                        <a:t>}</a:t>
                      </a:r>
                    </a:p>
                    <a:p>
                      <a:pPr algn="l" rtl="0"/>
                      <a:r>
                        <a:rPr lang="en-US" sz="2300" dirty="0" err="1">
                          <a:solidFill>
                            <a:schemeClr val="accent1"/>
                          </a:solidFill>
                        </a:rPr>
                        <a:t>lcd_clear</a:t>
                      </a:r>
                      <a:r>
                        <a:rPr lang="en-US" sz="2300" dirty="0">
                          <a:solidFill>
                            <a:schemeClr val="accent1"/>
                          </a:solidFill>
                        </a:rPr>
                        <a:t>(); </a:t>
                      </a:r>
                    </a:p>
                    <a:p>
                      <a:pPr algn="l" rtl="0"/>
                      <a:r>
                        <a:rPr lang="en-US" sz="2300" dirty="0" err="1">
                          <a:solidFill>
                            <a:schemeClr val="accent1"/>
                          </a:solidFill>
                        </a:rPr>
                        <a:t>ltoa</a:t>
                      </a:r>
                      <a:r>
                        <a:rPr lang="en-US" sz="2300" dirty="0">
                          <a:solidFill>
                            <a:schemeClr val="accent1"/>
                          </a:solidFill>
                        </a:rPr>
                        <a:t>(n1,s);</a:t>
                      </a:r>
                    </a:p>
                    <a:p>
                      <a:pPr algn="l" rtl="0"/>
                      <a:r>
                        <a:rPr lang="en-US" sz="2300" dirty="0" err="1">
                          <a:solidFill>
                            <a:schemeClr val="accent1"/>
                          </a:solidFill>
                        </a:rPr>
                        <a:t>lcd_puts</a:t>
                      </a:r>
                      <a:r>
                        <a:rPr lang="en-US" sz="2300" dirty="0">
                          <a:solidFill>
                            <a:schemeClr val="accent1"/>
                          </a:solidFill>
                        </a:rPr>
                        <a:t>(s);</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 || </a:t>
                      </a:r>
                      <a:r>
                        <a:rPr lang="en-US" sz="2300" dirty="0" err="1">
                          <a:solidFill>
                            <a:srgbClr val="FF0000"/>
                          </a:solidFill>
                        </a:rPr>
                        <a:t>kp</a:t>
                      </a:r>
                      <a:r>
                        <a:rPr lang="en-US" sz="2300" dirty="0">
                          <a:solidFill>
                            <a:srgbClr val="FF0000"/>
                          </a:solidFill>
                        </a:rPr>
                        <a:t>=='-' || </a:t>
                      </a:r>
                      <a:r>
                        <a:rPr lang="en-US" sz="2300" dirty="0" err="1">
                          <a:solidFill>
                            <a:srgbClr val="FF0000"/>
                          </a:solidFill>
                        </a:rPr>
                        <a:t>kp</a:t>
                      </a:r>
                      <a:r>
                        <a:rPr lang="en-US" sz="2300" dirty="0">
                          <a:solidFill>
                            <a:srgbClr val="FF0000"/>
                          </a:solidFill>
                        </a:rPr>
                        <a:t>=='*'|| </a:t>
                      </a:r>
                      <a:r>
                        <a:rPr lang="en-US" sz="2300" dirty="0" err="1">
                          <a:solidFill>
                            <a:srgbClr val="FF0000"/>
                          </a:solidFill>
                        </a:rPr>
                        <a:t>kp</a:t>
                      </a:r>
                      <a:r>
                        <a:rPr lang="en-US" sz="2300" dirty="0">
                          <a:solidFill>
                            <a:srgbClr val="FF0000"/>
                          </a:solidFill>
                        </a:rPr>
                        <a:t>=='/') </a:t>
                      </a:r>
                    </a:p>
                    <a:p>
                      <a:pPr algn="l" rtl="0"/>
                      <a:r>
                        <a:rPr lang="en-US" sz="2300" dirty="0">
                          <a:solidFill>
                            <a:srgbClr val="FF0000"/>
                          </a:solidFill>
                        </a:rPr>
                        <a:t>{op=</a:t>
                      </a:r>
                      <a:r>
                        <a:rPr lang="en-US" sz="2300" dirty="0" err="1">
                          <a:solidFill>
                            <a:srgbClr val="FF0000"/>
                          </a:solidFill>
                        </a:rPr>
                        <a:t>kp</a:t>
                      </a:r>
                      <a:r>
                        <a:rPr lang="en-US" sz="2300" dirty="0">
                          <a:solidFill>
                            <a:srgbClr val="FF0000"/>
                          </a:solidFill>
                        </a:rPr>
                        <a:t> ;</a:t>
                      </a:r>
                    </a:p>
                    <a:p>
                      <a:pPr algn="l" rtl="0"/>
                      <a:r>
                        <a:rPr lang="en-US" sz="2300" dirty="0">
                          <a:solidFill>
                            <a:srgbClr val="FF0000"/>
                          </a:solidFill>
                        </a:rPr>
                        <a:t>  n2=n1;n1=0;</a:t>
                      </a:r>
                    </a:p>
                    <a:p>
                      <a:pPr algn="l" rtl="0"/>
                      <a:r>
                        <a:rPr lang="en-US" sz="2300" dirty="0">
                          <a:solidFill>
                            <a:srgbClr val="FF0000"/>
                          </a:solidFill>
                        </a:rPr>
                        <a:t>}</a:t>
                      </a:r>
                    </a:p>
                    <a:p>
                      <a:pPr algn="l" rtl="0"/>
                      <a:r>
                        <a:rPr lang="en-US" sz="2300" dirty="0">
                          <a:solidFill>
                            <a:schemeClr val="tx1"/>
                          </a:solidFill>
                        </a:rPr>
                        <a:t>}</a:t>
                      </a:r>
                    </a:p>
                    <a:p>
                      <a:pPr algn="l" rtl="0"/>
                      <a:r>
                        <a:rPr lang="en-US" sz="2300" dirty="0" err="1">
                          <a:solidFill>
                            <a:schemeClr val="tx1"/>
                          </a:solidFill>
                        </a:rPr>
                        <a:t>goto</a:t>
                      </a:r>
                      <a:r>
                        <a:rPr lang="en-US" sz="2300" dirty="0">
                          <a:solidFill>
                            <a:schemeClr val="tx1"/>
                          </a:solidFill>
                        </a:rPr>
                        <a:t> Loop;}</a:t>
                      </a:r>
                    </a:p>
                  </a:txBody>
                  <a:tcPr/>
                </a:tc>
                <a:tc>
                  <a:txBody>
                    <a:bodyPr/>
                    <a:lstStyle/>
                    <a:p>
                      <a:pPr algn="l" rtl="0"/>
                      <a:r>
                        <a:rPr lang="en-US" sz="2300" dirty="0">
                          <a:solidFill>
                            <a:schemeClr val="tx1"/>
                          </a:solidFill>
                        </a:rPr>
                        <a:t>#include &lt;mega16.h&gt; </a:t>
                      </a:r>
                    </a:p>
                    <a:p>
                      <a:pPr algn="l" rtl="0"/>
                      <a:r>
                        <a:rPr lang="en-US" sz="2300" dirty="0">
                          <a:solidFill>
                            <a:schemeClr val="tx1"/>
                          </a:solidFill>
                        </a:rPr>
                        <a:t>#include &lt;</a:t>
                      </a:r>
                      <a:r>
                        <a:rPr lang="en-US" sz="2300" dirty="0" err="1">
                          <a:solidFill>
                            <a:schemeClr val="tx1"/>
                          </a:solidFill>
                        </a:rPr>
                        <a:t>delay.h</a:t>
                      </a:r>
                      <a:r>
                        <a:rPr lang="en-US" sz="2300" dirty="0">
                          <a:solidFill>
                            <a:schemeClr val="tx1"/>
                          </a:solidFill>
                        </a:rPr>
                        <a:t>&gt;</a:t>
                      </a:r>
                    </a:p>
                    <a:p>
                      <a:pPr algn="l" rtl="0"/>
                      <a:r>
                        <a:rPr lang="en-US" sz="2300" dirty="0">
                          <a:solidFill>
                            <a:schemeClr val="tx1"/>
                          </a:solidFill>
                        </a:rPr>
                        <a:t>#include &lt;</a:t>
                      </a:r>
                      <a:r>
                        <a:rPr lang="en-US" sz="2300" dirty="0" err="1">
                          <a:solidFill>
                            <a:schemeClr val="tx1"/>
                          </a:solidFill>
                        </a:rPr>
                        <a:t>stdlib.h</a:t>
                      </a:r>
                      <a:r>
                        <a:rPr lang="en-US" sz="2300" dirty="0">
                          <a:solidFill>
                            <a:schemeClr val="tx1"/>
                          </a:solidFill>
                        </a:rPr>
                        <a:t>&gt; </a:t>
                      </a:r>
                    </a:p>
                    <a:p>
                      <a:pPr algn="l" rtl="0"/>
                      <a:r>
                        <a:rPr lang="en-US" sz="2300" dirty="0">
                          <a:solidFill>
                            <a:schemeClr val="tx1"/>
                          </a:solidFill>
                        </a:rPr>
                        <a:t>#include &lt;</a:t>
                      </a:r>
                      <a:r>
                        <a:rPr lang="en-US" sz="2300" dirty="0" err="1">
                          <a:solidFill>
                            <a:schemeClr val="tx1"/>
                          </a:solidFill>
                        </a:rPr>
                        <a:t>lcd.h</a:t>
                      </a:r>
                      <a:r>
                        <a:rPr lang="en-US" sz="2300" dirty="0">
                          <a:solidFill>
                            <a:schemeClr val="tx1"/>
                          </a:solidFill>
                        </a:rPr>
                        <a:t>&gt;</a:t>
                      </a:r>
                    </a:p>
                    <a:p>
                      <a:pPr algn="l" rtl="0"/>
                      <a:r>
                        <a:rPr lang="en-US" sz="2300" dirty="0">
                          <a:solidFill>
                            <a:schemeClr val="tx1"/>
                          </a:solidFill>
                        </a:rPr>
                        <a:t>#</a:t>
                      </a:r>
                      <a:r>
                        <a:rPr lang="en-US" sz="2300" dirty="0" err="1">
                          <a:solidFill>
                            <a:schemeClr val="tx1"/>
                          </a:solidFill>
                        </a:rPr>
                        <a:t>asm</a:t>
                      </a:r>
                      <a:endParaRPr lang="en-US" sz="2300" dirty="0">
                        <a:solidFill>
                          <a:schemeClr val="tx1"/>
                        </a:solidFill>
                      </a:endParaRPr>
                    </a:p>
                    <a:p>
                      <a:pPr algn="l" rtl="0"/>
                      <a:r>
                        <a:rPr lang="en-US" sz="2300" dirty="0">
                          <a:solidFill>
                            <a:schemeClr val="tx1"/>
                          </a:solidFill>
                        </a:rPr>
                        <a:t>.</a:t>
                      </a:r>
                      <a:r>
                        <a:rPr lang="en-US" sz="2300" dirty="0" err="1">
                          <a:solidFill>
                            <a:schemeClr val="tx1"/>
                          </a:solidFill>
                        </a:rPr>
                        <a:t>equ</a:t>
                      </a:r>
                      <a:r>
                        <a:rPr lang="en-US" sz="2300" dirty="0">
                          <a:solidFill>
                            <a:schemeClr val="tx1"/>
                          </a:solidFill>
                        </a:rPr>
                        <a:t> __</a:t>
                      </a:r>
                      <a:r>
                        <a:rPr lang="en-US" sz="2300" dirty="0" err="1">
                          <a:solidFill>
                            <a:schemeClr val="tx1"/>
                          </a:solidFill>
                        </a:rPr>
                        <a:t>lcd_port</a:t>
                      </a:r>
                      <a:r>
                        <a:rPr lang="en-US" sz="2300" dirty="0">
                          <a:solidFill>
                            <a:schemeClr val="tx1"/>
                          </a:solidFill>
                        </a:rPr>
                        <a:t>=0x1B ; PORTA</a:t>
                      </a:r>
                    </a:p>
                    <a:p>
                      <a:pPr algn="l" rtl="0"/>
                      <a:r>
                        <a:rPr lang="en-US" sz="2300" dirty="0">
                          <a:solidFill>
                            <a:schemeClr val="tx1"/>
                          </a:solidFill>
                        </a:rPr>
                        <a:t>#</a:t>
                      </a:r>
                      <a:r>
                        <a:rPr lang="en-US" sz="2300" dirty="0" err="1">
                          <a:solidFill>
                            <a:schemeClr val="tx1"/>
                          </a:solidFill>
                        </a:rPr>
                        <a:t>endasm</a:t>
                      </a:r>
                      <a:endParaRPr lang="en-US" sz="2300" dirty="0">
                        <a:solidFill>
                          <a:schemeClr val="tx1"/>
                        </a:solidFill>
                      </a:endParaRPr>
                    </a:p>
                    <a:p>
                      <a:pPr algn="l" rtl="0"/>
                      <a:r>
                        <a:rPr lang="en-US" sz="2300" dirty="0">
                          <a:solidFill>
                            <a:schemeClr val="tx1"/>
                          </a:solidFill>
                        </a:rPr>
                        <a:t>char keypad16(void);</a:t>
                      </a:r>
                    </a:p>
                    <a:p>
                      <a:pPr algn="l" rtl="0"/>
                      <a:r>
                        <a:rPr lang="en-US" sz="2300" dirty="0">
                          <a:solidFill>
                            <a:schemeClr val="tx1"/>
                          </a:solidFill>
                        </a:rPr>
                        <a:t>char </a:t>
                      </a:r>
                      <a:r>
                        <a:rPr lang="en-US" sz="2300" dirty="0" err="1">
                          <a:solidFill>
                            <a:schemeClr val="tx1"/>
                          </a:solidFill>
                        </a:rPr>
                        <a:t>press_f,kp,op</a:t>
                      </a:r>
                      <a:r>
                        <a:rPr lang="en-US" sz="2300" dirty="0">
                          <a:solidFill>
                            <a:schemeClr val="tx1"/>
                          </a:solidFill>
                        </a:rPr>
                        <a:t>;</a:t>
                      </a:r>
                    </a:p>
                    <a:p>
                      <a:pPr algn="l" rtl="0"/>
                      <a:r>
                        <a:rPr lang="en-US" sz="2300" dirty="0">
                          <a:solidFill>
                            <a:schemeClr val="tx1"/>
                          </a:solidFill>
                        </a:rPr>
                        <a:t>long n1,n2;</a:t>
                      </a:r>
                    </a:p>
                    <a:p>
                      <a:pPr algn="l" rtl="0"/>
                      <a:r>
                        <a:rPr lang="en-US" sz="2300" dirty="0">
                          <a:solidFill>
                            <a:schemeClr val="tx1"/>
                          </a:solidFill>
                        </a:rPr>
                        <a:t>char s[10];</a:t>
                      </a:r>
                    </a:p>
                    <a:p>
                      <a:pPr algn="l" rtl="0"/>
                      <a:r>
                        <a:rPr lang="en-US" sz="2300" dirty="0">
                          <a:solidFill>
                            <a:schemeClr val="tx1"/>
                          </a:solidFill>
                        </a:rPr>
                        <a:t>void main(void) {</a:t>
                      </a:r>
                    </a:p>
                    <a:p>
                      <a:pPr algn="l" rtl="0"/>
                      <a:r>
                        <a:rPr lang="en-US" sz="2300" dirty="0">
                          <a:solidFill>
                            <a:schemeClr val="tx1"/>
                          </a:solidFill>
                        </a:rPr>
                        <a:t>DDRD=0b00001111;</a:t>
                      </a:r>
                    </a:p>
                    <a:p>
                      <a:pPr algn="l" rtl="0"/>
                      <a:r>
                        <a:rPr lang="en-US" sz="2300" dirty="0" err="1">
                          <a:solidFill>
                            <a:schemeClr val="tx1"/>
                          </a:solidFill>
                        </a:rPr>
                        <a:t>lcd_init</a:t>
                      </a:r>
                      <a:r>
                        <a:rPr lang="en-US" sz="2300" dirty="0">
                          <a:solidFill>
                            <a:schemeClr val="tx1"/>
                          </a:solidFill>
                        </a:rPr>
                        <a:t>(16);</a:t>
                      </a:r>
                    </a:p>
                    <a:p>
                      <a:pPr algn="l" rtl="0"/>
                      <a:r>
                        <a:rPr lang="en-US" sz="2300" dirty="0" err="1">
                          <a:solidFill>
                            <a:schemeClr val="tx1"/>
                          </a:solidFill>
                        </a:rPr>
                        <a:t>lcd_puts</a:t>
                      </a:r>
                      <a:r>
                        <a:rPr lang="en-US" sz="2300" dirty="0">
                          <a:solidFill>
                            <a:schemeClr val="tx1"/>
                          </a:solidFill>
                        </a:rPr>
                        <a:t>("0");</a:t>
                      </a:r>
                    </a:p>
                    <a:p>
                      <a:pPr algn="l" rtl="0"/>
                      <a:r>
                        <a:rPr lang="en-US" sz="2300" dirty="0">
                          <a:solidFill>
                            <a:schemeClr val="tx1"/>
                          </a:solidFill>
                        </a:rPr>
                        <a:t>Loop:</a:t>
                      </a:r>
                    </a:p>
                    <a:p>
                      <a:pPr algn="l" rtl="0"/>
                      <a:r>
                        <a:rPr lang="en-US" sz="2300" dirty="0" err="1">
                          <a:solidFill>
                            <a:schemeClr val="tx1"/>
                          </a:solidFill>
                        </a:rPr>
                        <a:t>kp</a:t>
                      </a:r>
                      <a:r>
                        <a:rPr lang="en-US" sz="2300" dirty="0">
                          <a:solidFill>
                            <a:schemeClr val="tx1"/>
                          </a:solidFill>
                        </a:rPr>
                        <a:t>=keypad16();</a:t>
                      </a:r>
                    </a:p>
                    <a:p>
                      <a:pPr algn="l" rtl="0"/>
                      <a:r>
                        <a:rPr lang="en-US" sz="2300" dirty="0">
                          <a:solidFill>
                            <a:schemeClr val="tx1"/>
                          </a:solidFill>
                        </a:rPr>
                        <a:t>if (</a:t>
                      </a:r>
                      <a:r>
                        <a:rPr lang="en-US" sz="2300" dirty="0" err="1">
                          <a:solidFill>
                            <a:schemeClr val="tx1"/>
                          </a:solidFill>
                        </a:rPr>
                        <a:t>kp</a:t>
                      </a:r>
                      <a:r>
                        <a:rPr lang="en-US" sz="2300" dirty="0">
                          <a:solidFill>
                            <a:schemeClr val="tx1"/>
                          </a:solidFill>
                        </a:rPr>
                        <a:t>!=20)</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226</a:t>
            </a:fld>
            <a:endParaRPr lang="ar-SA"/>
          </a:p>
        </p:txBody>
      </p:sp>
    </p:spTree>
    <p:extLst>
      <p:ext uri="{BB962C8B-B14F-4D97-AF65-F5344CB8AC3E}">
        <p14:creationId xmlns:p14="http://schemas.microsoft.com/office/powerpoint/2010/main" val="274107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729942" cy="6797040"/>
        </p:xfrm>
        <a:graphic>
          <a:graphicData uri="http://schemas.openxmlformats.org/drawingml/2006/table">
            <a:tbl>
              <a:tblPr rtl="1" firstRow="1" bandRow="1">
                <a:tableStyleId>{2D5ABB26-0587-4C30-8999-92F81FD0307C}</a:tableStyleId>
              </a:tblPr>
              <a:tblGrid>
                <a:gridCol w="4891864">
                  <a:extLst>
                    <a:ext uri="{9D8B030D-6E8A-4147-A177-3AD203B41FA5}">
                      <a16:colId xmlns:a16="http://schemas.microsoft.com/office/drawing/2014/main" val="20000"/>
                    </a:ext>
                  </a:extLst>
                </a:gridCol>
                <a:gridCol w="4838078">
                  <a:extLst>
                    <a:ext uri="{9D8B030D-6E8A-4147-A177-3AD203B41FA5}">
                      <a16:colId xmlns:a16="http://schemas.microsoft.com/office/drawing/2014/main" val="20001"/>
                    </a:ext>
                  </a:extLst>
                </a:gridCol>
              </a:tblGrid>
              <a:tr h="6741368">
                <a:tc>
                  <a:txBody>
                    <a:bodyPr/>
                    <a:lstStyle/>
                    <a:p>
                      <a:pPr algn="l" rtl="1"/>
                      <a:r>
                        <a:rPr lang="en-US" sz="2000" dirty="0">
                          <a:solidFill>
                            <a:schemeClr val="tx2"/>
                          </a:solidFill>
                        </a:rPr>
                        <a:t>{</a:t>
                      </a:r>
                      <a:r>
                        <a:rPr lang="en-US" sz="2000" dirty="0">
                          <a:solidFill>
                            <a:srgbClr val="FF0000"/>
                          </a:solidFill>
                        </a:rPr>
                        <a:t>key=1;</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key=2;</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key=3;</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PORTD=0B00001000;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key=‘c';</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key=0;</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PORTD=0B00001111;</a:t>
                      </a:r>
                      <a:r>
                        <a:rPr lang="en-US" sz="2000" dirty="0">
                          <a:solidFill>
                            <a:schemeClr val="tx1"/>
                          </a:solidFill>
                        </a:rPr>
                        <a:t>delay_ms(1);</a:t>
                      </a:r>
                    </a:p>
                    <a:p>
                      <a:pPr algn="l" rtl="1"/>
                      <a:r>
                        <a:rPr lang="en-US" sz="2000" dirty="0">
                          <a:solidFill>
                            <a:schemeClr val="tx2"/>
                          </a:solidFill>
                        </a:rPr>
                        <a:t>if (PIND==0B00001111 &amp;&amp; </a:t>
                      </a:r>
                      <a:r>
                        <a:rPr lang="en-US" sz="2000" dirty="0" err="1">
                          <a:solidFill>
                            <a:schemeClr val="tx2"/>
                          </a:solidFill>
                        </a:rPr>
                        <a:t>press_f</a:t>
                      </a:r>
                      <a:r>
                        <a:rPr lang="en-US" sz="2000" dirty="0">
                          <a:solidFill>
                            <a:schemeClr val="tx2"/>
                          </a:solidFill>
                        </a:rPr>
                        <a:t>==1)</a:t>
                      </a:r>
                    </a:p>
                    <a:p>
                      <a:pPr algn="l" rtl="1"/>
                      <a:r>
                        <a:rPr lang="en-US" sz="2000" dirty="0">
                          <a:solidFill>
                            <a:schemeClr val="tx2"/>
                          </a:solidFill>
                        </a:rPr>
                        <a:t>{</a:t>
                      </a:r>
                      <a:r>
                        <a:rPr lang="en-US" sz="2000" dirty="0" err="1">
                          <a:solidFill>
                            <a:schemeClr val="tx2"/>
                          </a:solidFill>
                        </a:rPr>
                        <a:t>press_f</a:t>
                      </a:r>
                      <a:r>
                        <a:rPr lang="en-US" sz="2000" dirty="0">
                          <a:solidFill>
                            <a:schemeClr val="tx2"/>
                          </a:solidFill>
                        </a:rPr>
                        <a:t>=0;}</a:t>
                      </a:r>
                    </a:p>
                    <a:p>
                      <a:pPr algn="l" rtl="1"/>
                      <a:r>
                        <a:rPr lang="en-US" sz="2000" dirty="0">
                          <a:solidFill>
                            <a:srgbClr val="FF0000"/>
                          </a:solidFill>
                        </a:rPr>
                        <a:t>return key;</a:t>
                      </a:r>
                    </a:p>
                    <a:p>
                      <a:pPr algn="l" rtl="1"/>
                      <a:r>
                        <a:rPr lang="en-US" sz="2000" dirty="0">
                          <a:solidFill>
                            <a:schemeClr val="tx1"/>
                          </a:solidFill>
                        </a:rPr>
                        <a:t>}</a:t>
                      </a:r>
                    </a:p>
                  </a:txBody>
                  <a:tcPr/>
                </a:tc>
                <a:tc>
                  <a:txBody>
                    <a:bodyPr/>
                    <a:lstStyle/>
                    <a:p>
                      <a:pPr algn="l" rtl="1"/>
                      <a:r>
                        <a:rPr lang="en-US" sz="2000" dirty="0">
                          <a:solidFill>
                            <a:schemeClr val="tx1"/>
                          </a:solidFill>
                        </a:rPr>
                        <a:t>char keypad16(void)</a:t>
                      </a:r>
                    </a:p>
                    <a:p>
                      <a:pPr algn="l" rtl="1"/>
                      <a:r>
                        <a:rPr lang="en-US" sz="2000" dirty="0">
                          <a:solidFill>
                            <a:schemeClr val="tx1"/>
                          </a:solidFill>
                        </a:rPr>
                        <a:t>{</a:t>
                      </a:r>
                      <a:r>
                        <a:rPr lang="en-US" sz="2000" dirty="0">
                          <a:solidFill>
                            <a:srgbClr val="FF0000"/>
                          </a:solidFill>
                        </a:rPr>
                        <a:t>char key=0;</a:t>
                      </a:r>
                    </a:p>
                    <a:p>
                      <a:pPr algn="l" rtl="1"/>
                      <a:r>
                        <a:rPr lang="en-US" sz="2000" dirty="0">
                          <a:solidFill>
                            <a:srgbClr val="FF0000"/>
                          </a:solidFill>
                        </a:rPr>
                        <a:t>PORTD=0B00000001</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key=7;</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key=8;</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key=9;</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PORTD=0B00000010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key=4;</a:t>
                      </a:r>
                      <a:r>
                        <a:rPr lang="en-US" sz="2000" dirty="0">
                          <a:solidFill>
                            <a:schemeClr val="tx2"/>
                          </a:solidFill>
                        </a:rPr>
                        <a:t>press_f=1;}</a:t>
                      </a:r>
                    </a:p>
                    <a:p>
                      <a:pPr algn="l" rtl="1"/>
                      <a:r>
                        <a:rPr lang="en-US" sz="2000" dirty="0">
                          <a:solidFill>
                            <a:schemeClr val="tx2"/>
                          </a:solidFill>
                        </a:rPr>
                        <a:t>if (PIND.5==1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key=5;</a:t>
                      </a:r>
                      <a:r>
                        <a:rPr lang="en-US" sz="2000" dirty="0">
                          <a:solidFill>
                            <a:schemeClr val="tx2"/>
                          </a:solidFill>
                        </a:rPr>
                        <a:t>press_f=1;}</a:t>
                      </a:r>
                    </a:p>
                    <a:p>
                      <a:pPr algn="l" rtl="1"/>
                      <a:r>
                        <a:rPr lang="en-US" sz="2000" dirty="0">
                          <a:solidFill>
                            <a:schemeClr val="tx2"/>
                          </a:solidFill>
                        </a:rPr>
                        <a:t>if (PIND.6==1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key=6;</a:t>
                      </a:r>
                      <a:r>
                        <a:rPr lang="en-US" sz="2000" dirty="0">
                          <a:solidFill>
                            <a:schemeClr val="tx2"/>
                          </a:solidFill>
                        </a:rPr>
                        <a:t>press_f=1;}</a:t>
                      </a:r>
                    </a:p>
                    <a:p>
                      <a:pPr algn="l" rtl="1"/>
                      <a:r>
                        <a:rPr lang="en-US" sz="2000" dirty="0">
                          <a:solidFill>
                            <a:schemeClr val="tx2"/>
                          </a:solidFill>
                        </a:rPr>
                        <a:t>if (PIND.7==1 &amp;&amp; </a:t>
                      </a:r>
                      <a:r>
                        <a:rPr lang="en-US" sz="2000" dirty="0" err="1">
                          <a:solidFill>
                            <a:schemeClr val="tx2"/>
                          </a:solidFill>
                        </a:rPr>
                        <a:t>press_f</a:t>
                      </a:r>
                      <a:r>
                        <a:rPr lang="en-US" sz="2000" dirty="0">
                          <a:solidFill>
                            <a:schemeClr val="tx2"/>
                          </a:solidFill>
                        </a:rPr>
                        <a:t>==0)</a:t>
                      </a:r>
                    </a:p>
                    <a:p>
                      <a:pPr algn="l" rtl="1"/>
                      <a:r>
                        <a:rPr lang="en-US" sz="2000" dirty="0">
                          <a:solidFill>
                            <a:schemeClr val="tx2"/>
                          </a:solidFill>
                        </a:rPr>
                        <a:t>{</a:t>
                      </a:r>
                      <a:r>
                        <a:rPr lang="en-US" sz="2000" dirty="0">
                          <a:solidFill>
                            <a:srgbClr val="FF0000"/>
                          </a:solidFill>
                        </a:rPr>
                        <a:t>key=‘*';</a:t>
                      </a:r>
                      <a:r>
                        <a:rPr lang="en-US" sz="2000" dirty="0">
                          <a:solidFill>
                            <a:schemeClr val="tx2"/>
                          </a:solidFill>
                        </a:rPr>
                        <a:t>press_f=1;}</a:t>
                      </a:r>
                    </a:p>
                    <a:p>
                      <a:pPr algn="l" rtl="1"/>
                      <a:r>
                        <a:rPr lang="en-US" sz="2000" dirty="0">
                          <a:solidFill>
                            <a:srgbClr val="FF0000"/>
                          </a:solidFill>
                        </a:rPr>
                        <a:t>PORTD=0B00000100;</a:t>
                      </a:r>
                      <a:r>
                        <a:rPr lang="en-US" sz="2000" dirty="0">
                          <a:solidFill>
                            <a:schemeClr val="tx1"/>
                          </a:solidFill>
                        </a:rPr>
                        <a:t>delay_ms(1);</a:t>
                      </a:r>
                    </a:p>
                    <a:p>
                      <a:pPr algn="l" rtl="1"/>
                      <a:r>
                        <a:rPr lang="en-US" sz="2000" dirty="0">
                          <a:solidFill>
                            <a:schemeClr val="tx2"/>
                          </a:solidFill>
                        </a:rPr>
                        <a:t>if (PIND.4==1 &amp;&amp; </a:t>
                      </a:r>
                      <a:r>
                        <a:rPr lang="en-US" sz="2000" dirty="0" err="1">
                          <a:solidFill>
                            <a:schemeClr val="tx2"/>
                          </a:solidFill>
                        </a:rPr>
                        <a:t>press_f</a:t>
                      </a:r>
                      <a:r>
                        <a:rPr lang="en-US" sz="2000" dirty="0">
                          <a:solidFill>
                            <a:schemeClr val="tx2"/>
                          </a:solidFill>
                        </a:rPr>
                        <a:t>==0)</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227</a:t>
            </a:fld>
            <a:endParaRPr lang="ar-SA"/>
          </a:p>
        </p:txBody>
      </p:sp>
    </p:spTree>
    <p:extLst>
      <p:ext uri="{BB962C8B-B14F-4D97-AF65-F5344CB8AC3E}">
        <p14:creationId xmlns:p14="http://schemas.microsoft.com/office/powerpoint/2010/main" val="32388312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228</a:t>
            </a:fld>
            <a:endParaRPr lang="ar-SA"/>
          </a:p>
        </p:txBody>
      </p:sp>
      <p:sp>
        <p:nvSpPr>
          <p:cNvPr id="3" name="مستطيل 2"/>
          <p:cNvSpPr/>
          <p:nvPr/>
        </p:nvSpPr>
        <p:spPr>
          <a:xfrm>
            <a:off x="395536" y="836712"/>
            <a:ext cx="8352928" cy="1077218"/>
          </a:xfrm>
          <a:prstGeom prst="rect">
            <a:avLst/>
          </a:prstGeom>
        </p:spPr>
        <p:txBody>
          <a:bodyPr wrap="square">
            <a:spAutoFit/>
          </a:bodyPr>
          <a:lstStyle/>
          <a:p>
            <a:pPr marL="16510" algn="just"/>
            <a:r>
              <a:rPr lang="ar-SA" sz="3200" dirty="0">
                <a:latin typeface="Times New Roman"/>
                <a:ea typeface="Times New Roman"/>
              </a:rPr>
              <a:t>برمج الآلة الحاسبة لتقوم بجميع العمليات الموجودة على </a:t>
            </a:r>
            <a:r>
              <a:rPr lang="en-US" sz="3200" dirty="0">
                <a:latin typeface="Times New Roman"/>
                <a:ea typeface="Times New Roman"/>
              </a:rPr>
              <a:t>keypad</a:t>
            </a:r>
            <a:endParaRPr lang="ar-SA" sz="3200" dirty="0">
              <a:latin typeface="Times New Roman"/>
              <a:ea typeface="Times New Roman"/>
            </a:endParaRPr>
          </a:p>
        </p:txBody>
      </p:sp>
      <p:pic>
        <p:nvPicPr>
          <p:cNvPr id="2" name="Picture 2" descr="C:\Users\shift\Desktop\my work\COURSE MICRO\applications\application26\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913930"/>
            <a:ext cx="878497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653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229</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479209" y="211287"/>
            <a:ext cx="4104009" cy="646331"/>
          </a:xfrm>
          <a:prstGeom prst="rect">
            <a:avLst/>
          </a:prstGeom>
        </p:spPr>
        <p:txBody>
          <a:bodyPr wrap="none">
            <a:spAutoFit/>
          </a:bodyPr>
          <a:lstStyle/>
          <a:p>
            <a:pPr algn="ctr"/>
            <a:r>
              <a:rPr lang="ar-SA" sz="3600" b="1" dirty="0">
                <a:solidFill>
                  <a:srgbClr val="FF0000"/>
                </a:solidFill>
              </a:rPr>
              <a:t>استخدام الأسماء المستعارة</a:t>
            </a:r>
            <a:endParaRPr lang="en-US" sz="3600" b="1" dirty="0">
              <a:solidFill>
                <a:srgbClr val="FF0000"/>
              </a:solidFill>
            </a:endParaRPr>
          </a:p>
        </p:txBody>
      </p:sp>
      <p:sp>
        <p:nvSpPr>
          <p:cNvPr id="4" name="مستطيل 3"/>
          <p:cNvSpPr/>
          <p:nvPr/>
        </p:nvSpPr>
        <p:spPr>
          <a:xfrm>
            <a:off x="-23402" y="953839"/>
            <a:ext cx="9085940" cy="5693866"/>
          </a:xfrm>
          <a:prstGeom prst="rect">
            <a:avLst/>
          </a:prstGeom>
        </p:spPr>
        <p:txBody>
          <a:bodyPr wrap="square">
            <a:spAutoFit/>
          </a:bodyPr>
          <a:lstStyle/>
          <a:p>
            <a:pPr algn="just"/>
            <a:r>
              <a:rPr lang="ar-SA" sz="2800" b="1" dirty="0"/>
              <a:t>يمكن تعريف أسم مستعار على نحو التالي:</a:t>
            </a:r>
            <a:endParaRPr lang="ar-SA" sz="2400" b="1" dirty="0"/>
          </a:p>
          <a:p>
            <a:pPr algn="l" rtl="0"/>
            <a:r>
              <a:rPr lang="en-US" sz="2400" dirty="0"/>
              <a:t>#define </a:t>
            </a:r>
            <a:r>
              <a:rPr lang="en-US" sz="2400" dirty="0" err="1">
                <a:solidFill>
                  <a:srgbClr val="FF0000"/>
                </a:solidFill>
              </a:rPr>
              <a:t>new_name</a:t>
            </a:r>
            <a:r>
              <a:rPr lang="en-US" sz="2400" dirty="0"/>
              <a:t> </a:t>
            </a:r>
            <a:r>
              <a:rPr lang="en-US" sz="2400" dirty="0" err="1">
                <a:solidFill>
                  <a:schemeClr val="accent1"/>
                </a:solidFill>
              </a:rPr>
              <a:t>real_name</a:t>
            </a:r>
            <a:endParaRPr lang="en-US" sz="2400" dirty="0">
              <a:solidFill>
                <a:schemeClr val="accent1"/>
              </a:solidFill>
            </a:endParaRPr>
          </a:p>
          <a:p>
            <a:r>
              <a:rPr lang="ar-SA" sz="2400" dirty="0"/>
              <a:t>مثال1:</a:t>
            </a:r>
          </a:p>
          <a:p>
            <a:pPr algn="l" rtl="0"/>
            <a:r>
              <a:rPr lang="en-US" sz="2400" dirty="0"/>
              <a:t>#define </a:t>
            </a:r>
            <a:r>
              <a:rPr lang="en-US" sz="2400" dirty="0">
                <a:solidFill>
                  <a:srgbClr val="FF0000"/>
                </a:solidFill>
              </a:rPr>
              <a:t>led</a:t>
            </a:r>
            <a:r>
              <a:rPr lang="en-US" sz="2400" dirty="0"/>
              <a:t> </a:t>
            </a:r>
            <a:r>
              <a:rPr lang="en-US" sz="2400" dirty="0">
                <a:solidFill>
                  <a:schemeClr val="accent1"/>
                </a:solidFill>
              </a:rPr>
              <a:t>PORTB.0</a:t>
            </a:r>
          </a:p>
          <a:p>
            <a:r>
              <a:rPr lang="ar-SA" sz="2400" dirty="0"/>
              <a:t>مثال2:</a:t>
            </a:r>
          </a:p>
          <a:p>
            <a:pPr algn="l" rtl="0"/>
            <a:r>
              <a:rPr lang="en-US" sz="2400" dirty="0"/>
              <a:t>#define </a:t>
            </a:r>
            <a:r>
              <a:rPr lang="en-US" sz="2400" dirty="0" err="1">
                <a:solidFill>
                  <a:srgbClr val="FF0000"/>
                </a:solidFill>
              </a:rPr>
              <a:t>keypad_port</a:t>
            </a:r>
            <a:r>
              <a:rPr lang="en-US" sz="2400" dirty="0"/>
              <a:t>  </a:t>
            </a:r>
            <a:r>
              <a:rPr lang="en-US" sz="2400" dirty="0">
                <a:solidFill>
                  <a:schemeClr val="accent1"/>
                </a:solidFill>
              </a:rPr>
              <a:t>PORTC</a:t>
            </a:r>
          </a:p>
          <a:p>
            <a:r>
              <a:rPr lang="ar-SA" sz="2400" dirty="0"/>
              <a:t>مثال3:</a:t>
            </a:r>
          </a:p>
          <a:p>
            <a:pPr algn="l" rtl="0"/>
            <a:r>
              <a:rPr lang="en-US" sz="2400" dirty="0"/>
              <a:t>#define </a:t>
            </a:r>
            <a:r>
              <a:rPr lang="en-US" sz="2400" dirty="0">
                <a:solidFill>
                  <a:srgbClr val="FF0000"/>
                </a:solidFill>
              </a:rPr>
              <a:t>sensor1</a:t>
            </a:r>
            <a:r>
              <a:rPr lang="en-US" sz="2400" dirty="0"/>
              <a:t>  </a:t>
            </a:r>
            <a:r>
              <a:rPr lang="en-US" sz="2400" dirty="0">
                <a:solidFill>
                  <a:schemeClr val="accent1"/>
                </a:solidFill>
              </a:rPr>
              <a:t>pinc.3</a:t>
            </a:r>
          </a:p>
          <a:p>
            <a:r>
              <a:rPr lang="ar-SA" sz="2400" dirty="0"/>
              <a:t>مثال4:</a:t>
            </a:r>
          </a:p>
          <a:p>
            <a:pPr algn="l" rtl="0"/>
            <a:r>
              <a:rPr lang="en-US" sz="2400" dirty="0"/>
              <a:t>#define </a:t>
            </a:r>
            <a:r>
              <a:rPr lang="en-US" sz="2400" dirty="0">
                <a:solidFill>
                  <a:srgbClr val="FF0000"/>
                </a:solidFill>
              </a:rPr>
              <a:t>PWM</a:t>
            </a:r>
            <a:r>
              <a:rPr lang="en-US" sz="2400" dirty="0"/>
              <a:t>  </a:t>
            </a:r>
            <a:r>
              <a:rPr lang="en-US" sz="2400" dirty="0">
                <a:solidFill>
                  <a:schemeClr val="accent1"/>
                </a:solidFill>
              </a:rPr>
              <a:t>OC0</a:t>
            </a:r>
          </a:p>
          <a:p>
            <a:r>
              <a:rPr lang="ar-SA" sz="2400" dirty="0"/>
              <a:t>مثال5:</a:t>
            </a:r>
          </a:p>
          <a:p>
            <a:pPr algn="l" rtl="0"/>
            <a:r>
              <a:rPr lang="en-US" sz="2400" dirty="0"/>
              <a:t>#define </a:t>
            </a:r>
            <a:r>
              <a:rPr lang="en-US" sz="2400" dirty="0">
                <a:solidFill>
                  <a:srgbClr val="FF0000"/>
                </a:solidFill>
              </a:rPr>
              <a:t>PI</a:t>
            </a:r>
            <a:r>
              <a:rPr lang="en-US" sz="2400" dirty="0"/>
              <a:t>  </a:t>
            </a:r>
            <a:r>
              <a:rPr lang="en-US" sz="2400" dirty="0">
                <a:solidFill>
                  <a:schemeClr val="accent1"/>
                </a:solidFill>
              </a:rPr>
              <a:t>3.14</a:t>
            </a:r>
          </a:p>
          <a:p>
            <a:pPr rtl="0"/>
            <a:r>
              <a:rPr lang="ar-SA" sz="2400" dirty="0"/>
              <a:t>مثال6:</a:t>
            </a:r>
          </a:p>
          <a:p>
            <a:pPr algn="l"/>
            <a:r>
              <a:rPr lang="en-US" sz="2400" dirty="0"/>
              <a:t>#define </a:t>
            </a:r>
            <a:r>
              <a:rPr lang="en-US" sz="2400" dirty="0">
                <a:solidFill>
                  <a:srgbClr val="FF0000"/>
                </a:solidFill>
              </a:rPr>
              <a:t>MESSAGE</a:t>
            </a:r>
            <a:r>
              <a:rPr lang="en-US" sz="2400" dirty="0"/>
              <a:t> </a:t>
            </a:r>
            <a:r>
              <a:rPr lang="en-US" sz="2400" dirty="0">
                <a:solidFill>
                  <a:schemeClr val="accent1"/>
                </a:solidFill>
              </a:rPr>
              <a:t>"This is a very \</a:t>
            </a:r>
          </a:p>
          <a:p>
            <a:pPr algn="l"/>
            <a:r>
              <a:rPr lang="en-US" sz="2400" dirty="0">
                <a:solidFill>
                  <a:schemeClr val="accent1"/>
                </a:solidFill>
              </a:rPr>
              <a:t>long text..."</a:t>
            </a:r>
          </a:p>
        </p:txBody>
      </p:sp>
    </p:spTree>
    <p:extLst>
      <p:ext uri="{BB962C8B-B14F-4D97-AF65-F5344CB8AC3E}">
        <p14:creationId xmlns:p14="http://schemas.microsoft.com/office/powerpoint/2010/main" val="98059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295273"/>
            <a:ext cx="8158738" cy="646331"/>
          </a:xfrm>
          <a:prstGeom prst="rect">
            <a:avLst/>
          </a:prstGeom>
        </p:spPr>
        <p:txBody>
          <a:bodyPr wrap="square">
            <a:spAutoFit/>
          </a:bodyPr>
          <a:lstStyle/>
          <a:p>
            <a:pPr algn="ctr"/>
            <a:r>
              <a:rPr lang="ar-SY" sz="3600" b="1" dirty="0">
                <a:solidFill>
                  <a:srgbClr val="FF0000"/>
                </a:solidFill>
              </a:rPr>
              <a:t>مراجعة العناصر الإلكترونية</a:t>
            </a:r>
            <a:endParaRPr lang="en-US" sz="3600" b="1" dirty="0">
              <a:solidFill>
                <a:srgbClr val="FF0000"/>
              </a:solidFill>
            </a:endParaRP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23</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cs typeface="+mj-cs"/>
              </a:rPr>
              <a:t>ينصح بشدة الاطلاع على منهاج الإلكترونيات العملية التطبيقية للدكتور وليد بليد. الملف موجود على موقع المقرر على المسار:</a:t>
            </a:r>
            <a:endParaRPr lang="en-US" sz="2400" dirty="0">
              <a:cs typeface="+mj-cs"/>
            </a:endParaRPr>
          </a:p>
          <a:p>
            <a:pPr algn="just"/>
            <a:endParaRPr lang="ar-SY" sz="2400" dirty="0">
              <a:cs typeface="+mj-cs"/>
            </a:endParaRPr>
          </a:p>
          <a:p>
            <a:pPr algn="ctr"/>
            <a:r>
              <a:rPr lang="en-US" sz="2400" dirty="0">
                <a:solidFill>
                  <a:srgbClr val="FF0000"/>
                </a:solidFill>
                <a:cs typeface="+mj-cs"/>
              </a:rPr>
              <a:t>\Resources\Electronics Course 1.0 L.pdf</a:t>
            </a:r>
          </a:p>
        </p:txBody>
      </p:sp>
      <p:pic>
        <p:nvPicPr>
          <p:cNvPr id="2" name="Picture 1">
            <a:extLst>
              <a:ext uri="{FF2B5EF4-FFF2-40B4-BE49-F238E27FC236}">
                <a16:creationId xmlns:a16="http://schemas.microsoft.com/office/drawing/2014/main" id="{E8097FCC-E510-4432-A5EB-9AB16F20CD65}"/>
              </a:ext>
            </a:extLst>
          </p:cNvPr>
          <p:cNvPicPr>
            <a:picLocks noChangeAspect="1"/>
          </p:cNvPicPr>
          <p:nvPr/>
        </p:nvPicPr>
        <p:blipFill>
          <a:blip r:embed="rId2"/>
          <a:stretch>
            <a:fillRect/>
          </a:stretch>
        </p:blipFill>
        <p:spPr>
          <a:xfrm>
            <a:off x="1695450" y="3256847"/>
            <a:ext cx="5753100" cy="3303989"/>
          </a:xfrm>
          <a:prstGeom prst="rect">
            <a:avLst/>
          </a:prstGeom>
        </p:spPr>
      </p:pic>
    </p:spTree>
    <p:extLst>
      <p:ext uri="{BB962C8B-B14F-4D97-AF65-F5344CB8AC3E}">
        <p14:creationId xmlns:p14="http://schemas.microsoft.com/office/powerpoint/2010/main" val="12469109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230</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127876" y="211287"/>
            <a:ext cx="6806672" cy="646331"/>
          </a:xfrm>
          <a:prstGeom prst="rect">
            <a:avLst/>
          </a:prstGeom>
        </p:spPr>
        <p:txBody>
          <a:bodyPr wrap="none">
            <a:spAutoFit/>
          </a:bodyPr>
          <a:lstStyle/>
          <a:p>
            <a:pPr algn="ctr"/>
            <a:r>
              <a:rPr lang="ar-SA" sz="3600" b="1" dirty="0">
                <a:solidFill>
                  <a:srgbClr val="FF0000"/>
                </a:solidFill>
              </a:rPr>
              <a:t>استخدام ذاكرة </a:t>
            </a:r>
            <a:r>
              <a:rPr lang="en-US" sz="3600" b="1" dirty="0">
                <a:solidFill>
                  <a:srgbClr val="FF0000"/>
                </a:solidFill>
              </a:rPr>
              <a:t>EEPROM</a:t>
            </a:r>
            <a:r>
              <a:rPr lang="ar-SA" sz="3600" b="1" dirty="0">
                <a:solidFill>
                  <a:srgbClr val="FF0000"/>
                </a:solidFill>
              </a:rPr>
              <a:t> لحفظ المتحولات</a:t>
            </a:r>
            <a:endParaRPr lang="en-US" sz="3600" b="1" dirty="0">
              <a:solidFill>
                <a:srgbClr val="FF0000"/>
              </a:solidFill>
            </a:endParaRPr>
          </a:p>
        </p:txBody>
      </p:sp>
      <p:sp>
        <p:nvSpPr>
          <p:cNvPr id="4" name="مستطيل 3"/>
          <p:cNvSpPr/>
          <p:nvPr/>
        </p:nvSpPr>
        <p:spPr>
          <a:xfrm>
            <a:off x="-23402" y="953839"/>
            <a:ext cx="9085940" cy="5693866"/>
          </a:xfrm>
          <a:prstGeom prst="rect">
            <a:avLst/>
          </a:prstGeom>
        </p:spPr>
        <p:txBody>
          <a:bodyPr wrap="square">
            <a:spAutoFit/>
          </a:bodyPr>
          <a:lstStyle/>
          <a:p>
            <a:pPr algn="just"/>
            <a:r>
              <a:rPr lang="ar-SA" sz="2800" b="1" dirty="0"/>
              <a:t>ذاكرة </a:t>
            </a:r>
            <a:r>
              <a:rPr lang="en-US" sz="2800" b="1" dirty="0"/>
              <a:t>EEPROM </a:t>
            </a:r>
            <a:r>
              <a:rPr lang="ar-SA" sz="2800" dirty="0"/>
              <a:t>: هي ذاكرة قابلة للمحي الكترونياً وقابلة للبرمجة، ولا تختفي المعطيات عند فصل التغذية عنها.</a:t>
            </a:r>
          </a:p>
          <a:p>
            <a:pPr algn="just"/>
            <a:endParaRPr lang="en-US" sz="2800" dirty="0"/>
          </a:p>
          <a:p>
            <a:pPr algn="just"/>
            <a:r>
              <a:rPr lang="ar-SA" sz="2800" dirty="0"/>
              <a:t>يتم حفظ المتحولات في </a:t>
            </a:r>
            <a:r>
              <a:rPr lang="en-US" sz="2800" dirty="0"/>
              <a:t>EEPROM</a:t>
            </a:r>
            <a:r>
              <a:rPr lang="ar-SA" sz="2800" dirty="0"/>
              <a:t> في لغة </a:t>
            </a:r>
            <a:r>
              <a:rPr lang="en-US" sz="2800" dirty="0"/>
              <a:t>C</a:t>
            </a:r>
            <a:r>
              <a:rPr lang="ar-SA" sz="2800" dirty="0"/>
              <a:t> في المترجم </a:t>
            </a:r>
            <a:r>
              <a:rPr lang="en-US" sz="2800" dirty="0" err="1"/>
              <a:t>codevisionAVR</a:t>
            </a:r>
            <a:r>
              <a:rPr lang="ar-SA" sz="2800" dirty="0"/>
              <a:t> وفق التالي:</a:t>
            </a:r>
          </a:p>
          <a:p>
            <a:pPr marL="457200" indent="-457200" algn="just">
              <a:buFont typeface="Arial" pitchFamily="34" charset="0"/>
              <a:buChar char="•"/>
            </a:pPr>
            <a:r>
              <a:rPr lang="ar-SA" sz="2800" dirty="0"/>
              <a:t>نعرف متحول من </a:t>
            </a:r>
            <a:r>
              <a:rPr lang="en-US" sz="2800" dirty="0"/>
              <a:t>EEPROM</a:t>
            </a:r>
            <a:r>
              <a:rPr lang="ar-SA" sz="2800" dirty="0"/>
              <a:t> :</a:t>
            </a:r>
          </a:p>
          <a:p>
            <a:pPr algn="l"/>
            <a:r>
              <a:rPr lang="en-US" sz="2800" dirty="0" err="1"/>
              <a:t>eeprom</a:t>
            </a:r>
            <a:r>
              <a:rPr lang="en-US" sz="2800" dirty="0"/>
              <a:t> type </a:t>
            </a:r>
            <a:r>
              <a:rPr lang="en-US" sz="2800" dirty="0" err="1"/>
              <a:t>eeprom</a:t>
            </a:r>
            <a:r>
              <a:rPr lang="en-US" sz="2800" dirty="0"/>
              <a:t> _</a:t>
            </a:r>
            <a:r>
              <a:rPr lang="en-US" sz="2800" dirty="0" err="1"/>
              <a:t>var_name</a:t>
            </a:r>
            <a:r>
              <a:rPr lang="en-US" sz="2800" dirty="0"/>
              <a:t>;</a:t>
            </a:r>
          </a:p>
          <a:p>
            <a:pPr marL="457200" indent="-457200" algn="just">
              <a:buFont typeface="Arial" pitchFamily="34" charset="0"/>
              <a:buChar char="•"/>
            </a:pPr>
            <a:r>
              <a:rPr lang="ar-SA" sz="2800" dirty="0"/>
              <a:t>نعرف متحول:</a:t>
            </a:r>
          </a:p>
          <a:p>
            <a:pPr algn="l" rtl="0"/>
            <a:r>
              <a:rPr lang="en-US" sz="2800" dirty="0"/>
              <a:t>type </a:t>
            </a:r>
            <a:r>
              <a:rPr lang="en-US" sz="2800" dirty="0" err="1"/>
              <a:t>var</a:t>
            </a:r>
            <a:r>
              <a:rPr lang="en-US" sz="2800" dirty="0"/>
              <a:t>; </a:t>
            </a:r>
          </a:p>
          <a:p>
            <a:pPr marL="457200" indent="-457200" algn="r">
              <a:buFont typeface="Wingdings" pitchFamily="2" charset="2"/>
              <a:buChar char="§"/>
            </a:pPr>
            <a:r>
              <a:rPr lang="ar-SA" sz="2800" dirty="0">
                <a:solidFill>
                  <a:schemeClr val="tx2"/>
                </a:solidFill>
              </a:rPr>
              <a:t>لحفظ المتحول </a:t>
            </a:r>
            <a:r>
              <a:rPr lang="en-US" sz="2800" dirty="0" err="1">
                <a:solidFill>
                  <a:schemeClr val="tx2"/>
                </a:solidFill>
              </a:rPr>
              <a:t>var</a:t>
            </a:r>
            <a:r>
              <a:rPr lang="ar-SA" sz="2800" dirty="0">
                <a:solidFill>
                  <a:schemeClr val="tx2"/>
                </a:solidFill>
              </a:rPr>
              <a:t> في ذاكرة </a:t>
            </a:r>
            <a:r>
              <a:rPr lang="en-US" sz="2800" dirty="0" err="1">
                <a:solidFill>
                  <a:schemeClr val="tx2"/>
                </a:solidFill>
              </a:rPr>
              <a:t>eeprom</a:t>
            </a:r>
            <a:r>
              <a:rPr lang="ar-SA" sz="2800" dirty="0">
                <a:solidFill>
                  <a:schemeClr val="tx2"/>
                </a:solidFill>
              </a:rPr>
              <a:t>:</a:t>
            </a:r>
          </a:p>
          <a:p>
            <a:pPr algn="l" rtl="0"/>
            <a:r>
              <a:rPr lang="ar-SA" sz="2800" dirty="0"/>
              <a:t> </a:t>
            </a:r>
            <a:r>
              <a:rPr lang="en-US" sz="2800" dirty="0" err="1"/>
              <a:t>eeprom</a:t>
            </a:r>
            <a:r>
              <a:rPr lang="en-US" sz="2800" dirty="0"/>
              <a:t> _</a:t>
            </a:r>
            <a:r>
              <a:rPr lang="en-US" sz="2800" dirty="0" err="1"/>
              <a:t>var_name</a:t>
            </a:r>
            <a:r>
              <a:rPr lang="en-US" sz="2800" dirty="0"/>
              <a:t>=</a:t>
            </a:r>
            <a:r>
              <a:rPr lang="en-US" sz="2800" dirty="0" err="1"/>
              <a:t>var</a:t>
            </a:r>
            <a:r>
              <a:rPr lang="en-US" sz="2800" dirty="0"/>
              <a:t>;</a:t>
            </a:r>
          </a:p>
          <a:p>
            <a:pPr marL="457200" indent="-457200" algn="r">
              <a:buFont typeface="Wingdings" pitchFamily="2" charset="2"/>
              <a:buChar char="§"/>
            </a:pPr>
            <a:r>
              <a:rPr lang="ar-SA" sz="2800" dirty="0">
                <a:solidFill>
                  <a:schemeClr val="tx2"/>
                </a:solidFill>
              </a:rPr>
              <a:t>لقراءة المتحول من ذاكرة </a:t>
            </a:r>
            <a:r>
              <a:rPr lang="en-US" sz="2800" dirty="0" err="1">
                <a:solidFill>
                  <a:schemeClr val="tx2"/>
                </a:solidFill>
              </a:rPr>
              <a:t>eeprom</a:t>
            </a:r>
            <a:r>
              <a:rPr lang="ar-SA" sz="2800" dirty="0">
                <a:solidFill>
                  <a:schemeClr val="tx2"/>
                </a:solidFill>
              </a:rPr>
              <a:t>:</a:t>
            </a:r>
          </a:p>
          <a:p>
            <a:pPr algn="l" rtl="0"/>
            <a:r>
              <a:rPr lang="en-US" sz="2800" dirty="0" err="1"/>
              <a:t>var</a:t>
            </a:r>
            <a:r>
              <a:rPr lang="en-US" sz="2800" dirty="0"/>
              <a:t>= </a:t>
            </a:r>
            <a:r>
              <a:rPr lang="en-US" sz="2800" dirty="0" err="1"/>
              <a:t>eeprom</a:t>
            </a:r>
            <a:r>
              <a:rPr lang="en-US" sz="2800" dirty="0"/>
              <a:t> _</a:t>
            </a:r>
            <a:r>
              <a:rPr lang="en-US" sz="2800" dirty="0" err="1"/>
              <a:t>var_name</a:t>
            </a:r>
            <a:r>
              <a:rPr lang="en-US" sz="2800" dirty="0"/>
              <a:t>;</a:t>
            </a:r>
            <a:endParaRPr lang="ar-SA" sz="2800" dirty="0"/>
          </a:p>
        </p:txBody>
      </p:sp>
    </p:spTree>
    <p:extLst>
      <p:ext uri="{BB962C8B-B14F-4D97-AF65-F5344CB8AC3E}">
        <p14:creationId xmlns:p14="http://schemas.microsoft.com/office/powerpoint/2010/main" val="42111924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6740307"/>
          </a:xfrm>
          <a:prstGeom prst="rect">
            <a:avLst/>
          </a:prstGeom>
        </p:spPr>
        <p:txBody>
          <a:bodyPr wrap="square">
            <a:spAutoFit/>
          </a:bodyPr>
          <a:lstStyle/>
          <a:p>
            <a:r>
              <a:rPr lang="ar-SA" sz="3200" b="1" dirty="0">
                <a:solidFill>
                  <a:schemeClr val="accent1"/>
                </a:solidFill>
              </a:rPr>
              <a:t>مثال 1:</a:t>
            </a:r>
          </a:p>
          <a:p>
            <a:pPr algn="l" rtl="0"/>
            <a:r>
              <a:rPr lang="en-US" sz="2800" dirty="0"/>
              <a:t>char x;</a:t>
            </a:r>
          </a:p>
          <a:p>
            <a:pPr algn="l" rtl="0"/>
            <a:r>
              <a:rPr lang="en-US" sz="2800" dirty="0" err="1"/>
              <a:t>eeprom</a:t>
            </a:r>
            <a:r>
              <a:rPr lang="en-US" sz="2800" dirty="0"/>
              <a:t> char </a:t>
            </a:r>
            <a:r>
              <a:rPr lang="en-US" sz="2800" dirty="0" err="1"/>
              <a:t>e_x</a:t>
            </a:r>
            <a:r>
              <a:rPr lang="en-US" sz="2800" dirty="0"/>
              <a:t>;</a:t>
            </a:r>
          </a:p>
          <a:p>
            <a:pPr algn="l" rtl="0"/>
            <a:r>
              <a:rPr lang="en-US" sz="2800" dirty="0"/>
              <a:t>.</a:t>
            </a:r>
          </a:p>
          <a:p>
            <a:pPr algn="l" rtl="0"/>
            <a:r>
              <a:rPr lang="en-US" sz="2800" dirty="0"/>
              <a:t>.</a:t>
            </a:r>
          </a:p>
          <a:p>
            <a:pPr algn="l" rtl="0"/>
            <a:r>
              <a:rPr lang="en-US" sz="2800" dirty="0"/>
              <a:t>x=23;</a:t>
            </a:r>
          </a:p>
          <a:p>
            <a:pPr algn="l" rtl="0"/>
            <a:r>
              <a:rPr lang="en-US" sz="2800" dirty="0" err="1"/>
              <a:t>e_x</a:t>
            </a:r>
            <a:r>
              <a:rPr lang="en-US" sz="2800" dirty="0"/>
              <a:t>=x; \\ save x in </a:t>
            </a:r>
            <a:r>
              <a:rPr lang="en-US" sz="2800" dirty="0" err="1"/>
              <a:t>eeprom</a:t>
            </a:r>
            <a:endParaRPr lang="en-US" sz="2800" dirty="0"/>
          </a:p>
          <a:p>
            <a:r>
              <a:rPr lang="ar-SA" sz="3600" b="1" dirty="0">
                <a:solidFill>
                  <a:schemeClr val="accent1"/>
                </a:solidFill>
              </a:rPr>
              <a:t>مثال 2:</a:t>
            </a:r>
          </a:p>
          <a:p>
            <a:pPr algn="l" rtl="0"/>
            <a:r>
              <a:rPr lang="en-US" sz="2800" dirty="0" err="1"/>
              <a:t>int</a:t>
            </a:r>
            <a:r>
              <a:rPr lang="en-US" sz="2800" dirty="0"/>
              <a:t> y;</a:t>
            </a:r>
          </a:p>
          <a:p>
            <a:pPr algn="l" rtl="0"/>
            <a:r>
              <a:rPr lang="en-US" sz="2800" dirty="0" err="1"/>
              <a:t>eeprom</a:t>
            </a:r>
            <a:r>
              <a:rPr lang="en-US" sz="2800" dirty="0"/>
              <a:t> </a:t>
            </a:r>
            <a:r>
              <a:rPr lang="en-US" sz="2800" dirty="0" err="1"/>
              <a:t>int</a:t>
            </a:r>
            <a:r>
              <a:rPr lang="en-US" sz="2800" dirty="0"/>
              <a:t> </a:t>
            </a:r>
            <a:r>
              <a:rPr lang="en-US" sz="2800" dirty="0" err="1"/>
              <a:t>e_y</a:t>
            </a:r>
            <a:r>
              <a:rPr lang="en-US" sz="2800" dirty="0"/>
              <a:t>;</a:t>
            </a:r>
          </a:p>
          <a:p>
            <a:pPr algn="l" rtl="0"/>
            <a:r>
              <a:rPr lang="en-US" sz="2800" dirty="0"/>
              <a:t>y=</a:t>
            </a:r>
            <a:r>
              <a:rPr lang="en-US" sz="2800" dirty="0" err="1"/>
              <a:t>e_y</a:t>
            </a:r>
            <a:r>
              <a:rPr lang="en-US" sz="2800" dirty="0"/>
              <a:t>; \\ read y from </a:t>
            </a:r>
            <a:r>
              <a:rPr lang="en-US" sz="2800" dirty="0" err="1"/>
              <a:t>eeprom</a:t>
            </a:r>
            <a:endParaRPr lang="en-US" sz="2800" dirty="0"/>
          </a:p>
          <a:p>
            <a:pPr algn="l" rtl="0"/>
            <a:r>
              <a:rPr lang="en-US" sz="2800" dirty="0"/>
              <a:t>.</a:t>
            </a:r>
          </a:p>
          <a:p>
            <a:pPr algn="l" rtl="0"/>
            <a:r>
              <a:rPr lang="en-US" sz="2800" dirty="0"/>
              <a:t>.</a:t>
            </a:r>
          </a:p>
          <a:p>
            <a:pPr algn="l" rtl="0"/>
            <a:r>
              <a:rPr lang="en-US" sz="2800" dirty="0"/>
              <a:t>y=4567;</a:t>
            </a:r>
          </a:p>
          <a:p>
            <a:pPr algn="l" rtl="0"/>
            <a:r>
              <a:rPr lang="en-US" sz="2800" dirty="0" err="1"/>
              <a:t>e_y</a:t>
            </a:r>
            <a:r>
              <a:rPr lang="en-US" sz="2800" dirty="0"/>
              <a:t>=y; \\ save y in </a:t>
            </a:r>
            <a:r>
              <a:rPr lang="en-US" sz="2800" dirty="0" err="1"/>
              <a:t>eeprom</a:t>
            </a:r>
            <a:endParaRPr lang="en-US" sz="2800" dirty="0"/>
          </a:p>
        </p:txBody>
      </p:sp>
    </p:spTree>
    <p:extLst>
      <p:ext uri="{BB962C8B-B14F-4D97-AF65-F5344CB8AC3E}">
        <p14:creationId xmlns:p14="http://schemas.microsoft.com/office/powerpoint/2010/main" val="13376043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ift\Desktop\my work\COURSE MICRO\applications\application24\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80" y="1349771"/>
            <a:ext cx="8954720" cy="4824536"/>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81776" y="211286"/>
            <a:ext cx="8764514" cy="584775"/>
          </a:xfrm>
          <a:prstGeom prst="rect">
            <a:avLst/>
          </a:prstGeom>
        </p:spPr>
        <p:txBody>
          <a:bodyPr wrap="none">
            <a:spAutoFit/>
          </a:bodyPr>
          <a:lstStyle/>
          <a:p>
            <a:pPr algn="ctr"/>
            <a:r>
              <a:rPr lang="ar-SA" sz="3200" b="1" dirty="0">
                <a:solidFill>
                  <a:srgbClr val="FF0000"/>
                </a:solidFill>
              </a:rPr>
              <a:t>تطبيق (ادخال رقم عن طريق </a:t>
            </a:r>
            <a:r>
              <a:rPr lang="en-US" sz="3200" b="1" dirty="0">
                <a:solidFill>
                  <a:srgbClr val="FF0000"/>
                </a:solidFill>
              </a:rPr>
              <a:t>keypad</a:t>
            </a:r>
            <a:r>
              <a:rPr lang="ar-SA" sz="3200" b="1" dirty="0">
                <a:solidFill>
                  <a:srgbClr val="FF0000"/>
                </a:solidFill>
              </a:rPr>
              <a:t> وحفظه بذاكرة </a:t>
            </a:r>
            <a:r>
              <a:rPr lang="en-US" sz="3200" b="1" dirty="0" err="1">
                <a:solidFill>
                  <a:srgbClr val="FF0000"/>
                </a:solidFill>
              </a:rPr>
              <a:t>eeprom</a:t>
            </a:r>
            <a:r>
              <a:rPr lang="ar-SA" sz="3200" b="1" dirty="0">
                <a:solidFill>
                  <a:srgbClr val="FF0000"/>
                </a:solidFill>
              </a:rPr>
              <a:t>)</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232</a:t>
            </a:fld>
            <a:endParaRPr lang="ar-SA">
              <a:solidFill>
                <a:prstClr val="black">
                  <a:tint val="75000"/>
                </a:prstClr>
              </a:solidFill>
            </a:endParaRPr>
          </a:p>
        </p:txBody>
      </p:sp>
      <p:sp>
        <p:nvSpPr>
          <p:cNvPr id="7" name="مربع نص 6">
            <a:hlinkClick r:id="rId3" action="ppaction://program"/>
          </p:cNvPr>
          <p:cNvSpPr txBox="1"/>
          <p:nvPr/>
        </p:nvSpPr>
        <p:spPr>
          <a:xfrm>
            <a:off x="733338" y="1408421"/>
            <a:ext cx="2254485" cy="369332"/>
          </a:xfrm>
          <a:prstGeom prst="rect">
            <a:avLst/>
          </a:prstGeom>
          <a:solidFill>
            <a:schemeClr val="accent3"/>
          </a:solidFill>
        </p:spPr>
        <p:txBody>
          <a:bodyPr wrap="square" rtlCol="1">
            <a:spAutoFit/>
          </a:bodyPr>
          <a:lstStyle/>
          <a:p>
            <a:pPr algn="ctr"/>
            <a:r>
              <a:rPr lang="en-US" b="1" dirty="0">
                <a:solidFill>
                  <a:srgbClr val="FF0000"/>
                </a:solidFill>
              </a:rPr>
              <a:t>\Examples\Ex23</a:t>
            </a:r>
            <a:endParaRPr lang="ar-SA" b="1" dirty="0">
              <a:solidFill>
                <a:srgbClr val="FF0000"/>
              </a:solidFill>
            </a:endParaRPr>
          </a:p>
        </p:txBody>
      </p:sp>
      <p:sp>
        <p:nvSpPr>
          <p:cNvPr id="8" name="مستطيل 7"/>
          <p:cNvSpPr/>
          <p:nvPr/>
        </p:nvSpPr>
        <p:spPr>
          <a:xfrm>
            <a:off x="669863" y="1340768"/>
            <a:ext cx="2317961"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7239735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324528" cy="7101840"/>
        </p:xfrm>
        <a:graphic>
          <a:graphicData uri="http://schemas.openxmlformats.org/drawingml/2006/table">
            <a:tbl>
              <a:tblPr rtl="1" firstRow="1" bandRow="1">
                <a:tableStyleId>{2D5ABB26-0587-4C30-8999-92F81FD0307C}</a:tableStyleId>
              </a:tblPr>
              <a:tblGrid>
                <a:gridCol w="4915233">
                  <a:extLst>
                    <a:ext uri="{9D8B030D-6E8A-4147-A177-3AD203B41FA5}">
                      <a16:colId xmlns:a16="http://schemas.microsoft.com/office/drawing/2014/main" val="20000"/>
                    </a:ext>
                  </a:extLst>
                </a:gridCol>
                <a:gridCol w="4409295">
                  <a:extLst>
                    <a:ext uri="{9D8B030D-6E8A-4147-A177-3AD203B41FA5}">
                      <a16:colId xmlns:a16="http://schemas.microsoft.com/office/drawing/2014/main" val="20001"/>
                    </a:ext>
                  </a:extLst>
                </a:gridCol>
              </a:tblGrid>
              <a:tr h="6748818">
                <a:tc>
                  <a:txBody>
                    <a:bodyPr/>
                    <a:lstStyle/>
                    <a:p>
                      <a:pPr algn="l" rtl="0"/>
                      <a:r>
                        <a:rPr lang="en-US" sz="2300" dirty="0" err="1">
                          <a:solidFill>
                            <a:schemeClr val="tx1"/>
                          </a:solidFill>
                        </a:rPr>
                        <a:t>kp</a:t>
                      </a:r>
                      <a:r>
                        <a:rPr lang="en-US" sz="2300" dirty="0">
                          <a:solidFill>
                            <a:schemeClr val="tx1"/>
                          </a:solidFill>
                        </a:rPr>
                        <a:t>=keypad16();</a:t>
                      </a:r>
                    </a:p>
                    <a:p>
                      <a:pPr algn="l" rtl="0"/>
                      <a:r>
                        <a:rPr lang="en-US" sz="2300" dirty="0">
                          <a:solidFill>
                            <a:schemeClr val="tx1"/>
                          </a:solidFill>
                        </a:rPr>
                        <a:t>if (</a:t>
                      </a:r>
                      <a:r>
                        <a:rPr lang="en-US" sz="2300" dirty="0" err="1">
                          <a:solidFill>
                            <a:schemeClr val="tx1"/>
                          </a:solidFill>
                        </a:rPr>
                        <a:t>kp</a:t>
                      </a:r>
                      <a:r>
                        <a:rPr lang="en-US" sz="2300" dirty="0">
                          <a:solidFill>
                            <a:schemeClr val="tx1"/>
                          </a:solidFill>
                        </a:rPr>
                        <a:t>!=20)</a:t>
                      </a:r>
                      <a:endParaRPr lang="en-US" sz="2300" dirty="0">
                        <a:solidFill>
                          <a:srgbClr val="FF0000"/>
                        </a:solidFill>
                      </a:endParaRPr>
                    </a:p>
                    <a:p>
                      <a:pPr algn="l" rtl="0"/>
                      <a:r>
                        <a:rPr lang="en-US" sz="2300" dirty="0">
                          <a:solidFill>
                            <a:schemeClr val="tx1"/>
                          </a:solidFill>
                        </a:rPr>
                        <a:t>{ </a:t>
                      </a:r>
                      <a:r>
                        <a:rPr lang="en-US" sz="2300" dirty="0">
                          <a:solidFill>
                            <a:srgbClr val="FF0000"/>
                          </a:solidFill>
                        </a:rPr>
                        <a:t> </a:t>
                      </a:r>
                    </a:p>
                    <a:p>
                      <a:pPr algn="l" rtl="0"/>
                      <a:r>
                        <a:rPr lang="en-US" sz="2300" dirty="0">
                          <a:solidFill>
                            <a:srgbClr val="0070C0"/>
                          </a:solidFill>
                        </a:rPr>
                        <a:t>if (</a:t>
                      </a:r>
                      <a:r>
                        <a:rPr lang="en-US" sz="2300" dirty="0" err="1">
                          <a:solidFill>
                            <a:srgbClr val="0070C0"/>
                          </a:solidFill>
                        </a:rPr>
                        <a:t>kp</a:t>
                      </a:r>
                      <a:r>
                        <a:rPr lang="en-US" sz="2300" dirty="0">
                          <a:solidFill>
                            <a:srgbClr val="0070C0"/>
                          </a:solidFill>
                        </a:rPr>
                        <a:t>&lt;10)</a:t>
                      </a:r>
                    </a:p>
                    <a:p>
                      <a:pPr algn="l" rtl="0"/>
                      <a:r>
                        <a:rPr lang="en-US" sz="2300" dirty="0">
                          <a:solidFill>
                            <a:schemeClr val="tx1"/>
                          </a:solidFill>
                        </a:rPr>
                        <a:t>{if(number&lt;9999999)</a:t>
                      </a:r>
                    </a:p>
                    <a:p>
                      <a:pPr algn="l" rtl="0"/>
                      <a:r>
                        <a:rPr lang="en-US" sz="2300" dirty="0">
                          <a:solidFill>
                            <a:schemeClr val="tx1"/>
                          </a:solidFill>
                        </a:rPr>
                        <a:t>number=number*10+kp;</a:t>
                      </a:r>
                    </a:p>
                    <a:p>
                      <a:pPr algn="l" rtl="0"/>
                      <a:r>
                        <a:rPr lang="en-US" sz="2300" dirty="0">
                          <a:solidFill>
                            <a:srgbClr val="0070C0"/>
                          </a:solidFill>
                        </a:rPr>
                        <a:t>else</a:t>
                      </a:r>
                    </a:p>
                    <a:p>
                      <a:pPr algn="l" rtl="0"/>
                      <a:r>
                        <a:rPr lang="en-US" sz="2300" dirty="0">
                          <a:solidFill>
                            <a:schemeClr val="tx1"/>
                          </a:solidFill>
                        </a:rPr>
                        <a:t>number=0;}</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==10)</a:t>
                      </a:r>
                      <a:r>
                        <a:rPr lang="en-US" sz="2300" dirty="0" err="1">
                          <a:solidFill>
                            <a:srgbClr val="FF0000"/>
                          </a:solidFill>
                        </a:rPr>
                        <a:t>e_number</a:t>
                      </a:r>
                      <a:r>
                        <a:rPr lang="en-US" sz="2300" dirty="0">
                          <a:solidFill>
                            <a:srgbClr val="FF0000"/>
                          </a:solidFill>
                        </a:rPr>
                        <a:t>=number;</a:t>
                      </a:r>
                    </a:p>
                    <a:p>
                      <a:pPr algn="l" rtl="0"/>
                      <a:r>
                        <a:rPr lang="en-US" sz="2300" dirty="0">
                          <a:solidFill>
                            <a:srgbClr val="FF0000"/>
                          </a:solidFill>
                        </a:rPr>
                        <a:t>if (</a:t>
                      </a:r>
                      <a:r>
                        <a:rPr lang="en-US" sz="2300" dirty="0" err="1">
                          <a:solidFill>
                            <a:srgbClr val="FF0000"/>
                          </a:solidFill>
                        </a:rPr>
                        <a:t>kp</a:t>
                      </a:r>
                      <a:r>
                        <a:rPr lang="en-US" sz="2300" dirty="0">
                          <a:solidFill>
                            <a:srgbClr val="FF0000"/>
                          </a:solidFill>
                        </a:rPr>
                        <a:t>==11)number=</a:t>
                      </a:r>
                      <a:r>
                        <a:rPr lang="en-US" sz="2300" dirty="0" err="1">
                          <a:solidFill>
                            <a:srgbClr val="FF0000"/>
                          </a:solidFill>
                        </a:rPr>
                        <a:t>e_number</a:t>
                      </a:r>
                      <a:r>
                        <a:rPr lang="en-US" sz="2300" dirty="0">
                          <a:solidFill>
                            <a:srgbClr val="FF0000"/>
                          </a:solidFill>
                        </a:rPr>
                        <a:t>;</a:t>
                      </a:r>
                    </a:p>
                    <a:p>
                      <a:pPr algn="l" rtl="0"/>
                      <a:r>
                        <a:rPr lang="en-US" sz="2300" dirty="0" err="1">
                          <a:solidFill>
                            <a:schemeClr val="tx1"/>
                          </a:solidFill>
                        </a:rPr>
                        <a:t>lcd_gotoxy</a:t>
                      </a:r>
                      <a:r>
                        <a:rPr lang="en-US" sz="2300" dirty="0">
                          <a:solidFill>
                            <a:schemeClr val="tx1"/>
                          </a:solidFill>
                        </a:rPr>
                        <a:t>(0,0); </a:t>
                      </a:r>
                    </a:p>
                    <a:p>
                      <a:pPr algn="l" rtl="0"/>
                      <a:r>
                        <a:rPr lang="en-US" sz="2300" dirty="0" err="1">
                          <a:solidFill>
                            <a:schemeClr val="tx1"/>
                          </a:solidFill>
                        </a:rPr>
                        <a:t>lcd_puts</a:t>
                      </a:r>
                      <a:r>
                        <a:rPr lang="en-US" sz="2300" dirty="0">
                          <a:solidFill>
                            <a:schemeClr val="tx1"/>
                          </a:solidFill>
                        </a:rPr>
                        <a:t>("Number="); </a:t>
                      </a:r>
                    </a:p>
                    <a:p>
                      <a:pPr algn="l" rtl="0"/>
                      <a:r>
                        <a:rPr lang="en-US" sz="2300" dirty="0" err="1">
                          <a:solidFill>
                            <a:schemeClr val="tx1"/>
                          </a:solidFill>
                        </a:rPr>
                        <a:t>ltoa</a:t>
                      </a:r>
                      <a:r>
                        <a:rPr lang="en-US" sz="2300" dirty="0">
                          <a:solidFill>
                            <a:schemeClr val="tx1"/>
                          </a:solidFill>
                        </a:rPr>
                        <a:t>(</a:t>
                      </a:r>
                      <a:r>
                        <a:rPr lang="en-US" sz="2300" dirty="0" err="1">
                          <a:solidFill>
                            <a:schemeClr val="tx1"/>
                          </a:solidFill>
                        </a:rPr>
                        <a:t>number,s</a:t>
                      </a:r>
                      <a:r>
                        <a:rPr lang="en-US" sz="2300" dirty="0">
                          <a:solidFill>
                            <a:schemeClr val="tx1"/>
                          </a:solidFill>
                        </a:rPr>
                        <a:t>);</a:t>
                      </a:r>
                    </a:p>
                    <a:p>
                      <a:pPr algn="l" rtl="0"/>
                      <a:r>
                        <a:rPr lang="en-US" sz="2300" dirty="0" err="1">
                          <a:solidFill>
                            <a:schemeClr val="tx1"/>
                          </a:solidFill>
                        </a:rPr>
                        <a:t>lcd_gotoxy</a:t>
                      </a:r>
                      <a:r>
                        <a:rPr lang="en-US" sz="2300" dirty="0">
                          <a:solidFill>
                            <a:schemeClr val="tx1"/>
                          </a:solidFill>
                        </a:rPr>
                        <a:t>(7,0); </a:t>
                      </a:r>
                    </a:p>
                    <a:p>
                      <a:pPr algn="l" rtl="0"/>
                      <a:r>
                        <a:rPr lang="en-US" sz="2300" dirty="0" err="1">
                          <a:solidFill>
                            <a:schemeClr val="tx1"/>
                          </a:solidFill>
                        </a:rPr>
                        <a:t>lcd_puts</a:t>
                      </a:r>
                      <a:r>
                        <a:rPr lang="en-US" sz="2300" dirty="0">
                          <a:solidFill>
                            <a:schemeClr val="tx1"/>
                          </a:solidFill>
                        </a:rPr>
                        <a:t>("        ");</a:t>
                      </a:r>
                    </a:p>
                    <a:p>
                      <a:pPr algn="l" rtl="0"/>
                      <a:r>
                        <a:rPr lang="en-US" sz="2300" dirty="0" err="1">
                          <a:solidFill>
                            <a:schemeClr val="tx1"/>
                          </a:solidFill>
                        </a:rPr>
                        <a:t>lcd_gotoxy</a:t>
                      </a:r>
                      <a:r>
                        <a:rPr lang="en-US" sz="2300" dirty="0">
                          <a:solidFill>
                            <a:schemeClr val="tx1"/>
                          </a:solidFill>
                        </a:rPr>
                        <a:t>(7,0); </a:t>
                      </a:r>
                    </a:p>
                    <a:p>
                      <a:pPr algn="l" rtl="0"/>
                      <a:r>
                        <a:rPr lang="en-US" sz="2300" dirty="0" err="1">
                          <a:solidFill>
                            <a:schemeClr val="tx1"/>
                          </a:solidFill>
                        </a:rPr>
                        <a:t>lcd_puts</a:t>
                      </a:r>
                      <a:r>
                        <a:rPr lang="en-US" sz="2300" dirty="0">
                          <a:solidFill>
                            <a:schemeClr val="tx1"/>
                          </a:solidFill>
                        </a:rPr>
                        <a:t>(s);}</a:t>
                      </a:r>
                    </a:p>
                    <a:p>
                      <a:pPr algn="l" rtl="0"/>
                      <a:r>
                        <a:rPr lang="en-US" sz="2300" dirty="0" err="1">
                          <a:solidFill>
                            <a:schemeClr val="tx1"/>
                          </a:solidFill>
                        </a:rPr>
                        <a:t>goto</a:t>
                      </a:r>
                      <a:r>
                        <a:rPr lang="en-US" sz="2300" dirty="0">
                          <a:solidFill>
                            <a:schemeClr val="tx1"/>
                          </a:solidFill>
                        </a:rPr>
                        <a:t> Loop;</a:t>
                      </a:r>
                    </a:p>
                    <a:p>
                      <a:pPr algn="l" rtl="0"/>
                      <a:r>
                        <a:rPr lang="en-US" sz="2300" dirty="0">
                          <a:solidFill>
                            <a:schemeClr val="tx1"/>
                          </a:solidFill>
                        </a:rPr>
                        <a:t>}</a:t>
                      </a:r>
                    </a:p>
                  </a:txBody>
                  <a:tcPr/>
                </a:tc>
                <a:tc>
                  <a:txBody>
                    <a:bodyPr/>
                    <a:lstStyle/>
                    <a:p>
                      <a:pPr algn="l" rtl="0"/>
                      <a:r>
                        <a:rPr lang="en-US" sz="2300" dirty="0">
                          <a:solidFill>
                            <a:schemeClr val="tx1"/>
                          </a:solidFill>
                        </a:rPr>
                        <a:t>#include &lt;mega16.h&gt; </a:t>
                      </a:r>
                    </a:p>
                    <a:p>
                      <a:pPr algn="l" rtl="0"/>
                      <a:r>
                        <a:rPr lang="en-US" sz="2300" dirty="0">
                          <a:solidFill>
                            <a:schemeClr val="tx1"/>
                          </a:solidFill>
                        </a:rPr>
                        <a:t>#include &lt;</a:t>
                      </a:r>
                      <a:r>
                        <a:rPr lang="en-US" sz="2300" dirty="0" err="1">
                          <a:solidFill>
                            <a:schemeClr val="tx1"/>
                          </a:solidFill>
                        </a:rPr>
                        <a:t>delay.h</a:t>
                      </a:r>
                      <a:r>
                        <a:rPr lang="en-US" sz="2300" dirty="0">
                          <a:solidFill>
                            <a:schemeClr val="tx1"/>
                          </a:solidFill>
                        </a:rPr>
                        <a:t>&gt;</a:t>
                      </a:r>
                    </a:p>
                    <a:p>
                      <a:pPr algn="l" rtl="0"/>
                      <a:r>
                        <a:rPr lang="en-US" sz="2300" dirty="0">
                          <a:solidFill>
                            <a:schemeClr val="tx1"/>
                          </a:solidFill>
                        </a:rPr>
                        <a:t>#include &lt;</a:t>
                      </a:r>
                      <a:r>
                        <a:rPr lang="en-US" sz="2300" dirty="0" err="1">
                          <a:solidFill>
                            <a:schemeClr val="tx1"/>
                          </a:solidFill>
                        </a:rPr>
                        <a:t>stdlib.h</a:t>
                      </a:r>
                      <a:r>
                        <a:rPr lang="en-US" sz="2300" dirty="0">
                          <a:solidFill>
                            <a:schemeClr val="tx1"/>
                          </a:solidFill>
                        </a:rPr>
                        <a:t>&gt; </a:t>
                      </a:r>
                    </a:p>
                    <a:p>
                      <a:pPr algn="l" rtl="0"/>
                      <a:r>
                        <a:rPr lang="en-US" sz="2300" dirty="0">
                          <a:solidFill>
                            <a:schemeClr val="tx1"/>
                          </a:solidFill>
                        </a:rPr>
                        <a:t>#include &lt;</a:t>
                      </a:r>
                      <a:r>
                        <a:rPr lang="en-US" sz="2300" dirty="0" err="1">
                          <a:solidFill>
                            <a:schemeClr val="tx1"/>
                          </a:solidFill>
                        </a:rPr>
                        <a:t>lcd.h</a:t>
                      </a:r>
                      <a:r>
                        <a:rPr lang="en-US" sz="2300" dirty="0">
                          <a:solidFill>
                            <a:schemeClr val="tx1"/>
                          </a:solidFill>
                        </a:rPr>
                        <a:t>&gt;</a:t>
                      </a:r>
                    </a:p>
                    <a:p>
                      <a:pPr algn="l" rtl="0"/>
                      <a:r>
                        <a:rPr lang="en-US" sz="2300" dirty="0">
                          <a:solidFill>
                            <a:schemeClr val="tx1"/>
                          </a:solidFill>
                        </a:rPr>
                        <a:t>#</a:t>
                      </a:r>
                      <a:r>
                        <a:rPr lang="en-US" sz="2300" dirty="0" err="1">
                          <a:solidFill>
                            <a:schemeClr val="tx1"/>
                          </a:solidFill>
                        </a:rPr>
                        <a:t>asm</a:t>
                      </a:r>
                      <a:endParaRPr lang="en-US" sz="2300" dirty="0">
                        <a:solidFill>
                          <a:schemeClr val="tx1"/>
                        </a:solidFill>
                      </a:endParaRPr>
                    </a:p>
                    <a:p>
                      <a:pPr algn="l" rtl="0"/>
                      <a:r>
                        <a:rPr lang="en-US" sz="2300" dirty="0">
                          <a:solidFill>
                            <a:schemeClr val="tx1"/>
                          </a:solidFill>
                        </a:rPr>
                        <a:t>.</a:t>
                      </a:r>
                      <a:r>
                        <a:rPr lang="en-US" sz="2300" dirty="0" err="1">
                          <a:solidFill>
                            <a:schemeClr val="tx1"/>
                          </a:solidFill>
                        </a:rPr>
                        <a:t>equ</a:t>
                      </a:r>
                      <a:r>
                        <a:rPr lang="en-US" sz="2300" dirty="0">
                          <a:solidFill>
                            <a:schemeClr val="tx1"/>
                          </a:solidFill>
                        </a:rPr>
                        <a:t> __</a:t>
                      </a:r>
                      <a:r>
                        <a:rPr lang="en-US" sz="2300" dirty="0" err="1">
                          <a:solidFill>
                            <a:schemeClr val="tx1"/>
                          </a:solidFill>
                        </a:rPr>
                        <a:t>lcd_port</a:t>
                      </a:r>
                      <a:r>
                        <a:rPr lang="en-US" sz="2300" dirty="0">
                          <a:solidFill>
                            <a:schemeClr val="tx1"/>
                          </a:solidFill>
                        </a:rPr>
                        <a:t>=0x1B ; PORTA</a:t>
                      </a:r>
                    </a:p>
                    <a:p>
                      <a:pPr algn="l" rtl="0"/>
                      <a:r>
                        <a:rPr lang="en-US" sz="2300" dirty="0">
                          <a:solidFill>
                            <a:schemeClr val="tx1"/>
                          </a:solidFill>
                        </a:rPr>
                        <a:t>#</a:t>
                      </a:r>
                      <a:r>
                        <a:rPr lang="en-US" sz="2300" dirty="0" err="1">
                          <a:solidFill>
                            <a:schemeClr val="tx1"/>
                          </a:solidFill>
                        </a:rPr>
                        <a:t>endasm</a:t>
                      </a:r>
                      <a:endParaRPr lang="en-US" sz="2300" dirty="0">
                        <a:solidFill>
                          <a:schemeClr val="tx1"/>
                        </a:solidFill>
                      </a:endParaRPr>
                    </a:p>
                    <a:p>
                      <a:pPr algn="l" rtl="0"/>
                      <a:r>
                        <a:rPr lang="en-US" sz="2300" dirty="0">
                          <a:solidFill>
                            <a:schemeClr val="tx1"/>
                          </a:solidFill>
                        </a:rPr>
                        <a:t>char keypad16(void);</a:t>
                      </a:r>
                    </a:p>
                    <a:p>
                      <a:pPr algn="l" rtl="0"/>
                      <a:r>
                        <a:rPr lang="en-US" sz="2300" dirty="0">
                          <a:solidFill>
                            <a:schemeClr val="tx1"/>
                          </a:solidFill>
                        </a:rPr>
                        <a:t>char </a:t>
                      </a:r>
                      <a:r>
                        <a:rPr lang="en-US" sz="2300" dirty="0" err="1">
                          <a:solidFill>
                            <a:schemeClr val="tx1"/>
                          </a:solidFill>
                        </a:rPr>
                        <a:t>press_f</a:t>
                      </a:r>
                      <a:r>
                        <a:rPr lang="en-US" sz="2300" dirty="0">
                          <a:solidFill>
                            <a:schemeClr val="tx1"/>
                          </a:solidFill>
                        </a:rPr>
                        <a:t>;</a:t>
                      </a:r>
                    </a:p>
                    <a:p>
                      <a:pPr algn="l" rtl="0"/>
                      <a:r>
                        <a:rPr lang="en-US" sz="2300" dirty="0">
                          <a:solidFill>
                            <a:schemeClr val="tx1"/>
                          </a:solidFill>
                        </a:rPr>
                        <a:t>long number;</a:t>
                      </a:r>
                    </a:p>
                    <a:p>
                      <a:pPr algn="l" rtl="0"/>
                      <a:r>
                        <a:rPr lang="en-US" sz="2300" dirty="0" err="1">
                          <a:solidFill>
                            <a:schemeClr val="tx1"/>
                          </a:solidFill>
                        </a:rPr>
                        <a:t>eeprom</a:t>
                      </a:r>
                      <a:r>
                        <a:rPr lang="en-US" sz="2300" dirty="0">
                          <a:solidFill>
                            <a:schemeClr val="tx1"/>
                          </a:solidFill>
                        </a:rPr>
                        <a:t> long </a:t>
                      </a:r>
                      <a:r>
                        <a:rPr lang="en-US" sz="2300" dirty="0" err="1">
                          <a:solidFill>
                            <a:schemeClr val="tx1"/>
                          </a:solidFill>
                        </a:rPr>
                        <a:t>e_number</a:t>
                      </a:r>
                      <a:r>
                        <a:rPr lang="en-US" sz="2300" dirty="0">
                          <a:solidFill>
                            <a:schemeClr val="tx1"/>
                          </a:solidFill>
                        </a:rPr>
                        <a:t>;</a:t>
                      </a:r>
                    </a:p>
                    <a:p>
                      <a:pPr algn="l" rtl="0"/>
                      <a:r>
                        <a:rPr lang="en-US" sz="2300" dirty="0">
                          <a:solidFill>
                            <a:schemeClr val="tx1"/>
                          </a:solidFill>
                        </a:rPr>
                        <a:t>char s[8];</a:t>
                      </a:r>
                    </a:p>
                    <a:p>
                      <a:pPr algn="l" rtl="0"/>
                      <a:r>
                        <a:rPr lang="en-US" sz="2300" dirty="0">
                          <a:solidFill>
                            <a:schemeClr val="tx1"/>
                          </a:solidFill>
                        </a:rPr>
                        <a:t>char </a:t>
                      </a:r>
                      <a:r>
                        <a:rPr lang="en-US" sz="2300" dirty="0" err="1">
                          <a:solidFill>
                            <a:schemeClr val="tx1"/>
                          </a:solidFill>
                        </a:rPr>
                        <a:t>kp</a:t>
                      </a:r>
                      <a:r>
                        <a:rPr lang="en-US" sz="2300" dirty="0">
                          <a:solidFill>
                            <a:schemeClr val="tx1"/>
                          </a:solidFill>
                        </a:rPr>
                        <a:t>;</a:t>
                      </a:r>
                    </a:p>
                    <a:p>
                      <a:pPr algn="l" rtl="0"/>
                      <a:r>
                        <a:rPr lang="en-US" sz="2300" dirty="0">
                          <a:solidFill>
                            <a:schemeClr val="tx1"/>
                          </a:solidFill>
                        </a:rPr>
                        <a:t>void main(void) {</a:t>
                      </a:r>
                    </a:p>
                    <a:p>
                      <a:pPr algn="l" rtl="0"/>
                      <a:r>
                        <a:rPr lang="en-US" sz="2300" dirty="0">
                          <a:solidFill>
                            <a:schemeClr val="tx1"/>
                          </a:solidFill>
                        </a:rPr>
                        <a:t>DDRD=0b00001111;</a:t>
                      </a:r>
                    </a:p>
                    <a:p>
                      <a:pPr algn="l" rtl="0"/>
                      <a:r>
                        <a:rPr lang="en-US" sz="2300" dirty="0" err="1">
                          <a:solidFill>
                            <a:schemeClr val="tx1"/>
                          </a:solidFill>
                        </a:rPr>
                        <a:t>lcd_init</a:t>
                      </a:r>
                      <a:r>
                        <a:rPr lang="en-US" sz="2300" dirty="0">
                          <a:solidFill>
                            <a:schemeClr val="tx1"/>
                          </a:solidFill>
                        </a:rPr>
                        <a:t>(16);</a:t>
                      </a:r>
                    </a:p>
                    <a:p>
                      <a:pPr algn="l" rtl="0"/>
                      <a:r>
                        <a:rPr lang="en-US" sz="2300" dirty="0" err="1">
                          <a:solidFill>
                            <a:schemeClr val="tx1"/>
                          </a:solidFill>
                        </a:rPr>
                        <a:t>lcd_gotoxy</a:t>
                      </a:r>
                      <a:r>
                        <a:rPr lang="en-US" sz="2300" dirty="0">
                          <a:solidFill>
                            <a:schemeClr val="tx1"/>
                          </a:solidFill>
                        </a:rPr>
                        <a:t>(0,0); </a:t>
                      </a:r>
                    </a:p>
                    <a:p>
                      <a:pPr algn="l" rtl="0"/>
                      <a:r>
                        <a:rPr lang="en-US" sz="2300" dirty="0" err="1">
                          <a:solidFill>
                            <a:schemeClr val="tx1"/>
                          </a:solidFill>
                        </a:rPr>
                        <a:t>lcd_puts</a:t>
                      </a:r>
                      <a:r>
                        <a:rPr lang="en-US" sz="2300" dirty="0">
                          <a:solidFill>
                            <a:schemeClr val="tx1"/>
                          </a:solidFill>
                        </a:rPr>
                        <a:t>("Number="); </a:t>
                      </a:r>
                    </a:p>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rPr>
                        <a:t>Loop:</a:t>
                      </a:r>
                    </a:p>
                    <a:p>
                      <a:pPr algn="l" rtl="0"/>
                      <a:endParaRPr lang="en-US" sz="230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233</a:t>
            </a:fld>
            <a:endParaRPr lang="ar-SA"/>
          </a:p>
        </p:txBody>
      </p:sp>
    </p:spTree>
    <p:extLst>
      <p:ext uri="{BB962C8B-B14F-4D97-AF65-F5344CB8AC3E}">
        <p14:creationId xmlns:p14="http://schemas.microsoft.com/office/powerpoint/2010/main" val="2616315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60960"/>
          <a:ext cx="9729942" cy="7040880"/>
        </p:xfrm>
        <a:graphic>
          <a:graphicData uri="http://schemas.openxmlformats.org/drawingml/2006/table">
            <a:tbl>
              <a:tblPr rtl="1" firstRow="1" bandRow="1">
                <a:tableStyleId>{2D5ABB26-0587-4C30-8999-92F81FD0307C}</a:tableStyleId>
              </a:tblPr>
              <a:tblGrid>
                <a:gridCol w="5093472">
                  <a:extLst>
                    <a:ext uri="{9D8B030D-6E8A-4147-A177-3AD203B41FA5}">
                      <a16:colId xmlns:a16="http://schemas.microsoft.com/office/drawing/2014/main" val="20000"/>
                    </a:ext>
                  </a:extLst>
                </a:gridCol>
                <a:gridCol w="4636470">
                  <a:extLst>
                    <a:ext uri="{9D8B030D-6E8A-4147-A177-3AD203B41FA5}">
                      <a16:colId xmlns:a16="http://schemas.microsoft.com/office/drawing/2014/main" val="20001"/>
                    </a:ext>
                  </a:extLst>
                </a:gridCol>
              </a:tblGrid>
              <a:tr h="6741368">
                <a:tc>
                  <a:txBody>
                    <a:bodyPr/>
                    <a:lstStyle/>
                    <a:p>
                      <a:pPr algn="l" rtl="0"/>
                      <a:r>
                        <a:rPr lang="en-US" sz="2400" dirty="0">
                          <a:solidFill>
                            <a:schemeClr val="tx1"/>
                          </a:solidFill>
                        </a:rPr>
                        <a:t>{</a:t>
                      </a:r>
                      <a:r>
                        <a:rPr lang="en-US" sz="2400" dirty="0">
                          <a:solidFill>
                            <a:srgbClr val="FF0000"/>
                          </a:solidFill>
                        </a:rPr>
                        <a:t>key=7</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key=8</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key=9</a:t>
                      </a:r>
                      <a:r>
                        <a:rPr lang="en-US" sz="2400" dirty="0">
                          <a:solidFill>
                            <a:schemeClr val="tx1"/>
                          </a:solidFill>
                        </a:rPr>
                        <a:t>;press_f=1;}</a:t>
                      </a:r>
                    </a:p>
                    <a:p>
                      <a:pPr algn="l" rtl="0"/>
                      <a:r>
                        <a:rPr lang="en-US" sz="2400" dirty="0">
                          <a:solidFill>
                            <a:srgbClr val="FF0000"/>
                          </a:solidFill>
                        </a:rPr>
                        <a:t>PORTD=0B00001000;delay_ms(1);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key=10</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key=0</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key=11</a:t>
                      </a:r>
                      <a:r>
                        <a:rPr lang="en-US" sz="2400" dirty="0">
                          <a:solidFill>
                            <a:schemeClr val="tx1"/>
                          </a:solidFill>
                        </a:rPr>
                        <a:t>;press_f=1;}</a:t>
                      </a:r>
                    </a:p>
                    <a:p>
                      <a:pPr algn="l" rtl="0"/>
                      <a:r>
                        <a:rPr lang="en-US" sz="2400" dirty="0">
                          <a:solidFill>
                            <a:schemeClr val="tx1"/>
                          </a:solidFill>
                        </a:rPr>
                        <a:t>PORTD=0B00001111;delay_ms(1);</a:t>
                      </a:r>
                    </a:p>
                    <a:p>
                      <a:pPr algn="l" rtl="0"/>
                      <a:r>
                        <a:rPr lang="en-US" sz="2400" dirty="0">
                          <a:solidFill>
                            <a:schemeClr val="tx1"/>
                          </a:solidFill>
                        </a:rPr>
                        <a:t>if (PIND==0B00001111 &amp;&amp; </a:t>
                      </a:r>
                      <a:r>
                        <a:rPr lang="en-US" sz="2400" dirty="0" err="1">
                          <a:solidFill>
                            <a:schemeClr val="tx1"/>
                          </a:solidFill>
                        </a:rPr>
                        <a:t>press_f</a:t>
                      </a:r>
                      <a:r>
                        <a:rPr lang="en-US" sz="2400" dirty="0">
                          <a:solidFill>
                            <a:schemeClr val="tx1"/>
                          </a:solidFill>
                        </a:rPr>
                        <a:t>==1)</a:t>
                      </a:r>
                    </a:p>
                    <a:p>
                      <a:pPr algn="l" rtl="0"/>
                      <a:r>
                        <a:rPr lang="en-US" sz="2400" dirty="0">
                          <a:solidFill>
                            <a:schemeClr val="tx1"/>
                          </a:solidFill>
                        </a:rPr>
                        <a:t>{</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return key;}</a:t>
                      </a:r>
                    </a:p>
                  </a:txBody>
                  <a:tcPr/>
                </a:tc>
                <a:tc>
                  <a:txBody>
                    <a:bodyPr/>
                    <a:lstStyle/>
                    <a:p>
                      <a:pPr algn="l" rtl="0"/>
                      <a:r>
                        <a:rPr lang="en-US" sz="2400" dirty="0">
                          <a:solidFill>
                            <a:schemeClr val="tx1"/>
                          </a:solidFill>
                        </a:rPr>
                        <a:t>char keypad16(void)</a:t>
                      </a:r>
                    </a:p>
                    <a:p>
                      <a:pPr algn="l" rtl="0"/>
                      <a:r>
                        <a:rPr lang="en-US" sz="2400" dirty="0">
                          <a:solidFill>
                            <a:schemeClr val="tx1"/>
                          </a:solidFill>
                        </a:rPr>
                        <a:t>{char key=20;</a:t>
                      </a:r>
                    </a:p>
                    <a:p>
                      <a:pPr algn="l" rtl="0"/>
                      <a:r>
                        <a:rPr lang="en-US" sz="2400" dirty="0">
                          <a:solidFill>
                            <a:srgbClr val="FF0000"/>
                          </a:solidFill>
                        </a:rPr>
                        <a:t>PORTD=0B00000001;delay_ms(1);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key=1</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key=2</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key=3</a:t>
                      </a:r>
                      <a:r>
                        <a:rPr lang="en-US" sz="2400" dirty="0">
                          <a:solidFill>
                            <a:schemeClr val="tx1"/>
                          </a:solidFill>
                        </a:rPr>
                        <a:t>;press_f=1;}</a:t>
                      </a:r>
                    </a:p>
                    <a:p>
                      <a:pPr algn="l" rtl="0"/>
                      <a:r>
                        <a:rPr lang="en-US" sz="2400" dirty="0">
                          <a:solidFill>
                            <a:srgbClr val="FF0000"/>
                          </a:solidFill>
                        </a:rPr>
                        <a:t>PORTD=0B00000010;delay_ms(1);</a:t>
                      </a:r>
                    </a:p>
                    <a:p>
                      <a:pPr algn="l" rtl="0"/>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key=4</a:t>
                      </a:r>
                      <a:r>
                        <a:rPr lang="en-US" sz="2400" dirty="0">
                          <a:solidFill>
                            <a:schemeClr val="tx1"/>
                          </a:solidFill>
                        </a:rPr>
                        <a:t>;press_f=1;}</a:t>
                      </a:r>
                    </a:p>
                    <a:p>
                      <a:pPr algn="l" rtl="0"/>
                      <a:r>
                        <a:rPr lang="en-US" sz="2400" dirty="0">
                          <a:solidFill>
                            <a:schemeClr val="tx1"/>
                          </a:solidFill>
                        </a:rPr>
                        <a:t>if (PIND.5==1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key=5</a:t>
                      </a:r>
                      <a:r>
                        <a:rPr lang="en-US" sz="2400" dirty="0">
                          <a:solidFill>
                            <a:schemeClr val="tx1"/>
                          </a:solidFill>
                        </a:rPr>
                        <a:t>;press_f=1;}</a:t>
                      </a:r>
                    </a:p>
                    <a:p>
                      <a:pPr algn="l" rtl="0"/>
                      <a:r>
                        <a:rPr lang="en-US" sz="2400" dirty="0">
                          <a:solidFill>
                            <a:schemeClr val="tx1"/>
                          </a:solidFill>
                        </a:rPr>
                        <a:t>if (PIND.6==1 &amp;&amp; </a:t>
                      </a:r>
                      <a:r>
                        <a:rPr lang="en-US" sz="2400" dirty="0" err="1">
                          <a:solidFill>
                            <a:schemeClr val="tx1"/>
                          </a:solidFill>
                        </a:rPr>
                        <a:t>press_f</a:t>
                      </a:r>
                      <a:r>
                        <a:rPr lang="en-US" sz="2400" dirty="0">
                          <a:solidFill>
                            <a:schemeClr val="tx1"/>
                          </a:solidFill>
                        </a:rPr>
                        <a:t>==0)</a:t>
                      </a:r>
                    </a:p>
                    <a:p>
                      <a:pPr algn="l" rtl="0"/>
                      <a:r>
                        <a:rPr lang="en-US" sz="2400" dirty="0">
                          <a:solidFill>
                            <a:schemeClr val="tx1"/>
                          </a:solidFill>
                        </a:rPr>
                        <a:t>{</a:t>
                      </a:r>
                      <a:r>
                        <a:rPr lang="en-US" sz="2400" dirty="0">
                          <a:solidFill>
                            <a:srgbClr val="FF0000"/>
                          </a:solidFill>
                        </a:rPr>
                        <a:t>key=6</a:t>
                      </a:r>
                      <a:r>
                        <a:rPr lang="en-US" sz="2400" dirty="0">
                          <a:solidFill>
                            <a:schemeClr val="tx1"/>
                          </a:solidFill>
                        </a:rPr>
                        <a:t>;press_f=1;}</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PORTD=0B00000100;delay_ms(1);</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if (PIND.4==1 &amp;&amp; </a:t>
                      </a:r>
                      <a:r>
                        <a:rPr lang="en-US" sz="2400" dirty="0" err="1">
                          <a:solidFill>
                            <a:schemeClr val="tx1"/>
                          </a:solidFill>
                        </a:rPr>
                        <a:t>press_f</a:t>
                      </a:r>
                      <a:r>
                        <a:rPr lang="en-US" sz="2400" dirty="0">
                          <a:solidFill>
                            <a:schemeClr val="tx1"/>
                          </a:solidFill>
                        </a:rPr>
                        <a:t>==0)</a:t>
                      </a:r>
                    </a:p>
                    <a:p>
                      <a:pPr algn="l" rtl="0"/>
                      <a:endParaRPr lang="en-US" sz="240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234</a:t>
            </a:fld>
            <a:endParaRPr lang="ar-SA"/>
          </a:p>
        </p:txBody>
      </p:sp>
    </p:spTree>
    <p:extLst>
      <p:ext uri="{BB962C8B-B14F-4D97-AF65-F5344CB8AC3E}">
        <p14:creationId xmlns:p14="http://schemas.microsoft.com/office/powerpoint/2010/main" val="29152054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235</a:t>
            </a:fld>
            <a:endParaRPr lang="ar-SA"/>
          </a:p>
        </p:txBody>
      </p:sp>
      <p:sp>
        <p:nvSpPr>
          <p:cNvPr id="3" name="مستطيل 2"/>
          <p:cNvSpPr/>
          <p:nvPr/>
        </p:nvSpPr>
        <p:spPr>
          <a:xfrm>
            <a:off x="395536" y="836712"/>
            <a:ext cx="8352928" cy="1077218"/>
          </a:xfrm>
          <a:prstGeom prst="rect">
            <a:avLst/>
          </a:prstGeom>
        </p:spPr>
        <p:txBody>
          <a:bodyPr wrap="square">
            <a:spAutoFit/>
          </a:bodyPr>
          <a:lstStyle/>
          <a:p>
            <a:pPr marL="16510" algn="just"/>
            <a:r>
              <a:rPr lang="ar-SA" sz="3200" dirty="0">
                <a:latin typeface="Times New Roman"/>
                <a:ea typeface="Times New Roman"/>
              </a:rPr>
              <a:t>قم بتطوير تطبيق القفل الالكتروني لجعل المستخدم قادر على تغير كلمة السر وحفظها. </a:t>
            </a:r>
          </a:p>
        </p:txBody>
      </p:sp>
      <p:pic>
        <p:nvPicPr>
          <p:cNvPr id="6" name="Picture 2" descr="C:\Users\shift\Desktop\my work\COURSE MICRO\applications\application23\keypad.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82" y="1772816"/>
            <a:ext cx="856895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375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236</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462750" y="211287"/>
            <a:ext cx="8136972" cy="646331"/>
          </a:xfrm>
          <a:prstGeom prst="rect">
            <a:avLst/>
          </a:prstGeom>
        </p:spPr>
        <p:txBody>
          <a:bodyPr wrap="none">
            <a:spAutoFit/>
          </a:bodyPr>
          <a:lstStyle/>
          <a:p>
            <a:pPr algn="ctr"/>
            <a:r>
              <a:rPr lang="ar-SA" sz="3600" b="1" dirty="0">
                <a:solidFill>
                  <a:srgbClr val="FF0000"/>
                </a:solidFill>
              </a:rPr>
              <a:t>منفذ الاتصال التسلسلي </a:t>
            </a:r>
            <a:r>
              <a:rPr lang="en-US" sz="3600" b="1" dirty="0">
                <a:solidFill>
                  <a:srgbClr val="FF0000"/>
                </a:solidFill>
              </a:rPr>
              <a:t>UART</a:t>
            </a:r>
            <a:r>
              <a:rPr lang="ar-SA" sz="3600" b="1" dirty="0">
                <a:solidFill>
                  <a:srgbClr val="FF0000"/>
                </a:solidFill>
              </a:rPr>
              <a:t> في المتحكم المصغر</a:t>
            </a:r>
            <a:endParaRPr lang="en-US" sz="3600" b="1" dirty="0">
              <a:solidFill>
                <a:srgbClr val="FF0000"/>
              </a:solidFill>
            </a:endParaRPr>
          </a:p>
        </p:txBody>
      </p:sp>
      <p:sp>
        <p:nvSpPr>
          <p:cNvPr id="4" name="مستطيل 3"/>
          <p:cNvSpPr/>
          <p:nvPr/>
        </p:nvSpPr>
        <p:spPr>
          <a:xfrm>
            <a:off x="-11734" y="1052736"/>
            <a:ext cx="9085940" cy="6124754"/>
          </a:xfrm>
          <a:prstGeom prst="rect">
            <a:avLst/>
          </a:prstGeom>
        </p:spPr>
        <p:txBody>
          <a:bodyPr wrap="square">
            <a:spAutoFit/>
          </a:bodyPr>
          <a:lstStyle/>
          <a:p>
            <a:pPr marL="457200" indent="-457200" algn="justLow">
              <a:buFont typeface="Arial" pitchFamily="34" charset="0"/>
              <a:buChar char="•"/>
            </a:pPr>
            <a:r>
              <a:rPr lang="ar-SA" sz="2800" dirty="0">
                <a:latin typeface="Arial" panose="020B0604020202020204" pitchFamily="34" charset="0"/>
                <a:cs typeface="Arial" panose="020B0604020202020204" pitchFamily="34" charset="0"/>
              </a:rPr>
              <a:t>إن المنفذ التسلسلي هو واجهة اتصال في</a:t>
            </a:r>
            <a:r>
              <a:rPr lang="ar-SY" sz="2800" dirty="0">
                <a:latin typeface="Arial" panose="020B0604020202020204" pitchFamily="34" charset="0"/>
                <a:cs typeface="Arial" panose="020B0604020202020204" pitchFamily="34" charset="0"/>
              </a:rPr>
              <a:t>زي</a:t>
            </a:r>
            <a:r>
              <a:rPr lang="ar-SA" sz="2800" dirty="0" err="1">
                <a:latin typeface="Arial" panose="020B0604020202020204" pitchFamily="34" charset="0"/>
                <a:cs typeface="Arial" panose="020B0604020202020204" pitchFamily="34" charset="0"/>
              </a:rPr>
              <a:t>ائية</a:t>
            </a:r>
            <a:r>
              <a:rPr lang="ar-SA" sz="2800" dirty="0">
                <a:latin typeface="Arial" panose="020B0604020202020204" pitchFamily="34" charset="0"/>
                <a:cs typeface="Arial" panose="020B0604020202020204" pitchFamily="34" charset="0"/>
              </a:rPr>
              <a:t> تسلسلية</a:t>
            </a:r>
            <a:r>
              <a:rPr lang="ar-SY" sz="2800" dirty="0">
                <a:latin typeface="Arial" panose="020B0604020202020204" pitchFamily="34" charset="0"/>
                <a:cs typeface="Arial" panose="020B0604020202020204" pitchFamily="34" charset="0"/>
              </a:rPr>
              <a:t> </a:t>
            </a:r>
            <a:r>
              <a:rPr lang="ar-SY" sz="2800" dirty="0">
                <a:solidFill>
                  <a:srgbClr val="FF0000"/>
                </a:solidFill>
                <a:latin typeface="Arial" panose="020B0604020202020204" pitchFamily="34" charset="0"/>
                <a:cs typeface="Arial" panose="020B0604020202020204" pitchFamily="34" charset="0"/>
              </a:rPr>
              <a:t>غير متزامنة</a:t>
            </a:r>
            <a:r>
              <a:rPr lang="ar-SA" sz="2800" dirty="0">
                <a:solidFill>
                  <a:srgbClr val="FF0000"/>
                </a:solidFill>
                <a:latin typeface="Arial" panose="020B0604020202020204" pitchFamily="34" charset="0"/>
                <a:cs typeface="Arial" panose="020B0604020202020204" pitchFamily="34" charset="0"/>
              </a:rPr>
              <a:t> </a:t>
            </a:r>
            <a:r>
              <a:rPr lang="ar-SA" sz="2800" dirty="0">
                <a:latin typeface="Arial" panose="020B0604020202020204" pitchFamily="34" charset="0"/>
                <a:cs typeface="Arial" panose="020B0604020202020204" pitchFamily="34" charset="0"/>
              </a:rPr>
              <a:t>والتي يمكن إرسال واستقبال خانات المعلومات تسلسلياً، أي خانة واحد في نفس اللحظة.</a:t>
            </a:r>
          </a:p>
          <a:p>
            <a:pPr marL="457200" indent="-457200" algn="justLow">
              <a:buFont typeface="Arial" pitchFamily="34" charset="0"/>
              <a:buChar char="•"/>
            </a:pPr>
            <a:r>
              <a:rPr lang="ar-SA" sz="2800" dirty="0">
                <a:latin typeface="Arial" panose="020B0604020202020204" pitchFamily="34" charset="0"/>
                <a:cs typeface="Arial" panose="020B0604020202020204" pitchFamily="34" charset="0"/>
              </a:rPr>
              <a:t> تعتبر </a:t>
            </a:r>
            <a:r>
              <a:rPr lang="en-US" sz="2800" dirty="0">
                <a:latin typeface="Arial" panose="020B0604020202020204" pitchFamily="34" charset="0"/>
                <a:cs typeface="Arial" panose="020B0604020202020204" pitchFamily="34" charset="0"/>
              </a:rPr>
              <a:t>RS232 </a:t>
            </a:r>
            <a:r>
              <a:rPr lang="ar-SA" sz="2800" dirty="0">
                <a:latin typeface="Arial" panose="020B0604020202020204" pitchFamily="34" charset="0"/>
                <a:cs typeface="Arial" panose="020B0604020202020204" pitchFamily="34" charset="0"/>
              </a:rPr>
              <a:t> واحدة من أكثر وصلات(بوابات) الحاسب شيوعاً.</a:t>
            </a:r>
          </a:p>
          <a:p>
            <a:pPr marL="457200" indent="-457200" algn="justLow">
              <a:buFont typeface="Arial" pitchFamily="34" charset="0"/>
              <a:buChar char="•"/>
            </a:pPr>
            <a:r>
              <a:rPr lang="ar-SA" sz="2800" dirty="0">
                <a:latin typeface="Arial" panose="020B0604020202020204" pitchFamily="34" charset="0"/>
                <a:cs typeface="Arial" panose="020B0604020202020204" pitchFamily="34" charset="0"/>
              </a:rPr>
              <a:t>قد تم تصميمها داخل كل حاسب شخصي تقريباً. </a:t>
            </a:r>
          </a:p>
          <a:p>
            <a:pPr marL="457200" indent="-457200" algn="justLow">
              <a:buFont typeface="Arial" pitchFamily="34" charset="0"/>
              <a:buChar char="•"/>
            </a:pPr>
            <a:r>
              <a:rPr lang="ar-SA" sz="2800" dirty="0">
                <a:latin typeface="Arial" panose="020B0604020202020204" pitchFamily="34" charset="0"/>
                <a:cs typeface="Arial" panose="020B0604020202020204" pitchFamily="34" charset="0"/>
              </a:rPr>
              <a:t>فالمنفذ التسلسلي </a:t>
            </a:r>
            <a:r>
              <a:rPr lang="en-US" sz="2800" dirty="0">
                <a:latin typeface="Arial" panose="020B0604020202020204" pitchFamily="34" charset="0"/>
                <a:cs typeface="Arial" panose="020B0604020202020204" pitchFamily="34" charset="0"/>
              </a:rPr>
              <a:t>RS232</a:t>
            </a:r>
            <a:r>
              <a:rPr lang="ar-SA" sz="2800" dirty="0">
                <a:latin typeface="Arial" panose="020B0604020202020204" pitchFamily="34" charset="0"/>
                <a:cs typeface="Arial" panose="020B0604020202020204" pitchFamily="34" charset="0"/>
              </a:rPr>
              <a:t> يعتبر أداة نقل ذات نمط مزدوج </a:t>
            </a:r>
            <a:r>
              <a:rPr lang="en-US" sz="2800" dirty="0">
                <a:latin typeface="Arial" panose="020B0604020202020204" pitchFamily="34" charset="0"/>
                <a:cs typeface="Arial" panose="020B0604020202020204" pitchFamily="34" charset="0"/>
              </a:rPr>
              <a:t>Full duplex </a:t>
            </a:r>
            <a:r>
              <a:rPr lang="ar-SA" sz="2800" dirty="0">
                <a:latin typeface="Arial" panose="020B0604020202020204" pitchFamily="34" charset="0"/>
                <a:cs typeface="Arial" panose="020B0604020202020204" pitchFamily="34" charset="0"/>
              </a:rPr>
              <a:t>  والمقصود بذلك أنها قادرة على استقبال و إرسال البيانات (بشكل متعاكس) في وقت واحد, يعود ذلك إلى وجود خطين منفصلين يستخدم أحدهما من أجل الإرسال و الآخر من أجل الاستقبال.</a:t>
            </a:r>
          </a:p>
          <a:p>
            <a:pPr marL="457200" indent="-457200" algn="justLow">
              <a:buFont typeface="Arial" pitchFamily="34" charset="0"/>
              <a:buChar char="•"/>
            </a:pPr>
            <a:r>
              <a:rPr lang="ar-SA" sz="2800" dirty="0">
                <a:latin typeface="Arial" panose="020B0604020202020204" pitchFamily="34" charset="0"/>
                <a:cs typeface="Arial" panose="020B0604020202020204" pitchFamily="34" charset="0"/>
              </a:rPr>
              <a:t>يمتلك ثلاثة أقطاب أساسية:</a:t>
            </a:r>
          </a:p>
          <a:p>
            <a:pPr marL="457200" indent="-457200" algn="justLow" rtl="0">
              <a:buFont typeface="Arial" pitchFamily="34" charset="0"/>
              <a:buChar char="•"/>
            </a:pPr>
            <a:r>
              <a:rPr lang="en-US" sz="2800" dirty="0">
                <a:latin typeface="Arial" panose="020B0604020202020204" pitchFamily="34" charset="0"/>
                <a:cs typeface="Arial" panose="020B0604020202020204" pitchFamily="34" charset="0"/>
              </a:rPr>
              <a:t>RXD</a:t>
            </a:r>
          </a:p>
          <a:p>
            <a:pPr marL="457200" indent="-457200" algn="justLow" rtl="0">
              <a:buFont typeface="Arial" pitchFamily="34" charset="0"/>
              <a:buChar char="•"/>
            </a:pPr>
            <a:r>
              <a:rPr lang="en-US" sz="2800" dirty="0">
                <a:latin typeface="Arial" panose="020B0604020202020204" pitchFamily="34" charset="0"/>
                <a:cs typeface="Arial" panose="020B0604020202020204" pitchFamily="34" charset="0"/>
              </a:rPr>
              <a:t>TXD</a:t>
            </a:r>
          </a:p>
          <a:p>
            <a:pPr marL="457200" indent="-457200" algn="justLow" rtl="0">
              <a:buFont typeface="Arial" pitchFamily="34" charset="0"/>
              <a:buChar char="•"/>
            </a:pPr>
            <a:r>
              <a:rPr lang="en-US" sz="2800" dirty="0">
                <a:latin typeface="Arial" panose="020B0604020202020204" pitchFamily="34" charset="0"/>
                <a:cs typeface="Arial" panose="020B0604020202020204" pitchFamily="34" charset="0"/>
              </a:rPr>
              <a:t>GND</a:t>
            </a:r>
          </a:p>
          <a:p>
            <a:pPr marL="457200" indent="-457200" algn="justLow">
              <a:buFont typeface="Arial"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1162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237</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414937" y="211287"/>
            <a:ext cx="6232604" cy="646331"/>
          </a:xfrm>
          <a:prstGeom prst="rect">
            <a:avLst/>
          </a:prstGeom>
        </p:spPr>
        <p:txBody>
          <a:bodyPr wrap="none">
            <a:spAutoFit/>
          </a:bodyPr>
          <a:lstStyle/>
          <a:p>
            <a:pPr algn="ctr"/>
            <a:r>
              <a:rPr lang="ar-SA" sz="3600" b="1" dirty="0">
                <a:solidFill>
                  <a:srgbClr val="FF0000"/>
                </a:solidFill>
              </a:rPr>
              <a:t>ميزات المنفذ الاتصال التسلسلي </a:t>
            </a:r>
            <a:r>
              <a:rPr lang="en-US" sz="3600" b="1" dirty="0">
                <a:solidFill>
                  <a:srgbClr val="FF0000"/>
                </a:solidFill>
              </a:rPr>
              <a:t>UART</a:t>
            </a:r>
          </a:p>
        </p:txBody>
      </p:sp>
      <p:sp>
        <p:nvSpPr>
          <p:cNvPr id="4" name="مستطيل 3"/>
          <p:cNvSpPr/>
          <p:nvPr/>
        </p:nvSpPr>
        <p:spPr>
          <a:xfrm>
            <a:off x="0" y="1076565"/>
            <a:ext cx="9085940" cy="4832092"/>
          </a:xfrm>
          <a:prstGeom prst="rect">
            <a:avLst/>
          </a:prstGeom>
        </p:spPr>
        <p:txBody>
          <a:bodyPr wrap="square">
            <a:spAutoFit/>
          </a:bodyPr>
          <a:lstStyle/>
          <a:p>
            <a:pPr marL="457200" lvl="0" indent="-457200" algn="justLow">
              <a:buFont typeface="Arial" pitchFamily="34" charset="0"/>
              <a:buChar char="•"/>
            </a:pPr>
            <a:r>
              <a:rPr lang="ar-SA" sz="2800" dirty="0"/>
              <a:t>يمكن أن يصل طول الكبل المربوط مع المنفذ التسلسلي </a:t>
            </a:r>
            <a:r>
              <a:rPr lang="en-US" sz="2800" dirty="0"/>
              <a:t>RS232</a:t>
            </a:r>
            <a:r>
              <a:rPr lang="ar-SA" sz="2800" dirty="0"/>
              <a:t> للحاسب إلى </a:t>
            </a:r>
            <a:r>
              <a:rPr lang="en-US" sz="2800" dirty="0"/>
              <a:t>20</a:t>
            </a:r>
            <a:r>
              <a:rPr lang="ar-SA" sz="2800" dirty="0"/>
              <a:t> متر  (من أجل سرعات صغيرة)  بينما لا يمكن أن يتوفر ذلك لمعظم الوصلات الأخرى </a:t>
            </a:r>
            <a:r>
              <a:rPr lang="ar-SY" sz="2800" dirty="0"/>
              <a:t>, فمنفذ الـ </a:t>
            </a:r>
            <a:r>
              <a:rPr lang="en-US" sz="2800" dirty="0"/>
              <a:t>USB</a:t>
            </a:r>
            <a:r>
              <a:rPr lang="ar-SA" sz="2800" dirty="0"/>
              <a:t> يمكن أن يصل مداه إلى</a:t>
            </a:r>
            <a:r>
              <a:rPr lang="en-US" sz="2800" dirty="0"/>
              <a:t>5 </a:t>
            </a:r>
            <a:r>
              <a:rPr lang="ar-SA" sz="2800" dirty="0"/>
              <a:t>متر, و المنفذ التفرعي للحاسب يمكن أن يصل مداه إلى </a:t>
            </a:r>
            <a:r>
              <a:rPr lang="en-US" sz="2800" dirty="0"/>
              <a:t> 4.5 </a:t>
            </a:r>
            <a:r>
              <a:rPr lang="ar-SA" sz="2800" dirty="0"/>
              <a:t>أمتار.</a:t>
            </a:r>
          </a:p>
          <a:p>
            <a:pPr marL="457200" lvl="0" indent="-457200" algn="justLow">
              <a:buFont typeface="Arial" pitchFamily="34" charset="0"/>
              <a:buChar char="•"/>
            </a:pPr>
            <a:r>
              <a:rPr lang="ar-SA" sz="2800" dirty="0"/>
              <a:t>تتطلب ثلاثة أسلاك فقط من أجل اتصال ذي اتجاهين (إرسال – استقبال),  و سلكين فقط من أجل اتصال ذو اتجاه واحد , لذلك يعتبر الوصل مع المنفذ التسلسلي أرخص من الوصل مع المنفذ التفرعي الذي يتطلب عدد أسلاك أكبر بكثير.</a:t>
            </a:r>
          </a:p>
          <a:p>
            <a:pPr marL="457200" lvl="0" indent="-457200" algn="justLow">
              <a:buFont typeface="Arial" pitchFamily="34" charset="0"/>
              <a:buChar char="•"/>
            </a:pPr>
            <a:r>
              <a:rPr lang="ar-SA" sz="2800" dirty="0"/>
              <a:t>تعتمد بروتوكول </a:t>
            </a:r>
            <a:r>
              <a:rPr lang="en-US" sz="2800" dirty="0"/>
              <a:t>RS-232</a:t>
            </a:r>
            <a:r>
              <a:rPr lang="ar-SA" sz="2800" dirty="0"/>
              <a:t> ذات منطق </a:t>
            </a:r>
            <a:r>
              <a:rPr lang="en-US" sz="2800" dirty="0"/>
              <a:t>TTL</a:t>
            </a:r>
            <a:r>
              <a:rPr lang="ar-SA" sz="2800" dirty="0"/>
              <a:t>.</a:t>
            </a:r>
          </a:p>
          <a:p>
            <a:pPr lvl="0" algn="l" rtl="0"/>
            <a:r>
              <a:rPr lang="en-US" sz="2800" dirty="0"/>
              <a:t>0 Logic          0V</a:t>
            </a:r>
            <a:r>
              <a:rPr lang="ar-SA" sz="2800" dirty="0"/>
              <a:t>.</a:t>
            </a:r>
          </a:p>
          <a:p>
            <a:pPr algn="justLow" rtl="0"/>
            <a:r>
              <a:rPr lang="en-US" sz="2800" dirty="0"/>
              <a:t>1 Logic         5V</a:t>
            </a:r>
            <a:r>
              <a:rPr lang="ar-SA" sz="2800" dirty="0"/>
              <a:t>.</a:t>
            </a:r>
          </a:p>
        </p:txBody>
      </p:sp>
      <p:sp>
        <p:nvSpPr>
          <p:cNvPr id="2" name="سهم إلى اليسار واليمين 1"/>
          <p:cNvSpPr/>
          <p:nvPr/>
        </p:nvSpPr>
        <p:spPr>
          <a:xfrm>
            <a:off x="1331640" y="5085184"/>
            <a:ext cx="576064" cy="28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سهم إلى اليسار واليمين 6"/>
          <p:cNvSpPr/>
          <p:nvPr/>
        </p:nvSpPr>
        <p:spPr>
          <a:xfrm>
            <a:off x="1321119" y="5509776"/>
            <a:ext cx="576064" cy="28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805291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238</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681741" y="211287"/>
            <a:ext cx="5698996" cy="646331"/>
          </a:xfrm>
          <a:prstGeom prst="rect">
            <a:avLst/>
          </a:prstGeom>
        </p:spPr>
        <p:txBody>
          <a:bodyPr wrap="none">
            <a:spAutoFit/>
          </a:bodyPr>
          <a:lstStyle/>
          <a:p>
            <a:pPr algn="ctr"/>
            <a:r>
              <a:rPr lang="ar-SA" sz="3600" b="1" dirty="0">
                <a:solidFill>
                  <a:srgbClr val="FF0000"/>
                </a:solidFill>
              </a:rPr>
              <a:t> صيغة الاتصال الغير متزامن </a:t>
            </a:r>
            <a:r>
              <a:rPr lang="en-US" sz="3600" b="1" dirty="0">
                <a:solidFill>
                  <a:srgbClr val="FF0000"/>
                </a:solidFill>
              </a:rPr>
              <a:t>R232 </a:t>
            </a:r>
          </a:p>
        </p:txBody>
      </p:sp>
      <p:sp>
        <p:nvSpPr>
          <p:cNvPr id="4" name="مستطيل 3"/>
          <p:cNvSpPr/>
          <p:nvPr/>
        </p:nvSpPr>
        <p:spPr>
          <a:xfrm>
            <a:off x="-180528" y="2204864"/>
            <a:ext cx="9085940" cy="4832092"/>
          </a:xfrm>
          <a:prstGeom prst="rect">
            <a:avLst/>
          </a:prstGeom>
        </p:spPr>
        <p:txBody>
          <a:bodyPr wrap="square">
            <a:spAutoFit/>
          </a:bodyPr>
          <a:lstStyle/>
          <a:p>
            <a:pPr marL="457200" lvl="0" indent="-457200">
              <a:buFont typeface="Arial" pitchFamily="34" charset="0"/>
              <a:buChar char="•"/>
            </a:pPr>
            <a:r>
              <a:rPr lang="ar-SA" sz="2800" b="1" dirty="0"/>
              <a:t>بت البداية </a:t>
            </a:r>
            <a:r>
              <a:rPr lang="en-US" sz="2800" b="1" dirty="0"/>
              <a:t>START</a:t>
            </a:r>
            <a:r>
              <a:rPr lang="ar-SA" sz="2800" b="1" dirty="0"/>
              <a:t>:</a:t>
            </a:r>
            <a:endParaRPr lang="en-US" sz="2800" b="1" dirty="0"/>
          </a:p>
          <a:p>
            <a:r>
              <a:rPr lang="ar-SY" sz="2800" dirty="0"/>
              <a:t>بت  </a:t>
            </a:r>
            <a:r>
              <a:rPr lang="ar-SA" sz="2800" dirty="0"/>
              <a:t>البداية</a:t>
            </a:r>
            <a:r>
              <a:rPr lang="ar-SY" sz="2800" dirty="0"/>
              <a:t> توجد في  بداية كل بتات المعطيات مرسل والتي تسمح للمستقبل بأن يكشف بداية</a:t>
            </a:r>
            <a:r>
              <a:rPr lang="ar-SA" sz="2800" dirty="0"/>
              <a:t> </a:t>
            </a:r>
            <a:r>
              <a:rPr lang="ar-SY" sz="2800" dirty="0"/>
              <a:t>بتات</a:t>
            </a:r>
            <a:r>
              <a:rPr lang="ar-SA" sz="2800" dirty="0"/>
              <a:t>.</a:t>
            </a:r>
          </a:p>
          <a:p>
            <a:pPr marL="457200" lvl="0" indent="-457200">
              <a:buFont typeface="Arial" pitchFamily="34" charset="0"/>
              <a:buChar char="•"/>
            </a:pPr>
            <a:r>
              <a:rPr lang="ar-SA" sz="2800" b="1" dirty="0"/>
              <a:t>بتات المعطيات </a:t>
            </a:r>
            <a:r>
              <a:rPr lang="en-US" sz="2800" b="1" dirty="0"/>
              <a:t>Data bits</a:t>
            </a:r>
            <a:r>
              <a:rPr lang="ar-SA" sz="2800" b="1" dirty="0"/>
              <a:t>:</a:t>
            </a:r>
            <a:endParaRPr lang="en-US" sz="2800" b="1" dirty="0"/>
          </a:p>
          <a:p>
            <a:r>
              <a:rPr lang="ar-SY" sz="2800" dirty="0"/>
              <a:t>عدد بتات المعطيات في كل محرف ممكن أن تكون (</a:t>
            </a:r>
            <a:r>
              <a:rPr lang="en-US" sz="2800" dirty="0"/>
              <a:t>5</a:t>
            </a:r>
            <a:r>
              <a:rPr lang="ar-SY" sz="2800" dirty="0"/>
              <a:t>) أو(</a:t>
            </a:r>
            <a:r>
              <a:rPr lang="en-US" sz="2800" dirty="0"/>
              <a:t>6</a:t>
            </a:r>
            <a:r>
              <a:rPr lang="ar-SY" sz="2800" dirty="0"/>
              <a:t>) وهي نادرا ما تستخدم وأيضاً هناك (</a:t>
            </a:r>
            <a:r>
              <a:rPr lang="en-US" sz="2800" dirty="0"/>
              <a:t>7</a:t>
            </a:r>
            <a:r>
              <a:rPr lang="ar-SY" sz="2800" dirty="0"/>
              <a:t>) بتات وذلك من أجل شيفرة الآسكي </a:t>
            </a:r>
            <a:r>
              <a:rPr lang="en-US" sz="2800" dirty="0"/>
              <a:t>ASCII code</a:t>
            </a:r>
            <a:r>
              <a:rPr lang="ar-SY" sz="2800" dirty="0"/>
              <a:t> أو(</a:t>
            </a:r>
            <a:r>
              <a:rPr lang="en-US" sz="2800" dirty="0"/>
              <a:t>8</a:t>
            </a:r>
            <a:r>
              <a:rPr lang="ar-SY" sz="2800" dirty="0"/>
              <a:t>) لأي نوع من المعطيات  والتي تمثل </a:t>
            </a:r>
            <a:r>
              <a:rPr lang="en-US" sz="2800" dirty="0"/>
              <a:t>1byte</a:t>
            </a:r>
            <a:r>
              <a:rPr lang="ar-SY" sz="2800" dirty="0"/>
              <a:t> أو(</a:t>
            </a:r>
            <a:r>
              <a:rPr lang="en-US" sz="2800" dirty="0"/>
              <a:t>9</a:t>
            </a:r>
            <a:r>
              <a:rPr lang="ar-SY" sz="2800" dirty="0"/>
              <a:t>) بتات، وغالباً ما تستخدم </a:t>
            </a:r>
            <a:r>
              <a:rPr lang="en-US" sz="2800" dirty="0"/>
              <a:t>8 Bits</a:t>
            </a:r>
            <a:r>
              <a:rPr lang="ar-SY" sz="2800" dirty="0"/>
              <a:t>.</a:t>
            </a:r>
            <a:endParaRPr lang="en-US" sz="2800" dirty="0"/>
          </a:p>
          <a:p>
            <a:r>
              <a:rPr lang="ar-SY" sz="2800" dirty="0"/>
              <a:t>حيث ترسل البيانات بدءً من الخانة الأقل أهمية </a:t>
            </a:r>
            <a:r>
              <a:rPr lang="en-US" sz="2800" dirty="0"/>
              <a:t>LSB (Least significant bit)</a:t>
            </a:r>
            <a:r>
              <a:rPr lang="ar-SY" sz="2800" dirty="0"/>
              <a:t> إلى الخانة  الأكثر أهمية </a:t>
            </a:r>
            <a:r>
              <a:rPr lang="en-US" sz="2800" dirty="0"/>
              <a:t>MSB (Most Significant Bit)</a:t>
            </a:r>
            <a:r>
              <a:rPr lang="ar-SY" sz="2800" dirty="0"/>
              <a:t>.</a:t>
            </a:r>
            <a:endParaRPr lang="en-US" sz="2800" dirty="0"/>
          </a:p>
          <a:p>
            <a:endParaRPr lang="en-US" sz="28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75" y="828967"/>
            <a:ext cx="8145662" cy="134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1941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239</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179512" y="343250"/>
            <a:ext cx="8712968" cy="6986528"/>
          </a:xfrm>
          <a:prstGeom prst="rect">
            <a:avLst/>
          </a:prstGeom>
        </p:spPr>
        <p:txBody>
          <a:bodyPr wrap="square">
            <a:spAutoFit/>
          </a:bodyPr>
          <a:lstStyle/>
          <a:p>
            <a:pPr marL="457200" lvl="0" indent="-457200">
              <a:buFont typeface="Arial" pitchFamily="34" charset="0"/>
              <a:buChar char="•"/>
            </a:pPr>
            <a:r>
              <a:rPr lang="ar-SA" sz="2800" b="1" dirty="0"/>
              <a:t>بت الزوجية </a:t>
            </a:r>
            <a:r>
              <a:rPr lang="en-US" sz="2800" b="1" dirty="0"/>
              <a:t>Parity bit</a:t>
            </a:r>
            <a:r>
              <a:rPr lang="ar-SA" sz="2800" b="1" dirty="0"/>
              <a:t>:</a:t>
            </a:r>
            <a:endParaRPr lang="en-US" sz="2800" b="1" dirty="0"/>
          </a:p>
          <a:p>
            <a:pPr algn="justLow"/>
            <a:r>
              <a:rPr lang="ar-SA" sz="2800" dirty="0"/>
              <a:t>إن انتقال المعطيات الرقمية الناتج عن الإرسال, من موضع لآخر يمكن أن يعاني بعض الأخطاء, كنتيجة لضجيج كهربائي في عملية النقل, وبغية كشف الأخطاء يستخدم غالباً بت التكافؤ </a:t>
            </a:r>
            <a:r>
              <a:rPr lang="en-US" sz="2800" dirty="0"/>
              <a:t>  Parity bit</a:t>
            </a:r>
            <a:r>
              <a:rPr lang="ar-SA" sz="2800" dirty="0"/>
              <a:t> الذي يمكن أن يكون فردياً أو زوجياً ويربط مع المجموعة المرمزة عند الإرسال, ففي طريفة التكافؤ الزوجية يتم اختيار قيمة البت المضاف بحيث يدل على عدد الخانات التي تكون </a:t>
            </a:r>
            <a:r>
              <a:rPr lang="en-US" sz="2800" dirty="0"/>
              <a:t>1</a:t>
            </a:r>
            <a:r>
              <a:rPr lang="ar-SA" sz="2800" dirty="0"/>
              <a:t> لتكون عدداً زوجياً (بما في ذلك بت التكافؤ , أما في طريقة التكافؤ الفردية فيتم اختيار قيمة البت المضاف بحيث يدل على عدد الخانات التي تكون </a:t>
            </a:r>
            <a:r>
              <a:rPr lang="en-US" sz="2800" dirty="0"/>
              <a:t>1</a:t>
            </a:r>
            <a:r>
              <a:rPr lang="ar-SA" sz="2800" dirty="0"/>
              <a:t>لتكون عدداً فردياً( بما في ذلك بت التكافؤ) ,يقوم المستقبل بمعرفة حدوث خطأ وذلك عندما لا تتوافق عدد الخانات التي تكون </a:t>
            </a:r>
            <a:r>
              <a:rPr lang="en-US" sz="2800" dirty="0"/>
              <a:t>1</a:t>
            </a:r>
            <a:r>
              <a:rPr lang="ar-SA" sz="2800" dirty="0"/>
              <a:t> مع بت التكافؤ, ويمكن لهذه الطريقة كشف أخطاء الإشارة في كتل المعطيات المرمزة أما الأخطاء المزدوجة فلا يمكن كشفها, مثلاً إذا كان بت التكافؤ فردياً وحدث خطأ في المعطيات المرسلة مع بقاء عدد البتات التي لها قيمة </a:t>
            </a:r>
            <a:r>
              <a:rPr lang="en-US" sz="2800" dirty="0"/>
              <a:t>1</a:t>
            </a:r>
            <a:r>
              <a:rPr lang="ar-SA" sz="2800" dirty="0"/>
              <a:t>  ذات عدد فردي فإن وجود  بت التكافؤ الفردي في هذه الحالة  لن يشير إلى حدوث خطأ في الإرسال.</a:t>
            </a:r>
            <a:endParaRPr lang="en-US" sz="2800" dirty="0"/>
          </a:p>
          <a:p>
            <a:pPr algn="justLow"/>
            <a:r>
              <a:rPr lang="ar-SA" sz="2800" dirty="0"/>
              <a:t> </a:t>
            </a:r>
            <a:endParaRPr lang="en-US" sz="2800" dirty="0"/>
          </a:p>
        </p:txBody>
      </p:sp>
    </p:spTree>
    <p:extLst>
      <p:ext uri="{BB962C8B-B14F-4D97-AF65-F5344CB8AC3E}">
        <p14:creationId xmlns:p14="http://schemas.microsoft.com/office/powerpoint/2010/main" val="181758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2062103"/>
          </a:xfrm>
          <a:prstGeom prst="rect">
            <a:avLst/>
          </a:prstGeom>
        </p:spPr>
        <p:txBody>
          <a:bodyPr wrap="square">
            <a:spAutoFit/>
          </a:bodyPr>
          <a:lstStyle/>
          <a:p>
            <a:pPr algn="just"/>
            <a:r>
              <a:rPr lang="ar-SY" sz="3200" dirty="0">
                <a:cs typeface="+mj-cs"/>
              </a:rPr>
              <a:t>تنتج شركة</a:t>
            </a:r>
            <a:r>
              <a:rPr lang="en-US" sz="3200" dirty="0">
                <a:cs typeface="+mj-cs"/>
              </a:rPr>
              <a:t> ATMEL </a:t>
            </a:r>
            <a:r>
              <a:rPr lang="ar-SY" sz="3200" dirty="0">
                <a:cs typeface="+mj-cs"/>
              </a:rPr>
              <a:t>عائلة المتحكمات</a:t>
            </a:r>
            <a:r>
              <a:rPr lang="en-US" sz="3200" dirty="0">
                <a:cs typeface="+mj-cs"/>
              </a:rPr>
              <a:t> AVR </a:t>
            </a:r>
            <a:r>
              <a:rPr lang="ar-SY" sz="3200" dirty="0">
                <a:cs typeface="+mj-cs"/>
              </a:rPr>
              <a:t>والتي تتألف من مجموعة ضخمة من العائلات الفرعية، وكل فرع منها </a:t>
            </a:r>
            <a:r>
              <a:rPr lang="ar-SA" sz="3200" dirty="0">
                <a:cs typeface="+mj-cs"/>
              </a:rPr>
              <a:t>ناتج إما عن تطور في المزايا</a:t>
            </a:r>
            <a:r>
              <a:rPr lang="ar-SY" sz="3200" dirty="0">
                <a:cs typeface="+mj-cs"/>
              </a:rPr>
              <a:t> والخصائص لمتحكمات سابقة، أو تفرد بالوظائف والخصائص لملاءمة نوع خاص من التطبيقات.</a:t>
            </a:r>
            <a:endParaRPr lang="en-US" sz="3200" dirty="0">
              <a:cs typeface="+mj-cs"/>
            </a:endParaRPr>
          </a:p>
        </p:txBody>
      </p:sp>
      <p:sp>
        <p:nvSpPr>
          <p:cNvPr id="4" name="مستطيل 3"/>
          <p:cNvSpPr/>
          <p:nvPr/>
        </p:nvSpPr>
        <p:spPr>
          <a:xfrm>
            <a:off x="2699792" y="116632"/>
            <a:ext cx="3053977" cy="769441"/>
          </a:xfrm>
          <a:prstGeom prst="rect">
            <a:avLst/>
          </a:prstGeom>
        </p:spPr>
        <p:txBody>
          <a:bodyPr wrap="none">
            <a:spAutoFit/>
          </a:bodyPr>
          <a:lstStyle/>
          <a:p>
            <a:r>
              <a:rPr lang="ar-SA" sz="4400" b="1" dirty="0">
                <a:solidFill>
                  <a:srgbClr val="FF0000"/>
                </a:solidFill>
              </a:rPr>
              <a:t>متحكمات </a:t>
            </a:r>
            <a:r>
              <a:rPr lang="en-US" sz="4400" b="1" dirty="0">
                <a:solidFill>
                  <a:srgbClr val="FF0000"/>
                </a:solidFill>
              </a:rPr>
              <a:t>AVR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93" y="3205103"/>
            <a:ext cx="5115787" cy="31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021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240</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179512" y="343250"/>
            <a:ext cx="8712968" cy="6124754"/>
          </a:xfrm>
          <a:prstGeom prst="rect">
            <a:avLst/>
          </a:prstGeom>
        </p:spPr>
        <p:txBody>
          <a:bodyPr wrap="square">
            <a:spAutoFit/>
          </a:bodyPr>
          <a:lstStyle/>
          <a:p>
            <a:r>
              <a:rPr lang="ar-SY" sz="2800" dirty="0"/>
              <a:t>وبت الباريتي في كل محرف ممكن أن يكون لاشي </a:t>
            </a:r>
            <a:r>
              <a:rPr lang="en-US" sz="2800" dirty="0"/>
              <a:t>none (N)</a:t>
            </a:r>
            <a:r>
              <a:rPr lang="ar-SY" sz="2800" dirty="0"/>
              <a:t> أو فردي </a:t>
            </a:r>
            <a:r>
              <a:rPr lang="en-US" sz="2800" dirty="0"/>
              <a:t>odd (O)</a:t>
            </a:r>
            <a:r>
              <a:rPr lang="ar-SY" sz="2800" dirty="0"/>
              <a:t> أو زوجي </a:t>
            </a:r>
            <a:r>
              <a:rPr lang="en-US" sz="2800" dirty="0"/>
              <a:t>even (E)</a:t>
            </a:r>
            <a:r>
              <a:rPr lang="ar-SY" sz="2800" dirty="0"/>
              <a:t> أو فراغ </a:t>
            </a:r>
            <a:r>
              <a:rPr lang="en-US" sz="2800" dirty="0"/>
              <a:t>space (S)</a:t>
            </a:r>
            <a:r>
              <a:rPr lang="ar-SY" sz="2800" dirty="0"/>
              <a:t> أو علامة </a:t>
            </a:r>
            <a:r>
              <a:rPr lang="en-US" sz="2800" dirty="0"/>
              <a:t>mark (M)</a:t>
            </a:r>
            <a:r>
              <a:rPr lang="ar-SY" sz="2800" dirty="0"/>
              <a:t>. </a:t>
            </a:r>
            <a:endParaRPr lang="en-US" sz="2800" dirty="0"/>
          </a:p>
          <a:p>
            <a:r>
              <a:rPr lang="ar-SY" sz="2800" dirty="0"/>
              <a:t>- لا شيء يعني أي لا يوجد بت باريتي مرسل.</a:t>
            </a:r>
            <a:endParaRPr lang="en-US" sz="2800" dirty="0"/>
          </a:p>
          <a:p>
            <a:r>
              <a:rPr lang="ar-SY" sz="2800" dirty="0"/>
              <a:t>- العلامة تعني أن بت الباريتي دائما موضوع بحسب إشارة الإشارة المعلمة.</a:t>
            </a:r>
            <a:endParaRPr lang="en-US" sz="2800" dirty="0"/>
          </a:p>
          <a:p>
            <a:r>
              <a:rPr lang="ar-SY" sz="2800" dirty="0"/>
              <a:t>- الفراغ حيث انه موضوع في شريط الإشارة الفارغة. والسابقان غير شائعان.</a:t>
            </a:r>
            <a:endParaRPr lang="en-US" sz="2800" dirty="0"/>
          </a:p>
          <a:p>
            <a:r>
              <a:rPr lang="ar-SY" sz="2800" dirty="0"/>
              <a:t>إن بت الباريتي الفردي أكثر شيوعا من الزوجي وذلك لأنه يضمن على الأقل حدوث عملية انتقال واحدة في كل محرف. </a:t>
            </a:r>
            <a:endParaRPr lang="en-US" sz="2800" dirty="0"/>
          </a:p>
          <a:p>
            <a:r>
              <a:rPr lang="ar-SY" sz="2800" dirty="0"/>
              <a:t>إن أكثر أنواع البارتي المستخدم هو لا شيء </a:t>
            </a:r>
            <a:r>
              <a:rPr lang="en-US" sz="2800" dirty="0"/>
              <a:t>none</a:t>
            </a:r>
            <a:r>
              <a:rPr lang="ar-SY" sz="2800" dirty="0"/>
              <a:t> بالرغم من انه يسبب أخطاء ببرتوكولات الاتصال.</a:t>
            </a:r>
            <a:endParaRPr lang="en-US" sz="2800" dirty="0"/>
          </a:p>
          <a:p>
            <a:pPr marL="457200" lvl="0" indent="-457200">
              <a:buFont typeface="Arial" pitchFamily="34" charset="0"/>
              <a:buChar char="•"/>
            </a:pPr>
            <a:r>
              <a:rPr lang="ar-SA" sz="2800" b="1" dirty="0"/>
              <a:t>بت التوقف </a:t>
            </a:r>
            <a:r>
              <a:rPr lang="en-US" sz="2800" b="1" dirty="0"/>
              <a:t>stop bit</a:t>
            </a:r>
            <a:r>
              <a:rPr lang="ar-SA" sz="2800" b="1" dirty="0"/>
              <a:t>: </a:t>
            </a:r>
            <a:endParaRPr lang="en-US" sz="2800" b="1" dirty="0"/>
          </a:p>
          <a:p>
            <a:r>
              <a:rPr lang="ar-SY" sz="2800" dirty="0"/>
              <a:t>بت التوقف توجد في نهاية كل بتات المعطيات مرسل والتي تسمح للمستقبل بأن يكشف نهاية بتات المعطيات، وليعيد التزامن مع سيل المعطيات وعادة يستخدم بت توقف واحد.</a:t>
            </a:r>
            <a:endParaRPr lang="en-US" sz="2800" dirty="0"/>
          </a:p>
        </p:txBody>
      </p:sp>
    </p:spTree>
    <p:extLst>
      <p:ext uri="{BB962C8B-B14F-4D97-AF65-F5344CB8AC3E}">
        <p14:creationId xmlns:p14="http://schemas.microsoft.com/office/powerpoint/2010/main" val="1182895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241</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784604" y="211287"/>
            <a:ext cx="3493264" cy="646331"/>
          </a:xfrm>
          <a:prstGeom prst="rect">
            <a:avLst/>
          </a:prstGeom>
        </p:spPr>
        <p:txBody>
          <a:bodyPr wrap="none">
            <a:spAutoFit/>
          </a:bodyPr>
          <a:lstStyle/>
          <a:p>
            <a:pPr algn="ctr"/>
            <a:r>
              <a:rPr lang="ar-SA" sz="3600" b="1" dirty="0">
                <a:solidFill>
                  <a:srgbClr val="FF0000"/>
                </a:solidFill>
              </a:rPr>
              <a:t>سرعة الاتصال </a:t>
            </a:r>
            <a:r>
              <a:rPr lang="en-US" sz="3600" b="1" dirty="0">
                <a:solidFill>
                  <a:srgbClr val="FF0000"/>
                </a:solidFill>
              </a:rPr>
              <a:t>Baud</a:t>
            </a:r>
          </a:p>
        </p:txBody>
      </p:sp>
      <p:sp>
        <p:nvSpPr>
          <p:cNvPr id="4" name="مستطيل 3"/>
          <p:cNvSpPr/>
          <p:nvPr/>
        </p:nvSpPr>
        <p:spPr>
          <a:xfrm>
            <a:off x="-11734" y="1052736"/>
            <a:ext cx="9085940" cy="4832092"/>
          </a:xfrm>
          <a:prstGeom prst="rect">
            <a:avLst/>
          </a:prstGeom>
        </p:spPr>
        <p:txBody>
          <a:bodyPr wrap="square">
            <a:spAutoFit/>
          </a:bodyPr>
          <a:lstStyle/>
          <a:p>
            <a:pPr algn="justLow"/>
            <a:r>
              <a:rPr lang="ar-SY" sz="2800" dirty="0"/>
              <a:t>تستخدم المنافذ التسلسلية مستويين ثنائيين، لذا معدل بتات المعطيات في الثانية مساو معدل الرموز في بود النقل </a:t>
            </a:r>
            <a:r>
              <a:rPr lang="en-US" sz="2800" dirty="0"/>
              <a:t>Bauds</a:t>
            </a:r>
            <a:r>
              <a:rPr lang="ar-SY" sz="2800" dirty="0"/>
              <a:t>. وتتضمن سرعة الإرسال بتات الإطار ( بت البداية وبت التوقف وبت البارتي) ولذلك فعالية معدل إرسال البيانات </a:t>
            </a:r>
            <a:r>
              <a:rPr lang="en-US" sz="2800" dirty="0"/>
              <a:t>data rate</a:t>
            </a:r>
            <a:r>
              <a:rPr lang="ar-SY" sz="2800" dirty="0"/>
              <a:t> اخفض عملياً من معدل الإرسال العام </a:t>
            </a:r>
            <a:r>
              <a:rPr lang="en-US" sz="2800" dirty="0"/>
              <a:t>transmission rate</a:t>
            </a:r>
            <a:r>
              <a:rPr lang="ar-SY" sz="2800" dirty="0"/>
              <a:t>. </a:t>
            </a:r>
            <a:r>
              <a:rPr lang="ar-SA" sz="2800" dirty="0"/>
              <a:t>من أجل أعمال الاتصالات عبر واجهة المنفذ التسلسلي في</a:t>
            </a:r>
            <a:r>
              <a:rPr lang="en-US" sz="2800" dirty="0"/>
              <a:t>RS-232 </a:t>
            </a:r>
            <a:r>
              <a:rPr lang="ar-SA" sz="2800" dirty="0"/>
              <a:t> يجب أن تكون متوافقة بين معدات الإرسال والاستقبال. </a:t>
            </a:r>
            <a:endParaRPr lang="en-US" sz="2800" dirty="0"/>
          </a:p>
          <a:p>
            <a:pPr algn="justLow"/>
            <a:r>
              <a:rPr lang="ar-SA" sz="2800" dirty="0"/>
              <a:t>معظم الأجهزة لا تملك كاشف معدل بود الاتوماتيكي, ولذلك يحدده المستخدمون بشكل يدوي في كلا نهايتي وصلة المنفذ لبروتوكول </a:t>
            </a:r>
            <a:r>
              <a:rPr lang="en-US" sz="2800" dirty="0"/>
              <a:t>RS-232</a:t>
            </a:r>
            <a:r>
              <a:rPr lang="ar-SA" sz="2800" dirty="0"/>
              <a:t>. حيث يوجد سرعات قياسية مثل:</a:t>
            </a:r>
          </a:p>
          <a:p>
            <a:pPr algn="justLow" rtl="0"/>
            <a:r>
              <a:rPr lang="ar-SA" sz="2800" dirty="0"/>
              <a:t> </a:t>
            </a:r>
            <a:r>
              <a:rPr lang="en-AU" sz="2800" dirty="0"/>
              <a:t>300 baud</a:t>
            </a:r>
            <a:r>
              <a:rPr lang="en-US" sz="2800" dirty="0"/>
              <a:t> </a:t>
            </a:r>
            <a:r>
              <a:rPr lang="ar-SA" sz="2800" dirty="0"/>
              <a:t>،</a:t>
            </a:r>
            <a:r>
              <a:rPr lang="en-US" sz="2800" dirty="0"/>
              <a:t> </a:t>
            </a:r>
            <a:r>
              <a:rPr lang="en-AU" sz="2800" dirty="0"/>
              <a:t>600 baud </a:t>
            </a:r>
            <a:r>
              <a:rPr lang="ar-SA" sz="2800" dirty="0"/>
              <a:t> ، </a:t>
            </a:r>
            <a:r>
              <a:rPr lang="en-AU" sz="2800" dirty="0"/>
              <a:t>1200 baud</a:t>
            </a:r>
            <a:r>
              <a:rPr lang="ar-SA" sz="2800" dirty="0"/>
              <a:t> ، </a:t>
            </a:r>
            <a:r>
              <a:rPr lang="en-AU" sz="2800" dirty="0"/>
              <a:t>9600 baud……. </a:t>
            </a:r>
          </a:p>
          <a:p>
            <a:pPr algn="justLow" rtl="0"/>
            <a:endParaRPr lang="en-US" sz="2800" dirty="0"/>
          </a:p>
        </p:txBody>
      </p:sp>
    </p:spTree>
    <p:extLst>
      <p:ext uri="{BB962C8B-B14F-4D97-AF65-F5344CB8AC3E}">
        <p14:creationId xmlns:p14="http://schemas.microsoft.com/office/powerpoint/2010/main" val="2316366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242</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069137" y="211287"/>
            <a:ext cx="2924197" cy="646331"/>
          </a:xfrm>
          <a:prstGeom prst="rect">
            <a:avLst/>
          </a:prstGeom>
        </p:spPr>
        <p:txBody>
          <a:bodyPr wrap="none">
            <a:spAutoFit/>
          </a:bodyPr>
          <a:lstStyle/>
          <a:p>
            <a:pPr algn="ctr"/>
            <a:r>
              <a:rPr lang="ar-SY" sz="3600" b="1" dirty="0">
                <a:solidFill>
                  <a:srgbClr val="FF0000"/>
                </a:solidFill>
              </a:rPr>
              <a:t>ا</a:t>
            </a:r>
            <a:r>
              <a:rPr lang="ar-SA" sz="3600" b="1" dirty="0">
                <a:solidFill>
                  <a:srgbClr val="FF0000"/>
                </a:solidFill>
              </a:rPr>
              <a:t>عدادات  </a:t>
            </a:r>
            <a:r>
              <a:rPr lang="en-US" sz="3600" b="1" dirty="0">
                <a:solidFill>
                  <a:srgbClr val="FF0000"/>
                </a:solidFill>
              </a:rPr>
              <a:t>RS232</a:t>
            </a:r>
          </a:p>
        </p:txBody>
      </p:sp>
      <p:sp>
        <p:nvSpPr>
          <p:cNvPr id="4" name="مستطيل 3"/>
          <p:cNvSpPr/>
          <p:nvPr/>
        </p:nvSpPr>
        <p:spPr>
          <a:xfrm>
            <a:off x="-11734" y="1052736"/>
            <a:ext cx="9085940" cy="1815882"/>
          </a:xfrm>
          <a:prstGeom prst="rect">
            <a:avLst/>
          </a:prstGeom>
        </p:spPr>
        <p:txBody>
          <a:bodyPr wrap="square">
            <a:spAutoFit/>
          </a:bodyPr>
          <a:lstStyle/>
          <a:p>
            <a:r>
              <a:rPr lang="ar-SA" sz="2800" b="1" dirty="0"/>
              <a:t>مجموعة </a:t>
            </a:r>
            <a:r>
              <a:rPr lang="en-US" sz="2800" b="1" dirty="0"/>
              <a:t>D/P/S </a:t>
            </a:r>
            <a:r>
              <a:rPr lang="ar-SA" sz="2800" b="1" dirty="0"/>
              <a:t>:</a:t>
            </a:r>
            <a:endParaRPr lang="en-US" sz="2800" b="1" dirty="0"/>
          </a:p>
          <a:p>
            <a:r>
              <a:rPr lang="ar-SY" sz="2800" dirty="0"/>
              <a:t>إن مجموعة رموز تقليدية </a:t>
            </a:r>
            <a:r>
              <a:rPr lang="en-US" sz="2800" dirty="0"/>
              <a:t>D/P/S (Data/Parity/Stop)</a:t>
            </a:r>
            <a:r>
              <a:rPr lang="ar-SY" sz="2800" dirty="0"/>
              <a:t> يجب تحديدها في إطار الوصلة التسلسلية.</a:t>
            </a:r>
            <a:endParaRPr lang="en-US" sz="2800" dirty="0"/>
          </a:p>
          <a:p>
            <a:r>
              <a:rPr lang="ar-SY" sz="2800" dirty="0"/>
              <a:t>مثلا: </a:t>
            </a:r>
            <a:r>
              <a:rPr lang="en-US" sz="2800" dirty="0"/>
              <a:t>8/N/1</a:t>
            </a:r>
            <a:r>
              <a:rPr lang="ar-SY" sz="2800" dirty="0"/>
              <a:t> تعني </a:t>
            </a:r>
            <a:r>
              <a:rPr lang="en-US" sz="2800" dirty="0"/>
              <a:t>8</a:t>
            </a:r>
            <a:r>
              <a:rPr lang="ar-SY" sz="2800" dirty="0"/>
              <a:t> بتات معطيات ولا يوجد باريتي وبت توقف واحد.</a:t>
            </a:r>
            <a:endParaRPr lang="en-US" sz="280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284984"/>
            <a:ext cx="5868272" cy="251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4389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243</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117054" y="211287"/>
            <a:ext cx="4828373" cy="646331"/>
          </a:xfrm>
          <a:prstGeom prst="rect">
            <a:avLst/>
          </a:prstGeom>
        </p:spPr>
        <p:txBody>
          <a:bodyPr wrap="none">
            <a:spAutoFit/>
          </a:bodyPr>
          <a:lstStyle/>
          <a:p>
            <a:pPr algn="ctr"/>
            <a:r>
              <a:rPr lang="ar-SA" sz="3600" b="1" dirty="0">
                <a:solidFill>
                  <a:srgbClr val="FF0000"/>
                </a:solidFill>
              </a:rPr>
              <a:t>ربط جهازين باستخدام </a:t>
            </a:r>
            <a:r>
              <a:rPr lang="en-US" sz="3600" b="1" dirty="0">
                <a:solidFill>
                  <a:srgbClr val="FF0000"/>
                </a:solidFill>
              </a:rPr>
              <a:t>UART</a:t>
            </a:r>
          </a:p>
        </p:txBody>
      </p:sp>
      <p:pic>
        <p:nvPicPr>
          <p:cNvPr id="7170" name="Picture 2" descr="C:\Users\shift\Desktop\my work\COURSE MICRO\applications\application32\circui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2" y="716776"/>
            <a:ext cx="9102998" cy="32882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07" y="4005064"/>
            <a:ext cx="3312493"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180" y="3983062"/>
            <a:ext cx="3312493"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ربع نص 9">
            <a:hlinkClick r:id="rId5" action="ppaction://program"/>
          </p:cNvPr>
          <p:cNvSpPr txBox="1"/>
          <p:nvPr/>
        </p:nvSpPr>
        <p:spPr>
          <a:xfrm>
            <a:off x="3627364"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\Examples\Ex24</a:t>
            </a:r>
            <a:endParaRPr lang="ar-SA" b="1" dirty="0">
              <a:solidFill>
                <a:srgbClr val="FF0000"/>
              </a:solidFill>
            </a:endParaRPr>
          </a:p>
        </p:txBody>
      </p:sp>
      <p:sp>
        <p:nvSpPr>
          <p:cNvPr id="11" name="مستطيل 10"/>
          <p:cNvSpPr/>
          <p:nvPr/>
        </p:nvSpPr>
        <p:spPr>
          <a:xfrm>
            <a:off x="3419872"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119778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244</a:t>
            </a:fld>
            <a:endParaRPr lang="ar-SA">
              <a:solidFill>
                <a:prstClr val="black">
                  <a:tint val="75000"/>
                </a:prstClr>
              </a:solidFill>
            </a:endParaRPr>
          </a:p>
        </p:txBody>
      </p:sp>
      <p:sp>
        <p:nvSpPr>
          <p:cNvPr id="6" name="مستطيل 5"/>
          <p:cNvSpPr/>
          <p:nvPr/>
        </p:nvSpPr>
        <p:spPr>
          <a:xfrm>
            <a:off x="-74417" y="920169"/>
            <a:ext cx="9350893" cy="461665"/>
          </a:xfrm>
          <a:prstGeom prst="rect">
            <a:avLst/>
          </a:prstGeom>
        </p:spPr>
        <p:txBody>
          <a:bodyPr wrap="none">
            <a:spAutoFit/>
          </a:bodyPr>
          <a:lstStyle/>
          <a:p>
            <a:pPr algn="ctr"/>
            <a:r>
              <a:rPr lang="en-US" sz="2400" dirty="0">
                <a:solidFill>
                  <a:srgbClr val="FF0000"/>
                </a:solidFill>
              </a:rPr>
              <a:t>Universal Synchronous and Asynchronous serial Receiver and Transmitter </a:t>
            </a:r>
            <a:endParaRPr lang="en-US" sz="2400" b="1" dirty="0">
              <a:solidFill>
                <a:srgbClr val="FF0000"/>
              </a:solidFill>
            </a:endParaRPr>
          </a:p>
        </p:txBody>
      </p:sp>
      <p:sp>
        <p:nvSpPr>
          <p:cNvPr id="4" name="مستطيل 3"/>
          <p:cNvSpPr/>
          <p:nvPr/>
        </p:nvSpPr>
        <p:spPr>
          <a:xfrm>
            <a:off x="0" y="1442889"/>
            <a:ext cx="8976814" cy="5262979"/>
          </a:xfrm>
          <a:prstGeom prst="rect">
            <a:avLst/>
          </a:prstGeom>
        </p:spPr>
        <p:txBody>
          <a:bodyPr wrap="square">
            <a:spAutoFit/>
          </a:bodyPr>
          <a:lstStyle/>
          <a:p>
            <a:pPr algn="justLow"/>
            <a:r>
              <a:rPr lang="ar-SA" sz="2800" dirty="0"/>
              <a:t>يمتلك </a:t>
            </a:r>
            <a:r>
              <a:rPr lang="en-US" sz="2800" dirty="0"/>
              <a:t>ATmega16</a:t>
            </a:r>
            <a:r>
              <a:rPr lang="ar-SA" sz="2800" dirty="0"/>
              <a:t> نافذة </a:t>
            </a:r>
            <a:r>
              <a:rPr lang="en-US" sz="2800" dirty="0"/>
              <a:t>USART</a:t>
            </a:r>
            <a:r>
              <a:rPr lang="ar-SA" sz="2800" dirty="0"/>
              <a:t> ت</a:t>
            </a:r>
            <a:r>
              <a:rPr lang="ar-SY" sz="2800" dirty="0"/>
              <a:t>تمتع بالمزايا التالية:</a:t>
            </a:r>
            <a:endParaRPr lang="ar-SA" sz="2800" dirty="0"/>
          </a:p>
          <a:p>
            <a:pPr marL="457200" indent="-457200" algn="justLow">
              <a:buFont typeface="Arial" pitchFamily="34" charset="0"/>
              <a:buChar char="•"/>
            </a:pPr>
            <a:r>
              <a:rPr lang="ar-SA" sz="2800" dirty="0"/>
              <a:t>نمط مزدوج </a:t>
            </a:r>
            <a:r>
              <a:rPr lang="en-US" sz="2800" dirty="0"/>
              <a:t>Full duplex</a:t>
            </a:r>
            <a:r>
              <a:rPr lang="ar-SA" sz="2800" dirty="0"/>
              <a:t>.</a:t>
            </a:r>
          </a:p>
          <a:p>
            <a:pPr marL="457200" indent="-457200" algn="justLow">
              <a:buFont typeface="Arial" pitchFamily="34" charset="0"/>
              <a:buChar char="•"/>
            </a:pPr>
            <a:r>
              <a:rPr lang="ar-SA" sz="2800" dirty="0"/>
              <a:t>نمط عمل متزامن </a:t>
            </a:r>
            <a:r>
              <a:rPr lang="en-US" sz="2800" dirty="0"/>
              <a:t>Synchronous</a:t>
            </a:r>
            <a:r>
              <a:rPr lang="ar-SA" sz="2800" dirty="0"/>
              <a:t> وغير متزامن </a:t>
            </a:r>
            <a:r>
              <a:rPr lang="en-US" sz="2800" dirty="0"/>
              <a:t>Asynchronous</a:t>
            </a:r>
            <a:r>
              <a:rPr lang="ar-SA" sz="2800" dirty="0"/>
              <a:t>.</a:t>
            </a:r>
          </a:p>
          <a:p>
            <a:pPr marL="457200" indent="-457200" algn="justLow">
              <a:buFont typeface="Arial" pitchFamily="34" charset="0"/>
              <a:buChar char="•"/>
            </a:pPr>
            <a:r>
              <a:rPr lang="ar-SA" sz="2800" dirty="0"/>
              <a:t>يمكن أن يعمل كـ </a:t>
            </a:r>
            <a:r>
              <a:rPr lang="en-US" sz="2800" dirty="0"/>
              <a:t>Master</a:t>
            </a:r>
            <a:r>
              <a:rPr lang="ar-SA" sz="2800" dirty="0"/>
              <a:t> أو </a:t>
            </a:r>
            <a:r>
              <a:rPr lang="en-US" sz="2800" dirty="0"/>
              <a:t>Slave</a:t>
            </a:r>
            <a:r>
              <a:rPr lang="ar-SA" sz="2800" dirty="0"/>
              <a:t> في نمط العمل المتزامن.</a:t>
            </a:r>
          </a:p>
          <a:p>
            <a:pPr marL="457200" indent="-457200" algn="justLow">
              <a:buFont typeface="Arial" pitchFamily="34" charset="0"/>
              <a:buChar char="•"/>
            </a:pPr>
            <a:r>
              <a:rPr lang="ar-SA" sz="2800" dirty="0"/>
              <a:t>يدعم صيغ الإرسال </a:t>
            </a:r>
            <a:r>
              <a:rPr lang="en-US" sz="2800" dirty="0"/>
              <a:t>RS232</a:t>
            </a:r>
            <a:r>
              <a:rPr lang="ar-SA" sz="2800" dirty="0"/>
              <a:t> في منطق </a:t>
            </a:r>
            <a:r>
              <a:rPr lang="en-US" sz="2800" dirty="0"/>
              <a:t>TLL</a:t>
            </a:r>
            <a:r>
              <a:rPr lang="ar-SA" sz="2800" dirty="0"/>
              <a:t> التالية:</a:t>
            </a:r>
          </a:p>
          <a:p>
            <a:pPr marL="457200" indent="-457200" algn="l" rtl="0">
              <a:buFont typeface="Wingdings" pitchFamily="2" charset="2"/>
              <a:buChar char="ü"/>
            </a:pPr>
            <a:r>
              <a:rPr lang="en-US" sz="2800" dirty="0"/>
              <a:t>5, 6, 7, 8, or 9 data bits.</a:t>
            </a:r>
          </a:p>
          <a:p>
            <a:pPr marL="457200" indent="-457200" algn="l" rtl="0">
              <a:buFont typeface="Wingdings" pitchFamily="2" charset="2"/>
              <a:buChar char="ü"/>
            </a:pPr>
            <a:r>
              <a:rPr lang="en-US" sz="2800" dirty="0"/>
              <a:t>no, even or odd parity bit.</a:t>
            </a:r>
          </a:p>
          <a:p>
            <a:pPr marL="457200" indent="-457200" algn="l" rtl="0">
              <a:buFont typeface="Wingdings" pitchFamily="2" charset="2"/>
              <a:buChar char="ü"/>
            </a:pPr>
            <a:r>
              <a:rPr lang="en-US" sz="2800" dirty="0"/>
              <a:t>1 or 2 stop bits.</a:t>
            </a:r>
            <a:endParaRPr lang="ar-SA" sz="2800" dirty="0"/>
          </a:p>
          <a:p>
            <a:pPr marL="457200" indent="-457200" algn="justLow">
              <a:buFont typeface="Arial" pitchFamily="34" charset="0"/>
              <a:buChar char="•"/>
            </a:pPr>
            <a:r>
              <a:rPr lang="ar-SY" sz="2800" dirty="0"/>
              <a:t>اكتشاف خطأ هيكلية الاستقبال</a:t>
            </a:r>
            <a:r>
              <a:rPr lang="ar-SA" sz="2800" dirty="0"/>
              <a:t> </a:t>
            </a:r>
            <a:r>
              <a:rPr lang="en-US" sz="2800" dirty="0"/>
              <a:t>Framing Error Detection</a:t>
            </a:r>
            <a:r>
              <a:rPr lang="ar-SY" sz="2800" dirty="0"/>
              <a:t>.</a:t>
            </a:r>
            <a:endParaRPr lang="ar-SA" sz="2800" dirty="0"/>
          </a:p>
          <a:p>
            <a:pPr marL="457200" indent="-457200" algn="justLow">
              <a:buFont typeface="Arial" pitchFamily="34" charset="0"/>
              <a:buChar char="•"/>
            </a:pPr>
            <a:r>
              <a:rPr lang="ar-SA" sz="2800" dirty="0"/>
              <a:t>ثلاث مقاطعات منفصلة هي: عند اكتمال الإرسال </a:t>
            </a:r>
            <a:r>
              <a:rPr lang="en-US" sz="2800" dirty="0" err="1"/>
              <a:t>Tx</a:t>
            </a:r>
            <a:r>
              <a:rPr lang="en-US" sz="2800" dirty="0"/>
              <a:t>، </a:t>
            </a:r>
            <a:r>
              <a:rPr lang="ar-SA" sz="2800" dirty="0"/>
              <a:t>وعند فراغ مسجل المعطيات </a:t>
            </a:r>
            <a:r>
              <a:rPr lang="en-US" sz="2800" dirty="0"/>
              <a:t>UDR، </a:t>
            </a:r>
            <a:r>
              <a:rPr lang="ar-SA" sz="2800" dirty="0"/>
              <a:t>وعند اكتمال الاستقبال </a:t>
            </a:r>
            <a:r>
              <a:rPr lang="en-US" sz="2800"/>
              <a:t>RX</a:t>
            </a:r>
            <a:r>
              <a:rPr lang="ar-SA" sz="2800" dirty="0"/>
              <a:t>.</a:t>
            </a:r>
          </a:p>
          <a:p>
            <a:pPr marL="457200" indent="-457200" algn="justLow">
              <a:buFont typeface="Arial" pitchFamily="34" charset="0"/>
              <a:buChar char="•"/>
            </a:pPr>
            <a:r>
              <a:rPr lang="ar-SA" sz="2800" dirty="0"/>
              <a:t>نمط السرعة المضاعفة.</a:t>
            </a:r>
          </a:p>
        </p:txBody>
      </p:sp>
      <p:sp>
        <p:nvSpPr>
          <p:cNvPr id="7" name="مستطيل 6"/>
          <p:cNvSpPr/>
          <p:nvPr/>
        </p:nvSpPr>
        <p:spPr>
          <a:xfrm>
            <a:off x="1096342" y="406405"/>
            <a:ext cx="7174593" cy="646331"/>
          </a:xfrm>
          <a:prstGeom prst="rect">
            <a:avLst/>
          </a:prstGeom>
        </p:spPr>
        <p:txBody>
          <a:bodyPr wrap="none">
            <a:spAutoFit/>
          </a:bodyPr>
          <a:lstStyle/>
          <a:p>
            <a:pPr algn="ctr"/>
            <a:r>
              <a:rPr lang="ar-SA" sz="3600" b="1" dirty="0">
                <a:solidFill>
                  <a:srgbClr val="FF0000"/>
                </a:solidFill>
              </a:rPr>
              <a:t>النافذة التسلسلية </a:t>
            </a:r>
            <a:r>
              <a:rPr lang="en-US" sz="3600" b="1" dirty="0">
                <a:solidFill>
                  <a:srgbClr val="FF0000"/>
                </a:solidFill>
              </a:rPr>
              <a:t>USART</a:t>
            </a:r>
            <a:r>
              <a:rPr lang="ar-SA" sz="3600" b="1" dirty="0">
                <a:solidFill>
                  <a:srgbClr val="FF0000"/>
                </a:solidFill>
              </a:rPr>
              <a:t> في </a:t>
            </a:r>
            <a:r>
              <a:rPr lang="en-US" sz="3600" b="1" dirty="0">
                <a:solidFill>
                  <a:srgbClr val="FF0000"/>
                </a:solidFill>
              </a:rPr>
              <a:t>ATmega16</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67" y="1357192"/>
            <a:ext cx="19621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0078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245</a:t>
            </a:fld>
            <a:endParaRPr lang="ar-SA"/>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6630"/>
            <a:ext cx="7676459" cy="6687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7095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88" y="1230838"/>
            <a:ext cx="8906428"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2959375" y="211287"/>
            <a:ext cx="3143617" cy="646331"/>
          </a:xfrm>
          <a:prstGeom prst="rect">
            <a:avLst/>
          </a:prstGeom>
        </p:spPr>
        <p:txBody>
          <a:bodyPr wrap="none">
            <a:spAutoFit/>
          </a:bodyPr>
          <a:lstStyle/>
          <a:p>
            <a:pPr algn="ctr"/>
            <a:r>
              <a:rPr lang="ar-SA" sz="3600" b="1" dirty="0">
                <a:solidFill>
                  <a:srgbClr val="FF0000"/>
                </a:solidFill>
              </a:rPr>
              <a:t>مسجلات </a:t>
            </a:r>
            <a:r>
              <a:rPr lang="en-US" sz="3600" b="1" dirty="0">
                <a:solidFill>
                  <a:srgbClr val="FF0000"/>
                </a:solidFill>
              </a:rPr>
              <a:t>USART</a:t>
            </a:r>
          </a:p>
        </p:txBody>
      </p:sp>
      <p:sp>
        <p:nvSpPr>
          <p:cNvPr id="7" name="مستطيل 6"/>
          <p:cNvSpPr/>
          <p:nvPr/>
        </p:nvSpPr>
        <p:spPr>
          <a:xfrm>
            <a:off x="899592" y="790382"/>
            <a:ext cx="7959766" cy="584775"/>
          </a:xfrm>
          <a:prstGeom prst="rect">
            <a:avLst/>
          </a:prstGeom>
        </p:spPr>
        <p:txBody>
          <a:bodyPr wrap="square">
            <a:spAutoFit/>
          </a:bodyPr>
          <a:lstStyle/>
          <a:p>
            <a:r>
              <a:rPr lang="ar-SA" sz="3200" b="1" dirty="0">
                <a:solidFill>
                  <a:schemeClr val="accent1"/>
                </a:solidFill>
              </a:rPr>
              <a:t>1- مسجل المعطيات </a:t>
            </a:r>
            <a:r>
              <a:rPr lang="en-US" sz="3200" b="1" dirty="0">
                <a:solidFill>
                  <a:schemeClr val="accent1"/>
                </a:solidFill>
              </a:rPr>
              <a:t>UDR</a:t>
            </a:r>
            <a:r>
              <a:rPr lang="ar-SA" sz="3200" b="1" dirty="0">
                <a:solidFill>
                  <a:schemeClr val="accent1"/>
                </a:solidFill>
              </a:rPr>
              <a:t> لـ </a:t>
            </a:r>
            <a:r>
              <a:rPr lang="en-US" sz="3200" b="1" dirty="0">
                <a:solidFill>
                  <a:schemeClr val="accent1"/>
                </a:solidFill>
              </a:rPr>
              <a:t>USART</a:t>
            </a:r>
            <a:r>
              <a:rPr lang="ar-SA" sz="3200" b="1" dirty="0">
                <a:solidFill>
                  <a:schemeClr val="accent1"/>
                </a:solidFill>
              </a:rPr>
              <a:t>:</a:t>
            </a:r>
          </a:p>
        </p:txBody>
      </p:sp>
      <p:sp>
        <p:nvSpPr>
          <p:cNvPr id="4" name="مستطيل 3"/>
          <p:cNvSpPr/>
          <p:nvPr/>
        </p:nvSpPr>
        <p:spPr>
          <a:xfrm>
            <a:off x="43626" y="3429000"/>
            <a:ext cx="9085940" cy="1815882"/>
          </a:xfrm>
          <a:prstGeom prst="rect">
            <a:avLst/>
          </a:prstGeom>
        </p:spPr>
        <p:txBody>
          <a:bodyPr wrap="square">
            <a:spAutoFit/>
          </a:bodyPr>
          <a:lstStyle/>
          <a:p>
            <a:pPr algn="justLow"/>
            <a:r>
              <a:rPr lang="ar-SY" sz="2800" dirty="0"/>
              <a:t>يتألف مسجل المعطيات </a:t>
            </a:r>
            <a:r>
              <a:rPr lang="en-US" sz="2800" dirty="0"/>
              <a:t>UDR</a:t>
            </a:r>
            <a:r>
              <a:rPr lang="ar-SY" sz="2800" dirty="0"/>
              <a:t> من مسجلين منفصلين فيزيائياً لهما نفس العنوان في حيز ذاكرة </a:t>
            </a:r>
            <a:r>
              <a:rPr lang="en-GB" sz="2800" dirty="0"/>
              <a:t>I/O</a:t>
            </a:r>
            <a:r>
              <a:rPr lang="ar-SY" sz="2800" dirty="0"/>
              <a:t> فعند الكتابة على هذا المسجل، فإننا نكتب على مسجل معطيات مرسل وحدة </a:t>
            </a:r>
            <a:r>
              <a:rPr lang="en-GB" sz="2800" dirty="0"/>
              <a:t>UART</a:t>
            </a:r>
            <a:r>
              <a:rPr lang="ar-SY" sz="2800" dirty="0"/>
              <a:t>، وإما عندما نقرأ من المسجل</a:t>
            </a:r>
            <a:r>
              <a:rPr lang="en-US" sz="2800" dirty="0"/>
              <a:t> </a:t>
            </a:r>
            <a:r>
              <a:rPr lang="en-GB" sz="2800" dirty="0"/>
              <a:t>UDR </a:t>
            </a:r>
            <a:r>
              <a:rPr lang="ar-SY" sz="2800" dirty="0"/>
              <a:t>فإننا نقرأ مسجل معطيات مستقبل وحدة </a:t>
            </a:r>
            <a:r>
              <a:rPr lang="en-GB" sz="2800" dirty="0"/>
              <a:t>U</a:t>
            </a:r>
            <a:r>
              <a:rPr lang="en-US" sz="2800" dirty="0"/>
              <a:t>S</a:t>
            </a:r>
            <a:r>
              <a:rPr lang="en-GB" sz="2800" dirty="0"/>
              <a:t>ART</a:t>
            </a:r>
            <a:r>
              <a:rPr lang="ar-SY" sz="2800" dirty="0"/>
              <a:t>. </a:t>
            </a:r>
            <a:endParaRPr lang="en-US" sz="2800" dirty="0"/>
          </a:p>
        </p:txBody>
      </p:sp>
    </p:spTree>
    <p:extLst>
      <p:ext uri="{BB962C8B-B14F-4D97-AF65-F5344CB8AC3E}">
        <p14:creationId xmlns:p14="http://schemas.microsoft.com/office/powerpoint/2010/main" val="21373571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 y="497994"/>
            <a:ext cx="9158448" cy="155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899592" y="205607"/>
            <a:ext cx="7959766" cy="584775"/>
          </a:xfrm>
          <a:prstGeom prst="rect">
            <a:avLst/>
          </a:prstGeom>
        </p:spPr>
        <p:txBody>
          <a:bodyPr wrap="square">
            <a:spAutoFit/>
          </a:bodyPr>
          <a:lstStyle/>
          <a:p>
            <a:r>
              <a:rPr lang="ar-SA" sz="3200" b="1" dirty="0">
                <a:solidFill>
                  <a:schemeClr val="accent1"/>
                </a:solidFill>
              </a:rPr>
              <a:t>2- مسجل </a:t>
            </a:r>
            <a:r>
              <a:rPr lang="en-US" sz="3200" b="1" dirty="0">
                <a:solidFill>
                  <a:schemeClr val="accent1"/>
                </a:solidFill>
              </a:rPr>
              <a:t>A</a:t>
            </a:r>
            <a:r>
              <a:rPr lang="ar-SA" sz="3200" b="1" dirty="0">
                <a:solidFill>
                  <a:schemeClr val="accent1"/>
                </a:solidFill>
              </a:rPr>
              <a:t> التحكم والحالة لـ </a:t>
            </a:r>
            <a:r>
              <a:rPr lang="en-US" sz="3200" b="1" dirty="0">
                <a:solidFill>
                  <a:schemeClr val="accent1"/>
                </a:solidFill>
              </a:rPr>
              <a:t>USART</a:t>
            </a:r>
            <a:r>
              <a:rPr lang="ar-SA" sz="3200" b="1" dirty="0">
                <a:solidFill>
                  <a:schemeClr val="accent1"/>
                </a:solidFill>
              </a:rPr>
              <a:t>:</a:t>
            </a:r>
          </a:p>
        </p:txBody>
      </p:sp>
      <p:sp>
        <p:nvSpPr>
          <p:cNvPr id="4" name="مستطيل 3"/>
          <p:cNvSpPr/>
          <p:nvPr/>
        </p:nvSpPr>
        <p:spPr>
          <a:xfrm>
            <a:off x="-23363" y="2052137"/>
            <a:ext cx="9085940" cy="4401205"/>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RXC</a:t>
            </a:r>
            <a:r>
              <a:rPr lang="ar-SA" sz="2800" b="1" dirty="0"/>
              <a:t>: </a:t>
            </a:r>
          </a:p>
          <a:p>
            <a:pPr algn="just"/>
            <a:r>
              <a:rPr lang="ar-SY" sz="2800" dirty="0"/>
              <a:t>خانة اكتمال الاستقبال لوحدة </a:t>
            </a:r>
            <a:r>
              <a:rPr lang="en-US" sz="2800" dirty="0"/>
              <a:t>USART</a:t>
            </a:r>
            <a:r>
              <a:rPr lang="ar-SY" sz="2800" dirty="0"/>
              <a:t>، ويكون </a:t>
            </a:r>
            <a:r>
              <a:rPr lang="en-GB" sz="2800" dirty="0"/>
              <a:t>RXC=1</a:t>
            </a:r>
            <a:r>
              <a:rPr lang="ar-SY" sz="2800" dirty="0"/>
              <a:t> عند اكتمال الاستقبال، أي تحويل الرمز المستقبل من مسجل إزاحة الاستقبال إلى مسجل المعطيات </a:t>
            </a:r>
            <a:r>
              <a:rPr lang="en-GB" sz="2800" dirty="0"/>
              <a:t>UDR</a:t>
            </a:r>
            <a:r>
              <a:rPr lang="ar-SY" sz="2800" dirty="0"/>
              <a:t>، وهو مسجل للقراءة فقط</a:t>
            </a:r>
            <a:r>
              <a:rPr lang="ar-SA" sz="2800" dirty="0"/>
              <a:t>، وتصفر خانة اكتمال الاستقبال </a:t>
            </a:r>
            <a:r>
              <a:rPr lang="en-US" sz="2800" dirty="0"/>
              <a:t>RXC=0</a:t>
            </a:r>
            <a:r>
              <a:rPr lang="ar-SA" sz="2800" dirty="0"/>
              <a:t> عند قراءة مسجل المعطيات </a:t>
            </a:r>
            <a:r>
              <a:rPr lang="en-US" sz="2800" dirty="0"/>
              <a:t>UDR</a:t>
            </a:r>
            <a:r>
              <a:rPr lang="ar-SA" sz="2800" dirty="0"/>
              <a:t>.</a:t>
            </a:r>
            <a:r>
              <a:rPr lang="ar-SY" sz="2800" dirty="0"/>
              <a:t> </a:t>
            </a:r>
            <a:endParaRPr lang="ar-SA" sz="2800" dirty="0"/>
          </a:p>
          <a:p>
            <a:pPr marL="273050" indent="-273050" algn="just">
              <a:buFont typeface="Arial" pitchFamily="34" charset="0"/>
              <a:buChar char="•"/>
            </a:pPr>
            <a:r>
              <a:rPr lang="ar-SA" sz="2800" b="1" dirty="0"/>
              <a:t>الخانة </a:t>
            </a:r>
            <a:r>
              <a:rPr lang="en-US" sz="2800" b="1" dirty="0"/>
              <a:t>TXC</a:t>
            </a:r>
            <a:r>
              <a:rPr lang="ar-SA" sz="2800" b="1" dirty="0"/>
              <a:t>: </a:t>
            </a:r>
          </a:p>
          <a:p>
            <a:pPr algn="just"/>
            <a:r>
              <a:rPr lang="ar-SY" sz="2800" dirty="0"/>
              <a:t>خانة اكتمال الإرسال، ويكون </a:t>
            </a:r>
            <a:r>
              <a:rPr lang="en-GB" sz="2800" dirty="0"/>
              <a:t>TXC=1</a:t>
            </a:r>
            <a:r>
              <a:rPr lang="ar-SY" sz="2800" dirty="0"/>
              <a:t>عند اكتمال الإرسال, أي دخول الرمز (بما في ذلك خانة التوقف) في مسجل إزاحة الإرسال وإزاحته نحو الخارج أي إرساله، ولا يوجد حالياً معطيات في مسجل المعطيات </a:t>
            </a:r>
            <a:r>
              <a:rPr lang="en-US" sz="2800" dirty="0"/>
              <a:t>UDR</a:t>
            </a:r>
            <a:r>
              <a:rPr lang="ar-SA" sz="2800" dirty="0"/>
              <a:t> أي يمكن الآن تلقي معطيات </a:t>
            </a:r>
            <a:r>
              <a:rPr lang="ar-SY" sz="2800" dirty="0"/>
              <a:t>جديدة</a:t>
            </a:r>
            <a:r>
              <a:rPr lang="ar-SA" sz="2800" dirty="0"/>
              <a:t>.</a:t>
            </a:r>
          </a:p>
        </p:txBody>
      </p:sp>
    </p:spTree>
    <p:extLst>
      <p:ext uri="{BB962C8B-B14F-4D97-AF65-F5344CB8AC3E}">
        <p14:creationId xmlns:p14="http://schemas.microsoft.com/office/powerpoint/2010/main" val="34185876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8" y="-67778"/>
            <a:ext cx="9158448" cy="155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32245" y="1512810"/>
            <a:ext cx="9085940" cy="3970318"/>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UDRE</a:t>
            </a:r>
            <a:r>
              <a:rPr lang="ar-SA" sz="2800" b="1" dirty="0"/>
              <a:t>: </a:t>
            </a:r>
          </a:p>
          <a:p>
            <a:pPr algn="just"/>
            <a:r>
              <a:rPr lang="ar-SY" sz="2800" dirty="0"/>
              <a:t>خانة فراغ مسجل المعطيات لوحدة </a:t>
            </a:r>
            <a:r>
              <a:rPr lang="en-US" sz="2800" dirty="0"/>
              <a:t>UART</a:t>
            </a:r>
            <a:r>
              <a:rPr lang="ar-SY" sz="2800" dirty="0"/>
              <a:t>، عندما تكون </a:t>
            </a:r>
            <a:r>
              <a:rPr lang="en-GB" sz="2800" dirty="0"/>
              <a:t>UDRE=1</a:t>
            </a:r>
            <a:r>
              <a:rPr lang="ar-SY" sz="2800" dirty="0"/>
              <a:t> يعني ذلك أنه تم انتقال الرمز (البايت) لمسجل المعطيات</a:t>
            </a:r>
            <a:r>
              <a:rPr lang="en-GB" sz="2800" dirty="0"/>
              <a:t>UDR </a:t>
            </a:r>
            <a:r>
              <a:rPr lang="ar-SA" sz="2800" dirty="0"/>
              <a:t> </a:t>
            </a:r>
            <a:r>
              <a:rPr lang="ar-SY" sz="2800" dirty="0"/>
              <a:t>إلى مسجل إزاحة الإرسال، حيث تشير حالة هذه الخانة إلى أن المرسل جاهز لاستقبال رمز جديد (بايت جديد) لإرساله.</a:t>
            </a:r>
            <a:endParaRPr lang="ar-SA" sz="2800" dirty="0"/>
          </a:p>
          <a:p>
            <a:pPr marL="273050" indent="-273050" algn="just">
              <a:buFont typeface="Arial" pitchFamily="34" charset="0"/>
              <a:buChar char="•"/>
            </a:pPr>
            <a:r>
              <a:rPr lang="ar-SA" sz="2800" b="1" dirty="0"/>
              <a:t>الخانة </a:t>
            </a:r>
            <a:r>
              <a:rPr lang="en-US" sz="2800" b="1" dirty="0"/>
              <a:t>FE</a:t>
            </a:r>
            <a:r>
              <a:rPr lang="ar-SA" sz="2800" b="1" dirty="0"/>
              <a:t>: </a:t>
            </a:r>
          </a:p>
          <a:p>
            <a:pPr algn="just"/>
            <a:r>
              <a:rPr lang="ar-SY" sz="2800" dirty="0"/>
              <a:t>خانة خطأ الهيكلية، فعندما تكون</a:t>
            </a:r>
            <a:r>
              <a:rPr lang="en-GB" sz="2800" dirty="0"/>
              <a:t>FE=1</a:t>
            </a:r>
            <a:r>
              <a:rPr lang="ar-SY" sz="2800" dirty="0"/>
              <a:t> يعني ذلك أنه تم كشف خطأ في هيكلية الاستقبال، مثال ذلك عندما تكون خانة</a:t>
            </a:r>
            <a:r>
              <a:rPr lang="ar-SA" sz="2800" dirty="0"/>
              <a:t> </a:t>
            </a:r>
            <a:r>
              <a:rPr lang="en-US" sz="2800" dirty="0"/>
              <a:t>Stop</a:t>
            </a:r>
            <a:r>
              <a:rPr lang="ar-SY" sz="2800" dirty="0"/>
              <a:t> الرمز الوارد صفراً. بينما إذا كانت </a:t>
            </a:r>
            <a:r>
              <a:rPr lang="en-GB" sz="2800" dirty="0"/>
              <a:t>FE=0</a:t>
            </a:r>
            <a:r>
              <a:rPr lang="ar-SY" sz="2800" dirty="0"/>
              <a:t> تكون خانة التوقف للمعطيات المستقبلة واحداً.</a:t>
            </a:r>
            <a:endParaRPr lang="ar-SA" sz="2800" dirty="0"/>
          </a:p>
        </p:txBody>
      </p:sp>
    </p:spTree>
    <p:extLst>
      <p:ext uri="{BB962C8B-B14F-4D97-AF65-F5344CB8AC3E}">
        <p14:creationId xmlns:p14="http://schemas.microsoft.com/office/powerpoint/2010/main" val="20535206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8" y="-67778"/>
            <a:ext cx="9158448" cy="155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249</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59948" y="1486365"/>
            <a:ext cx="9085940" cy="5262979"/>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DOR</a:t>
            </a:r>
            <a:r>
              <a:rPr lang="ar-SA" sz="2800" b="1" dirty="0"/>
              <a:t>: </a:t>
            </a:r>
          </a:p>
          <a:p>
            <a:pPr algn="just"/>
            <a:r>
              <a:rPr lang="ar-SY" sz="2800" dirty="0"/>
              <a:t>خانة التجاوز </a:t>
            </a:r>
            <a:r>
              <a:rPr lang="en-US" sz="2800" dirty="0"/>
              <a:t>overrun</a:t>
            </a:r>
            <a:r>
              <a:rPr lang="ar-SY" sz="2800" dirty="0"/>
              <a:t>، فعند عدم قراءة الرمز السابق الموجود في المسجل </a:t>
            </a:r>
            <a:r>
              <a:rPr lang="en-US" sz="2800" dirty="0"/>
              <a:t>UDR </a:t>
            </a:r>
            <a:r>
              <a:rPr lang="ar-SA" sz="2800" dirty="0"/>
              <a:t> </a:t>
            </a:r>
            <a:r>
              <a:rPr lang="ar-SY" sz="2800" dirty="0"/>
              <a:t>قبل إزاحة الرمز الجديد إلى مسجل إزاحة الاستقبال تكون </a:t>
            </a:r>
            <a:r>
              <a:rPr lang="en-GB" sz="2800" dirty="0"/>
              <a:t>1</a:t>
            </a:r>
            <a:r>
              <a:rPr lang="ar-SY" sz="2800" dirty="0"/>
              <a:t>=</a:t>
            </a:r>
            <a:r>
              <a:rPr lang="en-GB" sz="2800" dirty="0"/>
              <a:t>OR</a:t>
            </a:r>
            <a:r>
              <a:rPr lang="ar-SA" sz="2800" dirty="0"/>
              <a:t>، أي هناك فقد بالمعطيات المستقبلة.</a:t>
            </a:r>
          </a:p>
          <a:p>
            <a:pPr marL="177800" indent="-177800" algn="just">
              <a:buFont typeface="Arial" pitchFamily="34" charset="0"/>
              <a:buChar char="•"/>
            </a:pPr>
            <a:r>
              <a:rPr lang="ar-SA" sz="2800" b="1" dirty="0"/>
              <a:t> الخانة </a:t>
            </a:r>
            <a:r>
              <a:rPr lang="en-US" sz="2800" b="1" dirty="0"/>
              <a:t>PE</a:t>
            </a:r>
            <a:r>
              <a:rPr lang="ar-SA" sz="2800" b="1" dirty="0"/>
              <a:t>: </a:t>
            </a:r>
          </a:p>
          <a:p>
            <a:pPr algn="just"/>
            <a:r>
              <a:rPr lang="ar-SA" sz="2800" dirty="0"/>
              <a:t>خانة خطأ الزوجية </a:t>
            </a:r>
            <a:r>
              <a:rPr lang="en-US" sz="2800" dirty="0"/>
              <a:t>Parity</a:t>
            </a:r>
            <a:r>
              <a:rPr lang="ar-SA" sz="2800" dirty="0"/>
              <a:t> يصبح </a:t>
            </a:r>
            <a:r>
              <a:rPr lang="en-US" sz="2800" dirty="0"/>
              <a:t>PE=1</a:t>
            </a:r>
            <a:r>
              <a:rPr lang="ar-SA" sz="2800" dirty="0"/>
              <a:t> عندما يكون هناك خطأ </a:t>
            </a:r>
            <a:r>
              <a:rPr lang="en-US" sz="2800" dirty="0"/>
              <a:t>Parity</a:t>
            </a:r>
            <a:r>
              <a:rPr lang="ar-SA" sz="2800" dirty="0"/>
              <a:t> في المعطيات المستقبلة.</a:t>
            </a:r>
          </a:p>
          <a:p>
            <a:pPr marL="177800" indent="-177800" algn="just">
              <a:buFont typeface="Arial" pitchFamily="34" charset="0"/>
              <a:buChar char="•"/>
            </a:pPr>
            <a:r>
              <a:rPr lang="ar-SY" sz="2800" dirty="0"/>
              <a:t> </a:t>
            </a:r>
            <a:r>
              <a:rPr lang="ar-SA" sz="2800" b="1" dirty="0"/>
              <a:t>الخانة </a:t>
            </a:r>
            <a:r>
              <a:rPr lang="en-US" sz="2800" b="1" dirty="0"/>
              <a:t>U2R</a:t>
            </a:r>
            <a:r>
              <a:rPr lang="ar-SA" sz="2800" b="1" dirty="0"/>
              <a:t>: </a:t>
            </a:r>
          </a:p>
          <a:p>
            <a:pPr algn="just"/>
            <a:r>
              <a:rPr lang="ar-SY" sz="2800" dirty="0"/>
              <a:t>خانة </a:t>
            </a:r>
            <a:r>
              <a:rPr lang="ar-SA" sz="2800" dirty="0"/>
              <a:t>مضاعفة سرعة الإرسال أي يصبح </a:t>
            </a:r>
            <a:r>
              <a:rPr lang="en-US" sz="2800" dirty="0"/>
              <a:t>BAUD*2</a:t>
            </a:r>
            <a:r>
              <a:rPr lang="ar-SA" sz="2800" dirty="0"/>
              <a:t> عند جعل </a:t>
            </a:r>
            <a:r>
              <a:rPr lang="en-US" sz="2800" dirty="0"/>
              <a:t>U2R=1</a:t>
            </a:r>
            <a:r>
              <a:rPr lang="ar-SA" sz="2800" dirty="0"/>
              <a:t>. </a:t>
            </a:r>
          </a:p>
          <a:p>
            <a:pPr marL="177800" indent="-177800" algn="just">
              <a:buFont typeface="Arial" pitchFamily="34" charset="0"/>
              <a:buChar char="•"/>
            </a:pPr>
            <a:r>
              <a:rPr lang="ar-SA" sz="2800" b="1" dirty="0"/>
              <a:t>الخانة </a:t>
            </a:r>
            <a:r>
              <a:rPr lang="en-US" sz="2800" b="1" dirty="0"/>
              <a:t>MPCM</a:t>
            </a:r>
            <a:r>
              <a:rPr lang="ar-SA" sz="2800" b="1" dirty="0"/>
              <a:t>:</a:t>
            </a:r>
          </a:p>
          <a:p>
            <a:pPr algn="just"/>
            <a:r>
              <a:rPr lang="ar-SA" sz="2800" dirty="0"/>
              <a:t>خانة المعالجة المتعددة تستخدم في نمط االعمل المتزامن عندما تكون هناك شبكة مؤلفة من </a:t>
            </a:r>
            <a:r>
              <a:rPr lang="en-US" sz="2800" dirty="0"/>
              <a:t>Master</a:t>
            </a:r>
            <a:r>
              <a:rPr lang="ar-SA" sz="2800" dirty="0"/>
              <a:t>  وأكثر من  </a:t>
            </a:r>
            <a:r>
              <a:rPr lang="en-US" sz="2800" dirty="0"/>
              <a:t>Slave</a:t>
            </a:r>
            <a:r>
              <a:rPr lang="ar-SA" sz="2800" dirty="0"/>
              <a:t>.</a:t>
            </a:r>
          </a:p>
        </p:txBody>
      </p:sp>
    </p:spTree>
    <p:extLst>
      <p:ext uri="{BB962C8B-B14F-4D97-AF65-F5344CB8AC3E}">
        <p14:creationId xmlns:p14="http://schemas.microsoft.com/office/powerpoint/2010/main" val="172396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124744"/>
            <a:ext cx="8712968" cy="1077218"/>
          </a:xfrm>
          <a:prstGeom prst="rect">
            <a:avLst/>
          </a:prstGeom>
        </p:spPr>
        <p:txBody>
          <a:bodyPr wrap="square">
            <a:spAutoFit/>
          </a:bodyPr>
          <a:lstStyle/>
          <a:p>
            <a:pPr algn="ctr"/>
            <a:r>
              <a:rPr lang="en-US" sz="3200" b="1" dirty="0">
                <a:solidFill>
                  <a:schemeClr val="tx2"/>
                </a:solidFill>
                <a:cs typeface="+mj-cs"/>
              </a:rPr>
              <a:t>AT90, </a:t>
            </a:r>
            <a:r>
              <a:rPr lang="en-US" sz="3200" b="1" dirty="0" err="1">
                <a:solidFill>
                  <a:schemeClr val="tx2"/>
                </a:solidFill>
                <a:cs typeface="+mj-cs"/>
              </a:rPr>
              <a:t>ATtiny</a:t>
            </a:r>
            <a:r>
              <a:rPr lang="en-US" sz="3200" b="1" dirty="0">
                <a:solidFill>
                  <a:schemeClr val="tx2"/>
                </a:solidFill>
                <a:cs typeface="+mj-cs"/>
              </a:rPr>
              <a:t>, </a:t>
            </a:r>
            <a:r>
              <a:rPr lang="en-US" sz="3200" b="1" dirty="0" err="1">
                <a:solidFill>
                  <a:schemeClr val="tx2"/>
                </a:solidFill>
                <a:cs typeface="+mj-cs"/>
              </a:rPr>
              <a:t>ATmega</a:t>
            </a:r>
            <a:r>
              <a:rPr lang="en-US" sz="3200" b="1" dirty="0">
                <a:solidFill>
                  <a:schemeClr val="tx2"/>
                </a:solidFill>
                <a:cs typeface="+mj-cs"/>
              </a:rPr>
              <a:t>, </a:t>
            </a:r>
            <a:r>
              <a:rPr lang="en-US" sz="3200" b="1" dirty="0" err="1">
                <a:solidFill>
                  <a:schemeClr val="tx2"/>
                </a:solidFill>
                <a:cs typeface="+mj-cs"/>
              </a:rPr>
              <a:t>ATxmega</a:t>
            </a:r>
            <a:r>
              <a:rPr lang="en-US" sz="3200" b="1" dirty="0">
                <a:solidFill>
                  <a:schemeClr val="tx2"/>
                </a:solidFill>
                <a:cs typeface="+mj-cs"/>
              </a:rPr>
              <a:t> , </a:t>
            </a:r>
            <a:endParaRPr lang="ar-SA" sz="3200" b="1" dirty="0">
              <a:solidFill>
                <a:schemeClr val="tx2"/>
              </a:solidFill>
              <a:cs typeface="+mj-cs"/>
            </a:endParaRPr>
          </a:p>
          <a:p>
            <a:pPr algn="ctr"/>
            <a:r>
              <a:rPr lang="en-US" sz="3200" b="1" dirty="0">
                <a:solidFill>
                  <a:schemeClr val="tx2"/>
                </a:solidFill>
                <a:cs typeface="+mj-cs"/>
              </a:rPr>
              <a:t>AVR32 </a:t>
            </a:r>
          </a:p>
        </p:txBody>
      </p:sp>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25</a:t>
            </a:fld>
            <a:endParaRPr lang="ar-SA"/>
          </a:p>
        </p:txBody>
      </p:sp>
      <p:sp>
        <p:nvSpPr>
          <p:cNvPr id="6" name="مستطيل 5"/>
          <p:cNvSpPr/>
          <p:nvPr/>
        </p:nvSpPr>
        <p:spPr>
          <a:xfrm>
            <a:off x="0" y="2551836"/>
            <a:ext cx="8892480" cy="3046988"/>
          </a:xfrm>
          <a:prstGeom prst="rect">
            <a:avLst/>
          </a:prstGeom>
        </p:spPr>
        <p:txBody>
          <a:bodyPr wrap="square">
            <a:spAutoFit/>
          </a:bodyPr>
          <a:lstStyle/>
          <a:p>
            <a:pPr marL="457200" indent="-457200" algn="just">
              <a:buFont typeface="Arial" pitchFamily="34" charset="0"/>
              <a:buChar char="•"/>
            </a:pPr>
            <a:r>
              <a:rPr lang="ar-SY" sz="3200" dirty="0">
                <a:cs typeface="+mj-cs"/>
              </a:rPr>
              <a:t>الفرق بين الأنواع هي الميزات المتوفرة في كل منها، فمتحكمات </a:t>
            </a:r>
            <a:r>
              <a:rPr lang="en-US" sz="3200" dirty="0" err="1">
                <a:cs typeface="+mj-cs"/>
              </a:rPr>
              <a:t>tinyAVR</a:t>
            </a:r>
            <a:r>
              <a:rPr lang="ar-SY" sz="3200" dirty="0">
                <a:cs typeface="+mj-cs"/>
              </a:rPr>
              <a:t> عادة ما تحوي على عدد أقطاب و مواصفات أقل من متحكمات </a:t>
            </a:r>
            <a:r>
              <a:rPr lang="en-US" sz="3200" dirty="0" err="1">
                <a:cs typeface="+mj-cs"/>
              </a:rPr>
              <a:t>megaAVR</a:t>
            </a:r>
            <a:r>
              <a:rPr lang="ar-SY" sz="3200" dirty="0">
                <a:cs typeface="+mj-cs"/>
              </a:rPr>
              <a:t> وهذا ما ينعكس على الحجم و السعر.</a:t>
            </a:r>
            <a:endParaRPr lang="en-US" sz="3200" dirty="0">
              <a:cs typeface="+mj-cs"/>
            </a:endParaRPr>
          </a:p>
          <a:p>
            <a:pPr marL="457200" indent="-457200" algn="just">
              <a:buFont typeface="Arial" pitchFamily="34" charset="0"/>
              <a:buChar char="•"/>
            </a:pPr>
            <a:endParaRPr lang="en-US" sz="3200" dirty="0">
              <a:cs typeface="+mj-cs"/>
            </a:endParaRPr>
          </a:p>
          <a:p>
            <a:pPr marL="457200" indent="-457200" algn="just">
              <a:buFont typeface="Arial" pitchFamily="34" charset="0"/>
              <a:buChar char="•"/>
            </a:pPr>
            <a:r>
              <a:rPr lang="ar-SY" sz="3200" dirty="0">
                <a:cs typeface="+mj-cs"/>
              </a:rPr>
              <a:t>مجموعة التعليمات و توزع الذاكرة نفسه لكل أنواع عائلة  </a:t>
            </a:r>
            <a:r>
              <a:rPr lang="en-US" sz="3200" dirty="0">
                <a:cs typeface="+mj-cs"/>
              </a:rPr>
              <a:t>AVR</a:t>
            </a:r>
            <a:r>
              <a:rPr lang="ar-SY" sz="3200" dirty="0">
                <a:cs typeface="+mj-cs"/>
              </a:rPr>
              <a:t>، وهذه الفروقات لا تؤثر أبداً على أدائها.</a:t>
            </a:r>
            <a:endParaRPr lang="en-US" sz="3200" dirty="0">
              <a:cs typeface="+mj-cs"/>
            </a:endParaRPr>
          </a:p>
        </p:txBody>
      </p:sp>
    </p:spTree>
    <p:extLst>
      <p:ext uri="{BB962C8B-B14F-4D97-AF65-F5344CB8AC3E}">
        <p14:creationId xmlns:p14="http://schemas.microsoft.com/office/powerpoint/2010/main" val="1260951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5" y="579510"/>
            <a:ext cx="8782401"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250</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899592" y="205607"/>
            <a:ext cx="7959766" cy="584775"/>
          </a:xfrm>
          <a:prstGeom prst="rect">
            <a:avLst/>
          </a:prstGeom>
        </p:spPr>
        <p:txBody>
          <a:bodyPr wrap="square">
            <a:spAutoFit/>
          </a:bodyPr>
          <a:lstStyle/>
          <a:p>
            <a:r>
              <a:rPr lang="ar-SA" sz="3200" b="1" dirty="0">
                <a:solidFill>
                  <a:schemeClr val="accent1"/>
                </a:solidFill>
              </a:rPr>
              <a:t>3- مسجل </a:t>
            </a:r>
            <a:r>
              <a:rPr lang="en-US" sz="3200" b="1" dirty="0">
                <a:solidFill>
                  <a:schemeClr val="accent1"/>
                </a:solidFill>
              </a:rPr>
              <a:t>B</a:t>
            </a:r>
            <a:r>
              <a:rPr lang="ar-SA" sz="3200" b="1" dirty="0">
                <a:solidFill>
                  <a:schemeClr val="accent1"/>
                </a:solidFill>
              </a:rPr>
              <a:t> التحكم والحالة لـ </a:t>
            </a:r>
            <a:r>
              <a:rPr lang="en-US" sz="3200" b="1" dirty="0">
                <a:solidFill>
                  <a:schemeClr val="accent1"/>
                </a:solidFill>
              </a:rPr>
              <a:t>USART</a:t>
            </a:r>
            <a:r>
              <a:rPr lang="ar-SA" sz="3200" b="1" dirty="0">
                <a:solidFill>
                  <a:schemeClr val="accent1"/>
                </a:solidFill>
              </a:rPr>
              <a:t>:</a:t>
            </a:r>
          </a:p>
        </p:txBody>
      </p:sp>
      <p:sp>
        <p:nvSpPr>
          <p:cNvPr id="4" name="مستطيل 3"/>
          <p:cNvSpPr/>
          <p:nvPr/>
        </p:nvSpPr>
        <p:spPr>
          <a:xfrm>
            <a:off x="-23363" y="2052137"/>
            <a:ext cx="9085940" cy="3970318"/>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RXCIE</a:t>
            </a:r>
            <a:r>
              <a:rPr lang="ar-SA" sz="2800" b="1" dirty="0"/>
              <a:t>: </a:t>
            </a:r>
          </a:p>
          <a:p>
            <a:r>
              <a:rPr lang="ar-SY" sz="2800" dirty="0"/>
              <a:t>خانة تمكين مقاطعة اكتمال الاستقبال </a:t>
            </a:r>
            <a:r>
              <a:rPr lang="en-GB" sz="2800" dirty="0"/>
              <a:t>Rx</a:t>
            </a:r>
            <a:r>
              <a:rPr lang="ar-SY" sz="2800" dirty="0"/>
              <a:t>، عندما </a:t>
            </a:r>
            <a:r>
              <a:rPr lang="en-GB" sz="2800" dirty="0"/>
              <a:t>RXCIE=1</a:t>
            </a:r>
            <a:r>
              <a:rPr lang="ar-SY" sz="2800" dirty="0"/>
              <a:t> هذا يعني أنه </a:t>
            </a:r>
            <a:r>
              <a:rPr lang="ar-SA" sz="2800" dirty="0"/>
              <a:t>تفعيل</a:t>
            </a:r>
            <a:r>
              <a:rPr lang="ar-SY" sz="2800" dirty="0"/>
              <a:t> مقاطعة اكتمال الاستقبال.</a:t>
            </a:r>
            <a:endParaRPr lang="en-US" sz="2800" dirty="0"/>
          </a:p>
          <a:p>
            <a:pPr marL="273050" indent="-273050" algn="just">
              <a:buFont typeface="Arial" pitchFamily="34" charset="0"/>
              <a:buChar char="•"/>
            </a:pPr>
            <a:r>
              <a:rPr lang="ar-SA" sz="2800" b="1" dirty="0"/>
              <a:t>الخانة </a:t>
            </a:r>
            <a:r>
              <a:rPr lang="en-US" sz="2800" b="1" dirty="0"/>
              <a:t>TXCIE</a:t>
            </a:r>
            <a:r>
              <a:rPr lang="ar-SA" sz="2800" b="1" dirty="0"/>
              <a:t>: </a:t>
            </a:r>
          </a:p>
          <a:p>
            <a:pPr algn="just"/>
            <a:r>
              <a:rPr lang="ar-SY" sz="2800" dirty="0"/>
              <a:t>خانة تمكين مقاطعة اكتمال الإرسال </a:t>
            </a:r>
            <a:r>
              <a:rPr lang="en-GB" sz="2800" dirty="0" err="1"/>
              <a:t>Tx</a:t>
            </a:r>
            <a:r>
              <a:rPr lang="ar-SY" sz="2800" dirty="0"/>
              <a:t>، إذا كانت </a:t>
            </a:r>
            <a:r>
              <a:rPr lang="en-GB" sz="2800" dirty="0"/>
              <a:t>TXCIE=1</a:t>
            </a:r>
            <a:r>
              <a:rPr lang="ar-SY" sz="2800" dirty="0"/>
              <a:t> هذا يعني أنه </a:t>
            </a:r>
            <a:r>
              <a:rPr lang="ar-SA" sz="2800" dirty="0"/>
              <a:t>تفعيل</a:t>
            </a:r>
            <a:r>
              <a:rPr lang="ar-SY" sz="2800" dirty="0"/>
              <a:t> مقاطعة اكتمال الإرسال</a:t>
            </a:r>
            <a:r>
              <a:rPr lang="ar-SA" sz="2800" dirty="0"/>
              <a:t>.</a:t>
            </a:r>
            <a:r>
              <a:rPr lang="ar-SY" sz="2800" dirty="0"/>
              <a:t> </a:t>
            </a:r>
            <a:endParaRPr lang="ar-SA" sz="2800" dirty="0"/>
          </a:p>
          <a:p>
            <a:pPr marL="273050" indent="-273050" algn="just">
              <a:buFont typeface="Arial" pitchFamily="34" charset="0"/>
              <a:buChar char="•"/>
            </a:pPr>
            <a:r>
              <a:rPr lang="ar-SA" sz="2800" b="1" dirty="0"/>
              <a:t>الخانة </a:t>
            </a:r>
            <a:r>
              <a:rPr lang="en-US" sz="2800" b="1" dirty="0"/>
              <a:t>UDRIE</a:t>
            </a:r>
            <a:r>
              <a:rPr lang="ar-SA" sz="2800" b="1" dirty="0"/>
              <a:t>: </a:t>
            </a:r>
          </a:p>
          <a:p>
            <a:pPr algn="just"/>
            <a:r>
              <a:rPr lang="ar-SY" sz="2800" dirty="0"/>
              <a:t>خانة تمكين مقاطعة فراغ مسجل المعطيات، عندما </a:t>
            </a:r>
            <a:r>
              <a:rPr lang="en-GB" sz="2800" dirty="0"/>
              <a:t>UDRIE=1</a:t>
            </a:r>
            <a:r>
              <a:rPr lang="ar-SY" sz="2800" dirty="0"/>
              <a:t> هذا يعني أنه </a:t>
            </a:r>
            <a:r>
              <a:rPr lang="ar-SA" sz="2800" dirty="0"/>
              <a:t>تفعيل </a:t>
            </a:r>
            <a:r>
              <a:rPr lang="ar-SY" sz="2800" dirty="0"/>
              <a:t>مقاطعة فراغ مسجل المعطيات</a:t>
            </a:r>
            <a:r>
              <a:rPr lang="ar-SA" sz="2800" dirty="0"/>
              <a:t> </a:t>
            </a:r>
            <a:r>
              <a:rPr lang="en-US" sz="2800" dirty="0"/>
              <a:t>UDR</a:t>
            </a:r>
            <a:r>
              <a:rPr lang="ar-SA" sz="2800" dirty="0"/>
              <a:t>.</a:t>
            </a:r>
            <a:r>
              <a:rPr lang="ar-SY" sz="2800" dirty="0"/>
              <a:t> </a:t>
            </a:r>
            <a:endParaRPr lang="ar-SA" sz="2800" dirty="0"/>
          </a:p>
        </p:txBody>
      </p:sp>
    </p:spTree>
    <p:extLst>
      <p:ext uri="{BB962C8B-B14F-4D97-AF65-F5344CB8AC3E}">
        <p14:creationId xmlns:p14="http://schemas.microsoft.com/office/powerpoint/2010/main" val="20593414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8" y="0"/>
            <a:ext cx="8782401"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251</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19488" y="1140800"/>
            <a:ext cx="9085940" cy="5693866"/>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RXEN</a:t>
            </a:r>
            <a:r>
              <a:rPr lang="ar-SA" sz="2800" b="1" dirty="0"/>
              <a:t>: </a:t>
            </a:r>
          </a:p>
          <a:p>
            <a:r>
              <a:rPr lang="ar-SY" sz="2800" dirty="0"/>
              <a:t>خانة تمكين المستقبل، عندما </a:t>
            </a:r>
            <a:r>
              <a:rPr lang="en-GB" sz="2800" dirty="0"/>
              <a:t>RXEN=1</a:t>
            </a:r>
            <a:r>
              <a:rPr lang="ar-SY" sz="2800" dirty="0"/>
              <a:t> هذا يعني أن هذه الخانة ستمكن عمل مستقبل </a:t>
            </a:r>
            <a:r>
              <a:rPr lang="en-GB" sz="2800" dirty="0"/>
              <a:t>USART</a:t>
            </a:r>
            <a:r>
              <a:rPr lang="ar-SY" sz="2800" dirty="0"/>
              <a:t>. </a:t>
            </a:r>
            <a:endParaRPr lang="ar-SA" sz="2800" dirty="0"/>
          </a:p>
          <a:p>
            <a:pPr marL="177800" indent="-177800" algn="just">
              <a:buFont typeface="Arial" pitchFamily="34" charset="0"/>
              <a:buChar char="•"/>
            </a:pPr>
            <a:r>
              <a:rPr lang="ar-SA" sz="2800" b="1" dirty="0"/>
              <a:t>الخانة </a:t>
            </a:r>
            <a:r>
              <a:rPr lang="en-US" sz="2800" b="1" dirty="0"/>
              <a:t>TXCEN</a:t>
            </a:r>
            <a:r>
              <a:rPr lang="ar-SA" sz="2800" b="1" dirty="0"/>
              <a:t>: </a:t>
            </a:r>
          </a:p>
          <a:p>
            <a:pPr algn="just"/>
            <a:r>
              <a:rPr lang="ar-SY" sz="2800" dirty="0"/>
              <a:t>خانة تمكين المرسل، عندما </a:t>
            </a:r>
            <a:r>
              <a:rPr lang="en-GB" sz="2800" dirty="0"/>
              <a:t>TXEN=1</a:t>
            </a:r>
            <a:r>
              <a:rPr lang="ar-SY" sz="2800" dirty="0"/>
              <a:t> هذا يعني أن هذه الخانة ستمكن عمل مرسل </a:t>
            </a:r>
            <a:r>
              <a:rPr lang="en-GB" sz="2800" dirty="0"/>
              <a:t>U</a:t>
            </a:r>
            <a:r>
              <a:rPr lang="en-US" sz="2800" dirty="0"/>
              <a:t>S</a:t>
            </a:r>
            <a:r>
              <a:rPr lang="en-GB" sz="2800" dirty="0"/>
              <a:t>ART</a:t>
            </a:r>
            <a:r>
              <a:rPr lang="ar-SY" sz="2800" dirty="0"/>
              <a:t>. </a:t>
            </a:r>
            <a:endParaRPr lang="ar-SA" sz="2800" dirty="0"/>
          </a:p>
          <a:p>
            <a:pPr marL="177800" indent="-177800" algn="just">
              <a:buFont typeface="Arial" pitchFamily="34" charset="0"/>
              <a:buChar char="•"/>
            </a:pPr>
            <a:r>
              <a:rPr lang="ar-SA" sz="2800" b="1" dirty="0"/>
              <a:t>الخانة </a:t>
            </a:r>
            <a:r>
              <a:rPr lang="en-GB" sz="2800" b="1" dirty="0">
                <a:solidFill>
                  <a:prstClr val="black"/>
                </a:solidFill>
              </a:rPr>
              <a:t>UDRIE</a:t>
            </a:r>
            <a:r>
              <a:rPr lang="ar-SA" sz="2800" b="1" dirty="0"/>
              <a:t>: </a:t>
            </a:r>
          </a:p>
          <a:p>
            <a:pPr algn="just"/>
            <a:r>
              <a:rPr lang="ar-SY" sz="2800" dirty="0"/>
              <a:t>خانة تمكين مقاطعة فراغ مسجل المعطيات، عندما </a:t>
            </a:r>
            <a:r>
              <a:rPr lang="en-GB" sz="2800" dirty="0"/>
              <a:t>UDRIE=1</a:t>
            </a:r>
            <a:r>
              <a:rPr lang="ar-SY" sz="2800" dirty="0"/>
              <a:t> هذا يعني أنه </a:t>
            </a:r>
            <a:r>
              <a:rPr lang="ar-SA" sz="2800" dirty="0"/>
              <a:t>تفعيل </a:t>
            </a:r>
            <a:r>
              <a:rPr lang="ar-SY" sz="2800" dirty="0"/>
              <a:t>مقاطعة فراغ مسجل المعطيات</a:t>
            </a:r>
            <a:r>
              <a:rPr lang="ar-SA" sz="2800" dirty="0"/>
              <a:t> </a:t>
            </a:r>
            <a:r>
              <a:rPr lang="en-US" sz="2800" dirty="0"/>
              <a:t>UDR</a:t>
            </a:r>
            <a:r>
              <a:rPr lang="ar-SA" sz="2800" dirty="0"/>
              <a:t>.</a:t>
            </a:r>
            <a:r>
              <a:rPr lang="ar-SY" sz="2800" dirty="0"/>
              <a:t> </a:t>
            </a:r>
            <a:endParaRPr lang="en-US" sz="2800" dirty="0"/>
          </a:p>
          <a:p>
            <a:pPr marL="177800" indent="-177800" algn="just">
              <a:buFont typeface="Arial" pitchFamily="34" charset="0"/>
              <a:buChar char="•"/>
            </a:pPr>
            <a:r>
              <a:rPr lang="ar-SA" sz="2800" b="1" dirty="0"/>
              <a:t>الخانة </a:t>
            </a:r>
            <a:r>
              <a:rPr lang="en-US" sz="2800" b="1" dirty="0"/>
              <a:t>RX8</a:t>
            </a:r>
            <a:r>
              <a:rPr lang="ar-SA" sz="2800" b="1" dirty="0"/>
              <a:t>: </a:t>
            </a:r>
          </a:p>
          <a:p>
            <a:pPr algn="just"/>
            <a:r>
              <a:rPr lang="ar-SY" sz="2800" dirty="0"/>
              <a:t>خانة المعطيات التاسعة </a:t>
            </a:r>
            <a:r>
              <a:rPr lang="en-GB" sz="2800" dirty="0"/>
              <a:t>8bit</a:t>
            </a:r>
            <a:r>
              <a:rPr lang="ar-SY" sz="2800" dirty="0"/>
              <a:t> المستقبلة</a:t>
            </a:r>
            <a:r>
              <a:rPr lang="ar-SA" sz="2800" dirty="0"/>
              <a:t>.</a:t>
            </a:r>
          </a:p>
          <a:p>
            <a:pPr marL="177800" indent="-177800" algn="just">
              <a:buFont typeface="Arial" pitchFamily="34" charset="0"/>
              <a:buChar char="•"/>
            </a:pPr>
            <a:r>
              <a:rPr lang="ar-SA" sz="2800" b="1" dirty="0"/>
              <a:t>الخانة </a:t>
            </a:r>
            <a:r>
              <a:rPr lang="en-US" sz="2800" b="1" dirty="0"/>
              <a:t>TX8</a:t>
            </a:r>
            <a:r>
              <a:rPr lang="ar-SA" sz="2800" b="1" dirty="0"/>
              <a:t>: </a:t>
            </a:r>
          </a:p>
          <a:p>
            <a:pPr algn="just"/>
            <a:r>
              <a:rPr lang="ar-SY" sz="2800" dirty="0"/>
              <a:t>خانة المعطيات التاسعة </a:t>
            </a:r>
            <a:r>
              <a:rPr lang="en-GB" sz="2800" dirty="0"/>
              <a:t>8bit</a:t>
            </a:r>
            <a:r>
              <a:rPr lang="ar-SY" sz="2800" dirty="0"/>
              <a:t> المرسلة</a:t>
            </a:r>
            <a:r>
              <a:rPr lang="en-US" sz="2800" dirty="0"/>
              <a:t>.</a:t>
            </a:r>
            <a:endParaRPr lang="ar-SA" sz="2800" dirty="0"/>
          </a:p>
        </p:txBody>
      </p:sp>
    </p:spTree>
    <p:extLst>
      <p:ext uri="{BB962C8B-B14F-4D97-AF65-F5344CB8AC3E}">
        <p14:creationId xmlns:p14="http://schemas.microsoft.com/office/powerpoint/2010/main" val="3598071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2" y="623387"/>
            <a:ext cx="8859358"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252</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899592" y="205607"/>
            <a:ext cx="7959766" cy="584775"/>
          </a:xfrm>
          <a:prstGeom prst="rect">
            <a:avLst/>
          </a:prstGeom>
        </p:spPr>
        <p:txBody>
          <a:bodyPr wrap="square">
            <a:spAutoFit/>
          </a:bodyPr>
          <a:lstStyle/>
          <a:p>
            <a:r>
              <a:rPr lang="ar-SA" sz="3200" b="1" dirty="0">
                <a:solidFill>
                  <a:schemeClr val="accent1"/>
                </a:solidFill>
              </a:rPr>
              <a:t>2- مسجل </a:t>
            </a:r>
            <a:r>
              <a:rPr lang="en-US" sz="3200" b="1" dirty="0">
                <a:solidFill>
                  <a:schemeClr val="accent1"/>
                </a:solidFill>
              </a:rPr>
              <a:t>C</a:t>
            </a:r>
            <a:r>
              <a:rPr lang="ar-SA" sz="3200" b="1" dirty="0">
                <a:solidFill>
                  <a:schemeClr val="accent1"/>
                </a:solidFill>
              </a:rPr>
              <a:t> التحكم والحالة لـ </a:t>
            </a:r>
            <a:r>
              <a:rPr lang="en-US" sz="3200" b="1" dirty="0">
                <a:solidFill>
                  <a:schemeClr val="accent1"/>
                </a:solidFill>
              </a:rPr>
              <a:t>USART</a:t>
            </a:r>
            <a:r>
              <a:rPr lang="ar-SA" sz="3200" b="1" dirty="0">
                <a:solidFill>
                  <a:schemeClr val="accent1"/>
                </a:solidFill>
              </a:rPr>
              <a:t>:</a:t>
            </a:r>
          </a:p>
        </p:txBody>
      </p:sp>
      <p:sp>
        <p:nvSpPr>
          <p:cNvPr id="4" name="مستطيل 3"/>
          <p:cNvSpPr/>
          <p:nvPr/>
        </p:nvSpPr>
        <p:spPr>
          <a:xfrm>
            <a:off x="-23363" y="2052137"/>
            <a:ext cx="9085940" cy="3108543"/>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URSEL</a:t>
            </a:r>
            <a:r>
              <a:rPr lang="ar-SA" sz="2800" b="1" dirty="0"/>
              <a:t>: </a:t>
            </a:r>
          </a:p>
          <a:p>
            <a:pPr algn="just"/>
            <a:r>
              <a:rPr lang="ar-SY" sz="2800" dirty="0"/>
              <a:t>خانة </a:t>
            </a:r>
            <a:r>
              <a:rPr lang="ar-SA" sz="2800" dirty="0"/>
              <a:t>اختيار القراءة والكتابة على مسجل </a:t>
            </a:r>
            <a:r>
              <a:rPr lang="en-US" sz="2800" dirty="0"/>
              <a:t>UCSRC</a:t>
            </a:r>
            <a:r>
              <a:rPr lang="ar-SA" sz="2800" dirty="0"/>
              <a:t> أو </a:t>
            </a:r>
            <a:r>
              <a:rPr lang="en-US" sz="2800" dirty="0"/>
              <a:t>UBRRH</a:t>
            </a:r>
            <a:r>
              <a:rPr lang="ar-SA" sz="2800" dirty="0"/>
              <a:t> أذا كان </a:t>
            </a:r>
            <a:r>
              <a:rPr lang="en-US" sz="2800" dirty="0"/>
              <a:t>URSEL=1</a:t>
            </a:r>
            <a:r>
              <a:rPr lang="ar-SA" sz="2800" dirty="0"/>
              <a:t> يتم أختيار المسجل </a:t>
            </a:r>
            <a:r>
              <a:rPr lang="en-US" sz="2800" dirty="0"/>
              <a:t>UCSRC</a:t>
            </a:r>
            <a:r>
              <a:rPr lang="ar-SA" sz="2800" dirty="0"/>
              <a:t> وأما أذا كان </a:t>
            </a:r>
            <a:r>
              <a:rPr lang="en-US" sz="2800" dirty="0"/>
              <a:t>URSEL=0</a:t>
            </a:r>
            <a:r>
              <a:rPr lang="ar-SA" sz="2800" dirty="0"/>
              <a:t> يتم أختيار </a:t>
            </a:r>
            <a:r>
              <a:rPr lang="en-US" sz="2800" dirty="0"/>
              <a:t>UBRRH</a:t>
            </a:r>
            <a:r>
              <a:rPr lang="ar-SA" sz="2800" dirty="0"/>
              <a:t>.</a:t>
            </a:r>
          </a:p>
          <a:p>
            <a:pPr marL="273050" indent="-273050" algn="just">
              <a:buFont typeface="Arial" pitchFamily="34" charset="0"/>
              <a:buChar char="•"/>
            </a:pPr>
            <a:r>
              <a:rPr lang="ar-SA" sz="2800" b="1" dirty="0"/>
              <a:t>الخانة </a:t>
            </a:r>
            <a:r>
              <a:rPr lang="en-US" sz="2800" b="1" dirty="0"/>
              <a:t>UMSEL</a:t>
            </a:r>
            <a:r>
              <a:rPr lang="ar-SA" sz="2800" b="1" dirty="0"/>
              <a:t>: </a:t>
            </a:r>
          </a:p>
          <a:p>
            <a:pPr algn="just"/>
            <a:r>
              <a:rPr lang="ar-SY" sz="2800" dirty="0"/>
              <a:t>خانة </a:t>
            </a:r>
            <a:r>
              <a:rPr lang="ar-SA" sz="2800" dirty="0"/>
              <a:t>أختيار نمط العمل المتزامن أو غير متزامن .</a:t>
            </a:r>
          </a:p>
          <a:p>
            <a:pPr algn="just"/>
            <a:endParaRPr lang="ar-SA" sz="2800"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955" y="4797152"/>
            <a:ext cx="4817743"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7326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59358"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253</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16093" y="1222818"/>
            <a:ext cx="9085940" cy="4832092"/>
          </a:xfrm>
          <a:prstGeom prst="rect">
            <a:avLst/>
          </a:prstGeom>
        </p:spPr>
        <p:txBody>
          <a:bodyPr wrap="square">
            <a:spAutoFit/>
          </a:bodyPr>
          <a:lstStyle/>
          <a:p>
            <a:pPr marL="177800" indent="-177800" algn="just">
              <a:buFont typeface="Arial" pitchFamily="34" charset="0"/>
              <a:buChar char="•"/>
            </a:pPr>
            <a:r>
              <a:rPr lang="ar-SA" sz="2800" b="1" dirty="0"/>
              <a:t> الخانتين </a:t>
            </a:r>
            <a:r>
              <a:rPr lang="en-US" sz="2800" b="1" dirty="0"/>
              <a:t>UPM1:0</a:t>
            </a:r>
            <a:r>
              <a:rPr lang="ar-SA" sz="2800" b="1" dirty="0"/>
              <a:t>: </a:t>
            </a:r>
          </a:p>
          <a:p>
            <a:pPr algn="just"/>
            <a:r>
              <a:rPr lang="ar-SY" sz="2800" dirty="0"/>
              <a:t>خان</a:t>
            </a:r>
            <a:r>
              <a:rPr lang="ar-SA" sz="2800" dirty="0"/>
              <a:t>تين </a:t>
            </a:r>
            <a:r>
              <a:rPr lang="ar-SY" sz="2800" dirty="0"/>
              <a:t> </a:t>
            </a:r>
            <a:r>
              <a:rPr lang="ar-SA" sz="2800" dirty="0"/>
              <a:t>اختيار نوع </a:t>
            </a:r>
            <a:r>
              <a:rPr lang="en-US" sz="2800" dirty="0"/>
              <a:t>Parity</a:t>
            </a:r>
            <a:r>
              <a:rPr lang="ar-SA" sz="2800" dirty="0"/>
              <a:t> وفق الجدول التالي:</a:t>
            </a:r>
          </a:p>
          <a:p>
            <a:pPr algn="just"/>
            <a:endParaRPr lang="ar-SA" sz="2800"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r>
              <a:rPr lang="ar-SA" sz="2800" b="1" dirty="0"/>
              <a:t>الخانة </a:t>
            </a:r>
            <a:r>
              <a:rPr lang="en-US" sz="2800" b="1" dirty="0"/>
              <a:t>USBS</a:t>
            </a:r>
            <a:r>
              <a:rPr lang="ar-SA" sz="2800" b="1" dirty="0"/>
              <a:t>: </a:t>
            </a:r>
          </a:p>
          <a:p>
            <a:pPr algn="just"/>
            <a:r>
              <a:rPr lang="ar-SY" sz="2800" dirty="0"/>
              <a:t>خانة </a:t>
            </a:r>
            <a:r>
              <a:rPr lang="ar-SA" sz="2800" dirty="0"/>
              <a:t>أختيار عدد بتات </a:t>
            </a:r>
            <a:r>
              <a:rPr lang="en-US" sz="2800" dirty="0"/>
              <a:t>Stop</a:t>
            </a:r>
            <a:r>
              <a:rPr lang="ar-SA" sz="2800" dirty="0"/>
              <a:t>:</a:t>
            </a:r>
          </a:p>
          <a:p>
            <a:pPr algn="just"/>
            <a:endParaRPr lang="ar-SA" sz="2800" dirty="0"/>
          </a:p>
          <a:p>
            <a:pPr algn="just"/>
            <a:endParaRPr lang="ar-SA" sz="28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754" y="2208265"/>
            <a:ext cx="4895850" cy="199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529" y="5157192"/>
            <a:ext cx="5172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9006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8" y="0"/>
            <a:ext cx="8859358" cy="11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254</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4" name="مستطيل 3"/>
          <p:cNvSpPr/>
          <p:nvPr/>
        </p:nvSpPr>
        <p:spPr>
          <a:xfrm>
            <a:off x="-16093" y="953839"/>
            <a:ext cx="9085940" cy="4832092"/>
          </a:xfrm>
          <a:prstGeom prst="rect">
            <a:avLst/>
          </a:prstGeom>
        </p:spPr>
        <p:txBody>
          <a:bodyPr wrap="square">
            <a:spAutoFit/>
          </a:bodyPr>
          <a:lstStyle/>
          <a:p>
            <a:pPr marL="177800" indent="-177800" algn="just">
              <a:buFont typeface="Arial" pitchFamily="34" charset="0"/>
              <a:buChar char="•"/>
            </a:pPr>
            <a:r>
              <a:rPr lang="ar-SA" sz="2800" b="1" dirty="0"/>
              <a:t> الخانات </a:t>
            </a:r>
            <a:r>
              <a:rPr lang="en-US" sz="2800" b="1" dirty="0"/>
              <a:t>UCZ0:2</a:t>
            </a:r>
            <a:r>
              <a:rPr lang="ar-SA" sz="2800" b="1" dirty="0"/>
              <a:t>: </a:t>
            </a:r>
          </a:p>
          <a:p>
            <a:pPr algn="just"/>
            <a:r>
              <a:rPr lang="ar-SY" sz="2800" dirty="0"/>
              <a:t>خان</a:t>
            </a:r>
            <a:r>
              <a:rPr lang="ar-SA" sz="2800" dirty="0"/>
              <a:t>ات أختيار طول المعطيات </a:t>
            </a:r>
            <a:r>
              <a:rPr lang="en-US" sz="2800" dirty="0"/>
              <a:t>Data</a:t>
            </a:r>
            <a:r>
              <a:rPr lang="ar-SA" sz="2800" dirty="0"/>
              <a:t> وفق الجدول التالي:</a:t>
            </a:r>
          </a:p>
          <a:p>
            <a:pPr algn="just"/>
            <a:endParaRPr lang="ar-SA" sz="2800"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endParaRPr lang="ar-SA" sz="2800" b="1" dirty="0"/>
          </a:p>
          <a:p>
            <a:pPr marL="273050" indent="-273050" algn="just">
              <a:buFont typeface="Arial" pitchFamily="34" charset="0"/>
              <a:buChar char="•"/>
            </a:pPr>
            <a:r>
              <a:rPr lang="ar-SA" sz="2800" b="1" dirty="0"/>
              <a:t>الخانة </a:t>
            </a:r>
            <a:r>
              <a:rPr lang="en-US" sz="2800" b="1" dirty="0"/>
              <a:t>UCPOL</a:t>
            </a:r>
            <a:r>
              <a:rPr lang="ar-SA" sz="2800" b="1" dirty="0"/>
              <a:t>: </a:t>
            </a:r>
          </a:p>
          <a:p>
            <a:pPr algn="just"/>
            <a:r>
              <a:rPr lang="ar-SY" sz="2800" dirty="0"/>
              <a:t>خانة </a:t>
            </a:r>
            <a:r>
              <a:rPr lang="ar-SA" sz="2800" dirty="0"/>
              <a:t>تستخدم في نمط العمل المتزامن لاختيار حدث أختيار </a:t>
            </a:r>
            <a:r>
              <a:rPr lang="en-US" sz="2800" dirty="0"/>
              <a:t>XCK</a:t>
            </a:r>
            <a:r>
              <a:rPr lang="ar-SA" sz="2800" dirty="0"/>
              <a:t> لاخذ عينة الدخل والخرج وفق التالي:</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035" y="1772816"/>
            <a:ext cx="8277225" cy="26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3" y="5408050"/>
            <a:ext cx="6172269" cy="145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68463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0" y="692696"/>
            <a:ext cx="9144000" cy="25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255</a:t>
            </a:fld>
            <a:endParaRPr lang="ar-SA">
              <a:solidFill>
                <a:prstClr val="black">
                  <a:tint val="75000"/>
                </a:prstClr>
              </a:solidFill>
            </a:endParaRPr>
          </a:p>
        </p:txBody>
      </p:sp>
      <p:sp>
        <p:nvSpPr>
          <p:cNvPr id="7" name="مستطيل 6"/>
          <p:cNvSpPr/>
          <p:nvPr/>
        </p:nvSpPr>
        <p:spPr>
          <a:xfrm>
            <a:off x="899592" y="205607"/>
            <a:ext cx="7959766" cy="584775"/>
          </a:xfrm>
          <a:prstGeom prst="rect">
            <a:avLst/>
          </a:prstGeom>
        </p:spPr>
        <p:txBody>
          <a:bodyPr wrap="square">
            <a:spAutoFit/>
          </a:bodyPr>
          <a:lstStyle/>
          <a:p>
            <a:r>
              <a:rPr lang="ar-SA" sz="3200" b="1" dirty="0">
                <a:solidFill>
                  <a:schemeClr val="accent1"/>
                </a:solidFill>
              </a:rPr>
              <a:t>4- مسجلين معدل سرعة الإرسال والإستقبال  </a:t>
            </a:r>
            <a:r>
              <a:rPr lang="en-US" sz="3200" b="1" dirty="0">
                <a:solidFill>
                  <a:schemeClr val="accent1"/>
                </a:solidFill>
              </a:rPr>
              <a:t>BAUD</a:t>
            </a:r>
            <a:r>
              <a:rPr lang="ar-SA" sz="3200" b="1" dirty="0">
                <a:solidFill>
                  <a:schemeClr val="accent1"/>
                </a:solidFill>
              </a:rPr>
              <a:t>:</a:t>
            </a:r>
          </a:p>
        </p:txBody>
      </p:sp>
      <p:sp>
        <p:nvSpPr>
          <p:cNvPr id="4" name="مستطيل 3"/>
          <p:cNvSpPr/>
          <p:nvPr/>
        </p:nvSpPr>
        <p:spPr>
          <a:xfrm>
            <a:off x="-24150" y="3284984"/>
            <a:ext cx="9085940" cy="2246769"/>
          </a:xfrm>
          <a:prstGeom prst="rect">
            <a:avLst/>
          </a:prstGeom>
        </p:spPr>
        <p:txBody>
          <a:bodyPr wrap="square">
            <a:spAutoFit/>
          </a:bodyPr>
          <a:lstStyle/>
          <a:p>
            <a:pPr marL="177800" indent="-177800" algn="just">
              <a:buFont typeface="Arial" pitchFamily="34" charset="0"/>
              <a:buChar char="•"/>
            </a:pPr>
            <a:r>
              <a:rPr lang="ar-SA" sz="2800" b="1" dirty="0"/>
              <a:t> الخانة </a:t>
            </a:r>
            <a:r>
              <a:rPr lang="en-US" sz="2800" b="1" dirty="0"/>
              <a:t>URSEL</a:t>
            </a:r>
            <a:r>
              <a:rPr lang="ar-SA" sz="2800" b="1" dirty="0"/>
              <a:t>: </a:t>
            </a:r>
          </a:p>
          <a:p>
            <a:pPr algn="just"/>
            <a:r>
              <a:rPr lang="ar-SY" sz="2800" dirty="0"/>
              <a:t>خانة </a:t>
            </a:r>
            <a:r>
              <a:rPr lang="ar-SA" sz="2800" dirty="0"/>
              <a:t>اختيار القراءة والكتابة على مسجل </a:t>
            </a:r>
            <a:r>
              <a:rPr lang="en-US" sz="2800" dirty="0"/>
              <a:t>UCSRC</a:t>
            </a:r>
            <a:r>
              <a:rPr lang="ar-SA" sz="2800" dirty="0"/>
              <a:t> أو </a:t>
            </a:r>
            <a:r>
              <a:rPr lang="en-US" sz="2800" dirty="0"/>
              <a:t>UBRRH</a:t>
            </a:r>
            <a:r>
              <a:rPr lang="ar-SA" sz="2800" dirty="0"/>
              <a:t> أذا كان </a:t>
            </a:r>
            <a:r>
              <a:rPr lang="en-US" sz="2800" dirty="0"/>
              <a:t>URSEL=1</a:t>
            </a:r>
            <a:r>
              <a:rPr lang="ar-SA" sz="2800" dirty="0"/>
              <a:t> يتم أختيار المسجل </a:t>
            </a:r>
            <a:r>
              <a:rPr lang="en-US" sz="2800" dirty="0"/>
              <a:t>UCSRC</a:t>
            </a:r>
            <a:r>
              <a:rPr lang="ar-SA" sz="2800" dirty="0"/>
              <a:t> وأما أذا كان </a:t>
            </a:r>
            <a:r>
              <a:rPr lang="en-US" sz="2800" dirty="0"/>
              <a:t>URSEL=0</a:t>
            </a:r>
            <a:r>
              <a:rPr lang="ar-SA" sz="2800" dirty="0"/>
              <a:t> يتم أختيار </a:t>
            </a:r>
            <a:r>
              <a:rPr lang="en-US" sz="2800" dirty="0"/>
              <a:t>UBRRH</a:t>
            </a:r>
            <a:r>
              <a:rPr lang="ar-SA" sz="2800" dirty="0"/>
              <a:t>.</a:t>
            </a:r>
          </a:p>
          <a:p>
            <a:pPr algn="just"/>
            <a:r>
              <a:rPr lang="ar-SA" sz="2800" b="1" dirty="0">
                <a:solidFill>
                  <a:schemeClr val="accent1"/>
                </a:solidFill>
              </a:rPr>
              <a:t>ملاحظة</a:t>
            </a:r>
            <a:r>
              <a:rPr lang="ar-SA" sz="2800" dirty="0">
                <a:solidFill>
                  <a:schemeClr val="accent1"/>
                </a:solidFill>
              </a:rPr>
              <a:t>: المسلجين </a:t>
            </a:r>
            <a:r>
              <a:rPr lang="en-US" sz="2800" dirty="0">
                <a:solidFill>
                  <a:schemeClr val="accent1"/>
                </a:solidFill>
              </a:rPr>
              <a:t>URSEL</a:t>
            </a:r>
            <a:r>
              <a:rPr lang="ar-SA" sz="2800" dirty="0">
                <a:solidFill>
                  <a:schemeClr val="accent1"/>
                </a:solidFill>
              </a:rPr>
              <a:t> و </a:t>
            </a:r>
            <a:r>
              <a:rPr lang="en-US" sz="2800" dirty="0">
                <a:solidFill>
                  <a:schemeClr val="accent1"/>
                </a:solidFill>
              </a:rPr>
              <a:t>UBRRH</a:t>
            </a:r>
            <a:r>
              <a:rPr lang="ar-SA" sz="2800" dirty="0">
                <a:solidFill>
                  <a:schemeClr val="accent1"/>
                </a:solidFill>
              </a:rPr>
              <a:t> لهما نفس العنوان.</a:t>
            </a:r>
          </a:p>
        </p:txBody>
      </p:sp>
    </p:spTree>
    <p:extLst>
      <p:ext uri="{BB962C8B-B14F-4D97-AF65-F5344CB8AC3E}">
        <p14:creationId xmlns:p14="http://schemas.microsoft.com/office/powerpoint/2010/main" val="23736456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 y="32012"/>
            <a:ext cx="9144000" cy="25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256</a:t>
            </a:fld>
            <a:endParaRPr lang="ar-SA">
              <a:solidFill>
                <a:prstClr val="black">
                  <a:tint val="75000"/>
                </a:prstClr>
              </a:solidFill>
            </a:endParaRPr>
          </a:p>
        </p:txBody>
      </p:sp>
      <p:sp>
        <p:nvSpPr>
          <p:cNvPr id="4" name="مستطيل 3"/>
          <p:cNvSpPr/>
          <p:nvPr/>
        </p:nvSpPr>
        <p:spPr>
          <a:xfrm>
            <a:off x="37211" y="2540226"/>
            <a:ext cx="9085940" cy="4401205"/>
          </a:xfrm>
          <a:prstGeom prst="rect">
            <a:avLst/>
          </a:prstGeom>
        </p:spPr>
        <p:txBody>
          <a:bodyPr wrap="square">
            <a:spAutoFit/>
          </a:bodyPr>
          <a:lstStyle/>
          <a:p>
            <a:pPr marL="177800" indent="-177800" algn="just">
              <a:buFont typeface="Arial" pitchFamily="34" charset="0"/>
              <a:buChar char="•"/>
            </a:pPr>
            <a:r>
              <a:rPr lang="ar-SA" sz="2800" b="1" dirty="0"/>
              <a:t> الخانات </a:t>
            </a:r>
            <a:r>
              <a:rPr lang="en-US" sz="2800" b="1" dirty="0"/>
              <a:t>UBRR:11</a:t>
            </a:r>
            <a:r>
              <a:rPr lang="ar-SA" sz="2800" b="1" dirty="0"/>
              <a:t>: </a:t>
            </a:r>
          </a:p>
          <a:p>
            <a:pPr algn="just"/>
            <a:r>
              <a:rPr lang="ar-SY" sz="2800" dirty="0"/>
              <a:t>خا</a:t>
            </a:r>
            <a:r>
              <a:rPr lang="ar-SA" sz="2800" dirty="0"/>
              <a:t>نات تحديد معدل سرعة الإرسال والإستقبال وفق القانون التالي:</a:t>
            </a:r>
          </a:p>
          <a:p>
            <a:pPr algn="just"/>
            <a:endParaRPr lang="ar-SA" sz="2800" dirty="0">
              <a:solidFill>
                <a:schemeClr val="accent1"/>
              </a:solidFill>
            </a:endParaRPr>
          </a:p>
          <a:p>
            <a:pPr algn="just"/>
            <a:endParaRPr lang="ar-SA" sz="2800" dirty="0">
              <a:solidFill>
                <a:schemeClr val="accent1"/>
              </a:solidFill>
            </a:endParaRPr>
          </a:p>
          <a:p>
            <a:pPr algn="just"/>
            <a:r>
              <a:rPr lang="ar-SA" sz="2800" dirty="0"/>
              <a:t>ويحسب خطأ معدل السرعة وفق القانون التالي:</a:t>
            </a:r>
          </a:p>
          <a:p>
            <a:pPr algn="just"/>
            <a:endParaRPr lang="ar-SA" sz="2800" dirty="0"/>
          </a:p>
          <a:p>
            <a:pPr algn="just"/>
            <a:endParaRPr lang="ar-SA" sz="2800" dirty="0"/>
          </a:p>
          <a:p>
            <a:pPr algn="just"/>
            <a:endParaRPr lang="ar-SA" sz="2800" dirty="0"/>
          </a:p>
          <a:p>
            <a:pPr algn="just"/>
            <a:r>
              <a:rPr lang="en-US" sz="2800" dirty="0" err="1"/>
              <a:t>fck</a:t>
            </a:r>
            <a:r>
              <a:rPr lang="ar-SA" sz="2800" dirty="0"/>
              <a:t> تردد عمل المعالج.</a:t>
            </a:r>
          </a:p>
          <a:p>
            <a:pPr algn="just"/>
            <a:endParaRPr lang="ar-SA" sz="28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8" name="Rectangle 3"/>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9" name="Rectangle 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graphicFrame>
        <p:nvGraphicFramePr>
          <p:cNvPr id="10" name="كائن 9"/>
          <p:cNvGraphicFramePr>
            <a:graphicFrameLocks noChangeAspect="1"/>
          </p:cNvGraphicFramePr>
          <p:nvPr>
            <p:extLst/>
          </p:nvPr>
        </p:nvGraphicFramePr>
        <p:xfrm>
          <a:off x="2577051" y="3508141"/>
          <a:ext cx="4006260" cy="792088"/>
        </p:xfrm>
        <a:graphic>
          <a:graphicData uri="http://schemas.openxmlformats.org/presentationml/2006/ole">
            <mc:AlternateContent xmlns:mc="http://schemas.openxmlformats.org/markup-compatibility/2006">
              <mc:Choice xmlns:v="urn:schemas-microsoft-com:vml" Requires="v">
                <p:oleObj spid="_x0000_s2054" name="Equation" r:id="rId5" imgW="1460500" imgH="419100" progId="Equation.3">
                  <p:embed/>
                </p:oleObj>
              </mc:Choice>
              <mc:Fallback>
                <p:oleObj name="Equation" r:id="rId5" imgW="1460500" imgH="419100" progId="Equation.3">
                  <p:embed/>
                  <p:pic>
                    <p:nvPicPr>
                      <p:cNvPr id="10" name="كائن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7051" y="3508141"/>
                        <a:ext cx="4006260"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7"/>
          <p:cNvSpPr>
            <a:spLocks noChangeArrowheads="1"/>
          </p:cNvSpPr>
          <p:nvPr/>
        </p:nvSpPr>
        <p:spPr bwMode="auto">
          <a:xfrm>
            <a:off x="152400" y="57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1127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4941168"/>
            <a:ext cx="5266315"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67719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257</a:t>
            </a:fld>
            <a:endParaRPr lang="ar-SA">
              <a:solidFill>
                <a:prstClr val="black">
                  <a:tint val="75000"/>
                </a:prstClr>
              </a:solidFill>
            </a:endParaRPr>
          </a:p>
        </p:txBody>
      </p:sp>
      <p:sp>
        <p:nvSpPr>
          <p:cNvPr id="4" name="مستطيل 3"/>
          <p:cNvSpPr/>
          <p:nvPr/>
        </p:nvSpPr>
        <p:spPr>
          <a:xfrm>
            <a:off x="-3520" y="152400"/>
            <a:ext cx="9085940" cy="523220"/>
          </a:xfrm>
          <a:prstGeom prst="rect">
            <a:avLst/>
          </a:prstGeom>
        </p:spPr>
        <p:txBody>
          <a:bodyPr wrap="square">
            <a:spAutoFit/>
          </a:bodyPr>
          <a:lstStyle/>
          <a:p>
            <a:pPr algn="ctr"/>
            <a:r>
              <a:rPr lang="ar-SA" sz="2800" b="1" dirty="0">
                <a:solidFill>
                  <a:srgbClr val="FF0000"/>
                </a:solidFill>
              </a:rPr>
              <a:t>أمثلة على حساب معدل السرعة</a:t>
            </a:r>
            <a:endParaRPr lang="ar-SA" sz="2800" dirty="0">
              <a:solidFill>
                <a:srgbClr val="FF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9" name="Rectangle 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11" name="Rectangle 7"/>
          <p:cNvSpPr>
            <a:spLocks noChangeArrowheads="1"/>
          </p:cNvSpPr>
          <p:nvPr/>
        </p:nvSpPr>
        <p:spPr bwMode="auto">
          <a:xfrm>
            <a:off x="152400" y="57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35" y="679156"/>
            <a:ext cx="8249330" cy="560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211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258</a:t>
            </a:fld>
            <a:endParaRPr lang="ar-SA">
              <a:solidFill>
                <a:prstClr val="black">
                  <a:tint val="75000"/>
                </a:prstClr>
              </a:solidFill>
            </a:endParaRPr>
          </a:p>
        </p:txBody>
      </p:sp>
      <p:sp>
        <p:nvSpPr>
          <p:cNvPr id="6" name="مستطيل 5"/>
          <p:cNvSpPr/>
          <p:nvPr/>
        </p:nvSpPr>
        <p:spPr>
          <a:xfrm>
            <a:off x="665536" y="211287"/>
            <a:ext cx="7731412" cy="646331"/>
          </a:xfrm>
          <a:prstGeom prst="rect">
            <a:avLst/>
          </a:prstGeom>
        </p:spPr>
        <p:txBody>
          <a:bodyPr wrap="none">
            <a:spAutoFit/>
          </a:bodyPr>
          <a:lstStyle/>
          <a:p>
            <a:pPr algn="ctr"/>
            <a:r>
              <a:rPr lang="ar-SA" sz="3600" b="1" dirty="0">
                <a:solidFill>
                  <a:srgbClr val="FF0000"/>
                </a:solidFill>
              </a:rPr>
              <a:t>أعدادات  برمترات الإرسال والإستقبال لـ </a:t>
            </a:r>
            <a:r>
              <a:rPr lang="en-US" sz="3600" b="1" dirty="0">
                <a:solidFill>
                  <a:srgbClr val="FF0000"/>
                </a:solidFill>
              </a:rPr>
              <a:t>USART</a:t>
            </a:r>
            <a:r>
              <a:rPr lang="ar-SA" sz="3600" b="1" dirty="0">
                <a:solidFill>
                  <a:srgbClr val="FF0000"/>
                </a:solidFill>
              </a:rPr>
              <a:t> </a:t>
            </a:r>
            <a:endParaRPr lang="en-US" sz="3600" b="1" dirty="0">
              <a:solidFill>
                <a:srgbClr val="FF0000"/>
              </a:solidFill>
            </a:endParaRPr>
          </a:p>
        </p:txBody>
      </p:sp>
      <p:sp>
        <p:nvSpPr>
          <p:cNvPr id="2" name="مستطيل 1"/>
          <p:cNvSpPr/>
          <p:nvPr/>
        </p:nvSpPr>
        <p:spPr>
          <a:xfrm>
            <a:off x="665536" y="826827"/>
            <a:ext cx="7362848" cy="5940088"/>
          </a:xfrm>
          <a:prstGeom prst="rect">
            <a:avLst/>
          </a:prstGeom>
        </p:spPr>
        <p:txBody>
          <a:bodyPr wrap="square">
            <a:spAutoFit/>
          </a:bodyPr>
          <a:lstStyle/>
          <a:p>
            <a:pPr algn="l"/>
            <a:r>
              <a:rPr lang="en-US" sz="2000" b="1" dirty="0"/>
              <a:t>#define </a:t>
            </a:r>
            <a:r>
              <a:rPr lang="en-US" sz="2000" b="1" dirty="0">
                <a:solidFill>
                  <a:schemeClr val="tx2"/>
                </a:solidFill>
              </a:rPr>
              <a:t>FOSC</a:t>
            </a:r>
            <a:r>
              <a:rPr lang="en-US" sz="2000" b="1" dirty="0">
                <a:solidFill>
                  <a:srgbClr val="FF0000"/>
                </a:solidFill>
              </a:rPr>
              <a:t> 1843200// Clock Speed</a:t>
            </a:r>
          </a:p>
          <a:p>
            <a:pPr algn="l"/>
            <a:r>
              <a:rPr lang="en-US" sz="2000" b="1" dirty="0"/>
              <a:t>#define </a:t>
            </a:r>
            <a:r>
              <a:rPr lang="en-US" sz="2000" b="1" dirty="0">
                <a:solidFill>
                  <a:schemeClr val="tx2"/>
                </a:solidFill>
              </a:rPr>
              <a:t>BAUD</a:t>
            </a:r>
            <a:r>
              <a:rPr lang="en-US" sz="2000" b="1" dirty="0">
                <a:solidFill>
                  <a:srgbClr val="FF0000"/>
                </a:solidFill>
              </a:rPr>
              <a:t> 9600</a:t>
            </a:r>
          </a:p>
          <a:p>
            <a:pPr algn="l"/>
            <a:r>
              <a:rPr lang="en-US" sz="2000" b="1" dirty="0"/>
              <a:t>#define </a:t>
            </a:r>
            <a:r>
              <a:rPr lang="en-US" sz="2000" b="1" dirty="0">
                <a:solidFill>
                  <a:schemeClr val="tx2"/>
                </a:solidFill>
              </a:rPr>
              <a:t>MYUBRR</a:t>
            </a:r>
            <a:r>
              <a:rPr lang="en-US" sz="2000" b="1" dirty="0">
                <a:solidFill>
                  <a:srgbClr val="FF0000"/>
                </a:solidFill>
              </a:rPr>
              <a:t> FOSC/16/BAUD-1</a:t>
            </a:r>
          </a:p>
          <a:p>
            <a:pPr algn="l"/>
            <a:r>
              <a:rPr lang="en-US" sz="2000" b="1" dirty="0"/>
              <a:t>void </a:t>
            </a:r>
            <a:r>
              <a:rPr lang="en-US" sz="2000" b="1" dirty="0" err="1"/>
              <a:t>USART_Init</a:t>
            </a:r>
            <a:r>
              <a:rPr lang="en-US" sz="2000" b="1" dirty="0"/>
              <a:t>( unsigned </a:t>
            </a:r>
            <a:r>
              <a:rPr lang="en-US" sz="2000" b="1" dirty="0" err="1"/>
              <a:t>int</a:t>
            </a:r>
            <a:r>
              <a:rPr lang="en-US" sz="2000" b="1" dirty="0"/>
              <a:t> </a:t>
            </a:r>
            <a:r>
              <a:rPr lang="en-US" sz="2000" b="1" dirty="0" err="1"/>
              <a:t>ubrr</a:t>
            </a:r>
            <a:r>
              <a:rPr lang="en-US" sz="2000" b="1" dirty="0"/>
              <a:t>)</a:t>
            </a:r>
          </a:p>
          <a:p>
            <a:pPr algn="l"/>
            <a:r>
              <a:rPr lang="en-US" sz="2000" b="1" dirty="0"/>
              <a:t>{</a:t>
            </a:r>
          </a:p>
          <a:p>
            <a:pPr algn="l"/>
            <a:r>
              <a:rPr lang="en-US" sz="2000" b="1" dirty="0">
                <a:solidFill>
                  <a:srgbClr val="00B050"/>
                </a:solidFill>
              </a:rPr>
              <a:t>/* Set baud rate */</a:t>
            </a:r>
          </a:p>
          <a:p>
            <a:pPr algn="l"/>
            <a:r>
              <a:rPr lang="en-US" sz="2000" b="1" dirty="0">
                <a:solidFill>
                  <a:srgbClr val="FF0000"/>
                </a:solidFill>
              </a:rPr>
              <a:t>UBRRH = (unsigned char)(</a:t>
            </a:r>
            <a:r>
              <a:rPr lang="en-US" sz="2000" b="1" dirty="0" err="1">
                <a:solidFill>
                  <a:srgbClr val="FF0000"/>
                </a:solidFill>
              </a:rPr>
              <a:t>ubrr</a:t>
            </a:r>
            <a:r>
              <a:rPr lang="en-US" sz="2000" b="1" dirty="0">
                <a:solidFill>
                  <a:srgbClr val="FF0000"/>
                </a:solidFill>
              </a:rPr>
              <a:t>&gt;&gt;8);</a:t>
            </a:r>
          </a:p>
          <a:p>
            <a:pPr algn="l"/>
            <a:r>
              <a:rPr lang="en-US" sz="2000" b="1" dirty="0">
                <a:solidFill>
                  <a:srgbClr val="FF0000"/>
                </a:solidFill>
              </a:rPr>
              <a:t>UBRRL = (unsigned char)</a:t>
            </a:r>
            <a:r>
              <a:rPr lang="en-US" sz="2000" b="1" dirty="0" err="1">
                <a:solidFill>
                  <a:srgbClr val="FF0000"/>
                </a:solidFill>
              </a:rPr>
              <a:t>ubrr</a:t>
            </a:r>
            <a:r>
              <a:rPr lang="en-US" sz="2000" b="1" dirty="0">
                <a:solidFill>
                  <a:srgbClr val="FF0000"/>
                </a:solidFill>
              </a:rPr>
              <a:t>;</a:t>
            </a:r>
          </a:p>
          <a:p>
            <a:pPr algn="l"/>
            <a:r>
              <a:rPr lang="en-US" sz="2000" b="1" dirty="0">
                <a:solidFill>
                  <a:srgbClr val="00B050"/>
                </a:solidFill>
              </a:rPr>
              <a:t>/* Enable receiver and transmitter */</a:t>
            </a:r>
          </a:p>
          <a:p>
            <a:pPr algn="l"/>
            <a:r>
              <a:rPr lang="en-US" sz="2000" b="1" dirty="0">
                <a:solidFill>
                  <a:srgbClr val="FF0000"/>
                </a:solidFill>
              </a:rPr>
              <a:t>UCSRB = (1&lt;&lt;RXEN)|(1&lt;&lt;TXEN);</a:t>
            </a:r>
          </a:p>
          <a:p>
            <a:pPr algn="l"/>
            <a:r>
              <a:rPr lang="en-US" sz="2000" b="1" dirty="0">
                <a:solidFill>
                  <a:srgbClr val="00B050"/>
                </a:solidFill>
              </a:rPr>
              <a:t>/* Set frame format: 8data, 2stop bit */</a:t>
            </a:r>
          </a:p>
          <a:p>
            <a:pPr algn="l"/>
            <a:r>
              <a:rPr lang="en-US" sz="2000" b="1" dirty="0">
                <a:solidFill>
                  <a:srgbClr val="FF0000"/>
                </a:solidFill>
              </a:rPr>
              <a:t>UCSRC = (1&lt;&lt;URSEL)|(3&lt;&lt;UCSZ0);</a:t>
            </a:r>
          </a:p>
          <a:p>
            <a:pPr algn="l"/>
            <a:endParaRPr lang="en-US" sz="2000" b="1" dirty="0"/>
          </a:p>
          <a:p>
            <a:pPr algn="l"/>
            <a:r>
              <a:rPr lang="en-US" sz="2000" b="1" dirty="0"/>
              <a:t>void main( void )</a:t>
            </a:r>
          </a:p>
          <a:p>
            <a:pPr algn="l"/>
            <a:r>
              <a:rPr lang="en-US" sz="2000" b="1" dirty="0"/>
              <a:t>{</a:t>
            </a:r>
          </a:p>
          <a:p>
            <a:pPr algn="l"/>
            <a:r>
              <a:rPr lang="en-US" sz="2000" b="1" dirty="0"/>
              <a:t>:.</a:t>
            </a:r>
          </a:p>
          <a:p>
            <a:pPr algn="l"/>
            <a:r>
              <a:rPr lang="en-US" sz="2000" b="1" dirty="0" err="1"/>
              <a:t>USART_Init</a:t>
            </a:r>
            <a:r>
              <a:rPr lang="en-US" sz="2000" b="1" dirty="0"/>
              <a:t> ( MYUBRR );</a:t>
            </a:r>
          </a:p>
          <a:p>
            <a:pPr algn="l"/>
            <a:r>
              <a:rPr lang="en-US" sz="2000" b="1" dirty="0"/>
              <a:t>:.</a:t>
            </a:r>
          </a:p>
          <a:p>
            <a:pPr algn="l"/>
            <a:r>
              <a:rPr lang="en-US" sz="2000" b="1" dirty="0"/>
              <a:t>}}</a:t>
            </a:r>
            <a:endParaRPr lang="ar-SA" sz="2000" b="1" dirty="0"/>
          </a:p>
        </p:txBody>
      </p:sp>
    </p:spTree>
    <p:extLst>
      <p:ext uri="{BB962C8B-B14F-4D97-AF65-F5344CB8AC3E}">
        <p14:creationId xmlns:p14="http://schemas.microsoft.com/office/powerpoint/2010/main" val="224388237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259</a:t>
            </a:fld>
            <a:endParaRPr lang="ar-SA">
              <a:solidFill>
                <a:prstClr val="black">
                  <a:tint val="75000"/>
                </a:prstClr>
              </a:solidFill>
            </a:endParaRPr>
          </a:p>
        </p:txBody>
      </p:sp>
      <p:sp>
        <p:nvSpPr>
          <p:cNvPr id="6" name="مستطيل 5"/>
          <p:cNvSpPr/>
          <p:nvPr/>
        </p:nvSpPr>
        <p:spPr>
          <a:xfrm>
            <a:off x="2350999" y="211287"/>
            <a:ext cx="4360489" cy="646331"/>
          </a:xfrm>
          <a:prstGeom prst="rect">
            <a:avLst/>
          </a:prstGeom>
        </p:spPr>
        <p:txBody>
          <a:bodyPr wrap="none">
            <a:spAutoFit/>
          </a:bodyPr>
          <a:lstStyle/>
          <a:p>
            <a:pPr algn="ctr"/>
            <a:r>
              <a:rPr lang="ar-SA" sz="3600" b="1" dirty="0">
                <a:solidFill>
                  <a:srgbClr val="FF0000"/>
                </a:solidFill>
              </a:rPr>
              <a:t>إرسال والإستقبال المعطيات </a:t>
            </a:r>
            <a:endParaRPr lang="en-US" sz="3600" b="1" dirty="0">
              <a:solidFill>
                <a:srgbClr val="FF0000"/>
              </a:solidFill>
            </a:endParaRPr>
          </a:p>
        </p:txBody>
      </p:sp>
      <p:sp>
        <p:nvSpPr>
          <p:cNvPr id="2" name="مستطيل 1"/>
          <p:cNvSpPr/>
          <p:nvPr/>
        </p:nvSpPr>
        <p:spPr>
          <a:xfrm>
            <a:off x="665536" y="826827"/>
            <a:ext cx="8082928" cy="5262979"/>
          </a:xfrm>
          <a:prstGeom prst="rect">
            <a:avLst/>
          </a:prstGeom>
        </p:spPr>
        <p:txBody>
          <a:bodyPr wrap="square">
            <a:spAutoFit/>
          </a:bodyPr>
          <a:lstStyle/>
          <a:p>
            <a:r>
              <a:rPr lang="ar-SA" sz="2800" b="1" dirty="0">
                <a:solidFill>
                  <a:schemeClr val="tx2"/>
                </a:solidFill>
              </a:rPr>
              <a:t>ارسال المعطيات </a:t>
            </a:r>
            <a:r>
              <a:rPr lang="en-US" sz="2800" b="1" dirty="0">
                <a:solidFill>
                  <a:schemeClr val="tx2"/>
                </a:solidFill>
              </a:rPr>
              <a:t>8BIT</a:t>
            </a:r>
            <a:r>
              <a:rPr lang="ar-SA" sz="2800" b="1" dirty="0">
                <a:solidFill>
                  <a:schemeClr val="tx2"/>
                </a:solidFill>
              </a:rPr>
              <a:t>:</a:t>
            </a:r>
            <a:endParaRPr lang="en-US" sz="2800" b="1" dirty="0">
              <a:solidFill>
                <a:schemeClr val="tx2"/>
              </a:solidFill>
            </a:endParaRPr>
          </a:p>
          <a:p>
            <a:pPr algn="l"/>
            <a:r>
              <a:rPr lang="en-US" sz="2000" b="1" dirty="0"/>
              <a:t>void </a:t>
            </a:r>
            <a:r>
              <a:rPr lang="en-US" sz="2000" b="1" dirty="0" err="1"/>
              <a:t>USART_Transmit</a:t>
            </a:r>
            <a:r>
              <a:rPr lang="en-US" sz="2000" b="1" dirty="0"/>
              <a:t>( unsigned char data )</a:t>
            </a:r>
          </a:p>
          <a:p>
            <a:pPr algn="l"/>
            <a:r>
              <a:rPr lang="en-US" sz="2000" b="1" dirty="0"/>
              <a:t>{</a:t>
            </a:r>
          </a:p>
          <a:p>
            <a:pPr algn="l"/>
            <a:r>
              <a:rPr lang="en-US" sz="2000" b="1" dirty="0">
                <a:solidFill>
                  <a:srgbClr val="00B050"/>
                </a:solidFill>
              </a:rPr>
              <a:t>/* Wait for empty transmit buffer *</a:t>
            </a:r>
            <a:r>
              <a:rPr lang="en-US" sz="2000" b="1" dirty="0"/>
              <a:t>/</a:t>
            </a:r>
          </a:p>
          <a:p>
            <a:pPr algn="l"/>
            <a:r>
              <a:rPr lang="en-US" sz="2000" b="1" dirty="0">
                <a:solidFill>
                  <a:srgbClr val="FF0000"/>
                </a:solidFill>
              </a:rPr>
              <a:t>while (!UCSRA.UDRE);</a:t>
            </a:r>
          </a:p>
          <a:p>
            <a:pPr algn="l"/>
            <a:r>
              <a:rPr lang="en-US" sz="2000" b="1" dirty="0">
                <a:solidFill>
                  <a:srgbClr val="00B050"/>
                </a:solidFill>
              </a:rPr>
              <a:t>/* Put data into buffer, sends the data */</a:t>
            </a:r>
          </a:p>
          <a:p>
            <a:pPr algn="l"/>
            <a:r>
              <a:rPr lang="en-US" sz="2000" b="1" dirty="0">
                <a:solidFill>
                  <a:srgbClr val="FF0000"/>
                </a:solidFill>
              </a:rPr>
              <a:t>UDR = data;</a:t>
            </a:r>
          </a:p>
          <a:p>
            <a:pPr algn="l" rtl="0"/>
            <a:r>
              <a:rPr lang="en-US" sz="2000" b="1" dirty="0"/>
              <a:t>}</a:t>
            </a:r>
          </a:p>
          <a:p>
            <a:r>
              <a:rPr lang="ar-SA" sz="2800" b="1" dirty="0">
                <a:solidFill>
                  <a:schemeClr val="tx2"/>
                </a:solidFill>
              </a:rPr>
              <a:t>استقبال المعطيات </a:t>
            </a:r>
            <a:r>
              <a:rPr lang="en-US" sz="2800" b="1" dirty="0">
                <a:solidFill>
                  <a:schemeClr val="tx2"/>
                </a:solidFill>
              </a:rPr>
              <a:t>8BIT</a:t>
            </a:r>
            <a:r>
              <a:rPr lang="ar-SA" sz="2000" b="1" dirty="0"/>
              <a:t>:</a:t>
            </a:r>
            <a:endParaRPr lang="en-US" sz="2000" b="1" dirty="0"/>
          </a:p>
          <a:p>
            <a:pPr algn="l" rtl="0"/>
            <a:r>
              <a:rPr lang="en-US" sz="2000" b="1" dirty="0"/>
              <a:t>unsigned char </a:t>
            </a:r>
            <a:r>
              <a:rPr lang="en-US" sz="2000" b="1" dirty="0" err="1"/>
              <a:t>USART_Receive</a:t>
            </a:r>
            <a:r>
              <a:rPr lang="en-US" sz="2000" b="1" dirty="0"/>
              <a:t>( void )</a:t>
            </a:r>
          </a:p>
          <a:p>
            <a:pPr algn="l" rtl="0"/>
            <a:r>
              <a:rPr lang="en-US" sz="2000" b="1" dirty="0"/>
              <a:t>{</a:t>
            </a:r>
          </a:p>
          <a:p>
            <a:pPr algn="l" rtl="0"/>
            <a:r>
              <a:rPr lang="en-US" sz="2000" b="1" dirty="0">
                <a:solidFill>
                  <a:srgbClr val="00B050"/>
                </a:solidFill>
              </a:rPr>
              <a:t>/* Wait for data to be received */</a:t>
            </a:r>
          </a:p>
          <a:p>
            <a:pPr algn="l" rtl="0"/>
            <a:r>
              <a:rPr lang="en-US" sz="2000" b="1" dirty="0">
                <a:solidFill>
                  <a:srgbClr val="FF0000"/>
                </a:solidFill>
              </a:rPr>
              <a:t>while ( !UCSRA.RXC ) ;</a:t>
            </a:r>
          </a:p>
          <a:p>
            <a:pPr algn="l" rtl="0"/>
            <a:r>
              <a:rPr lang="en-US" sz="2000" b="1" dirty="0">
                <a:solidFill>
                  <a:srgbClr val="00B050"/>
                </a:solidFill>
              </a:rPr>
              <a:t>/* Get and return received data from buffer */</a:t>
            </a:r>
          </a:p>
          <a:p>
            <a:pPr algn="l" rtl="0"/>
            <a:r>
              <a:rPr lang="en-US" sz="2000" b="1" dirty="0">
                <a:solidFill>
                  <a:srgbClr val="FF0000"/>
                </a:solidFill>
              </a:rPr>
              <a:t>return UDR;</a:t>
            </a:r>
          </a:p>
          <a:p>
            <a:pPr algn="l" rtl="0"/>
            <a:r>
              <a:rPr lang="en-US" sz="2000" b="1" dirty="0"/>
              <a:t>}</a:t>
            </a:r>
          </a:p>
        </p:txBody>
      </p:sp>
    </p:spTree>
    <p:extLst>
      <p:ext uri="{BB962C8B-B14F-4D97-AF65-F5344CB8AC3E}">
        <p14:creationId xmlns:p14="http://schemas.microsoft.com/office/powerpoint/2010/main" val="2184869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26</a:t>
            </a:fld>
            <a:endParaRPr lang="ar-S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1" y="898053"/>
            <a:ext cx="8877077" cy="311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2" y="4015987"/>
            <a:ext cx="9217024" cy="240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928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hift\Desktop\my work\COURSE MICRO\applications\application33\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046" y="1124744"/>
            <a:ext cx="6048672" cy="463258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187624" y="110434"/>
            <a:ext cx="6617517" cy="584775"/>
          </a:xfrm>
          <a:prstGeom prst="rect">
            <a:avLst/>
          </a:prstGeom>
        </p:spPr>
        <p:txBody>
          <a:bodyPr wrap="none">
            <a:spAutoFit/>
          </a:bodyPr>
          <a:lstStyle/>
          <a:p>
            <a:r>
              <a:rPr lang="ar-SA" sz="3200" b="1" dirty="0">
                <a:solidFill>
                  <a:srgbClr val="FF0000"/>
                </a:solidFill>
              </a:rPr>
              <a:t>تطبيق (إرسال محرف باستخدام نافذة </a:t>
            </a:r>
            <a:r>
              <a:rPr lang="en-US" sz="3200" b="1" dirty="0">
                <a:solidFill>
                  <a:srgbClr val="FF0000"/>
                </a:solidFill>
              </a:rPr>
              <a:t>USART</a:t>
            </a:r>
            <a:r>
              <a:rPr lang="ar-SA" sz="3200" b="1" dirty="0">
                <a:solidFill>
                  <a:srgbClr val="FF0000"/>
                </a:solidFill>
              </a:rPr>
              <a:t>)</a:t>
            </a:r>
          </a:p>
        </p:txBody>
      </p:sp>
      <p:sp>
        <p:nvSpPr>
          <p:cNvPr id="9" name="مربع نص 8">
            <a:hlinkClick r:id="rId3" action="ppaction://program"/>
          </p:cNvPr>
          <p:cNvSpPr txBox="1"/>
          <p:nvPr/>
        </p:nvSpPr>
        <p:spPr>
          <a:xfrm>
            <a:off x="6368590" y="5692024"/>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\Examples\Ex25</a:t>
            </a:r>
            <a:endParaRPr lang="ar-SA" b="1" dirty="0">
              <a:solidFill>
                <a:srgbClr val="FF0000"/>
              </a:solidFill>
            </a:endParaRPr>
          </a:p>
        </p:txBody>
      </p:sp>
      <p:sp>
        <p:nvSpPr>
          <p:cNvPr id="10" name="مستطيل 9"/>
          <p:cNvSpPr/>
          <p:nvPr/>
        </p:nvSpPr>
        <p:spPr>
          <a:xfrm>
            <a:off x="6161098" y="5624371"/>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260</a:t>
            </a:fld>
            <a:endParaRPr lang="ar-SA"/>
          </a:p>
        </p:txBody>
      </p:sp>
    </p:spTree>
    <p:extLst>
      <p:ext uri="{BB962C8B-B14F-4D97-AF65-F5344CB8AC3E}">
        <p14:creationId xmlns:p14="http://schemas.microsoft.com/office/powerpoint/2010/main" val="31438579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55" y="260648"/>
          <a:ext cx="9164419" cy="6376388"/>
        </p:xfrm>
        <a:graphic>
          <a:graphicData uri="http://schemas.openxmlformats.org/drawingml/2006/table">
            <a:tbl>
              <a:tblPr rtl="1" firstRow="1" bandRow="1">
                <a:tableStyleId>{2D5ABB26-0587-4C30-8999-92F81FD0307C}</a:tableStyleId>
              </a:tblPr>
              <a:tblGrid>
                <a:gridCol w="4259530">
                  <a:extLst>
                    <a:ext uri="{9D8B030D-6E8A-4147-A177-3AD203B41FA5}">
                      <a16:colId xmlns:a16="http://schemas.microsoft.com/office/drawing/2014/main" val="20000"/>
                    </a:ext>
                  </a:extLst>
                </a:gridCol>
                <a:gridCol w="4904889">
                  <a:extLst>
                    <a:ext uri="{9D8B030D-6E8A-4147-A177-3AD203B41FA5}">
                      <a16:colId xmlns:a16="http://schemas.microsoft.com/office/drawing/2014/main" val="20001"/>
                    </a:ext>
                  </a:extLst>
                </a:gridCol>
              </a:tblGrid>
              <a:tr h="6376388">
                <a:tc>
                  <a:txBody>
                    <a:bodyPr/>
                    <a:lstStyle/>
                    <a:p>
                      <a:pPr algn="l" rtl="1"/>
                      <a:r>
                        <a:rPr lang="en-US" sz="2300" b="0" dirty="0">
                          <a:solidFill>
                            <a:schemeClr val="tx1"/>
                          </a:solidFill>
                        </a:rPr>
                        <a:t>void </a:t>
                      </a:r>
                      <a:r>
                        <a:rPr lang="en-US" sz="2300" b="0" dirty="0" err="1">
                          <a:solidFill>
                            <a:schemeClr val="tx1"/>
                          </a:solidFill>
                        </a:rPr>
                        <a:t>USART_Transmit</a:t>
                      </a:r>
                      <a:r>
                        <a:rPr lang="en-US" sz="2300" b="0" dirty="0">
                          <a:solidFill>
                            <a:schemeClr val="tx1"/>
                          </a:solidFill>
                        </a:rPr>
                        <a:t>( unsigned char data )</a:t>
                      </a:r>
                    </a:p>
                    <a:p>
                      <a:pPr algn="l" rtl="1"/>
                      <a:r>
                        <a:rPr lang="en-US" sz="2300" b="0" dirty="0">
                          <a:solidFill>
                            <a:schemeClr val="tx1"/>
                          </a:solidFill>
                        </a:rPr>
                        <a:t>{</a:t>
                      </a:r>
                      <a:r>
                        <a:rPr lang="en-US" sz="2300" b="0" dirty="0">
                          <a:solidFill>
                            <a:srgbClr val="00B050"/>
                          </a:solidFill>
                        </a:rPr>
                        <a:t>/* Wait for empty transmit buffer */</a:t>
                      </a:r>
                    </a:p>
                    <a:p>
                      <a:pPr algn="l" rtl="1"/>
                      <a:r>
                        <a:rPr lang="en-US" sz="2300" b="0" dirty="0">
                          <a:solidFill>
                            <a:srgbClr val="FF0000"/>
                          </a:solidFill>
                        </a:rPr>
                        <a:t>while (!UCSRA.UDRE);</a:t>
                      </a:r>
                    </a:p>
                    <a:p>
                      <a:pPr algn="l" rtl="1"/>
                      <a:r>
                        <a:rPr lang="en-US" sz="2300" b="0" kern="1200" dirty="0">
                          <a:solidFill>
                            <a:srgbClr val="00B050"/>
                          </a:solidFill>
                          <a:latin typeface="+mn-lt"/>
                          <a:ea typeface="+mn-ea"/>
                          <a:cs typeface="+mn-cs"/>
                        </a:rPr>
                        <a:t>// Put data into buffer, sends the </a:t>
                      </a:r>
                      <a:r>
                        <a:rPr lang="en-US" sz="2300" b="0" dirty="0">
                          <a:solidFill>
                            <a:schemeClr val="tx1"/>
                          </a:solidFill>
                        </a:rPr>
                        <a:t>data </a:t>
                      </a:r>
                      <a:r>
                        <a:rPr lang="en-US" sz="2300" b="0" dirty="0">
                          <a:solidFill>
                            <a:srgbClr val="FF0000"/>
                          </a:solidFill>
                        </a:rPr>
                        <a:t>UDR = data</a:t>
                      </a:r>
                      <a:r>
                        <a:rPr lang="en-US" sz="2300" b="0" dirty="0">
                          <a:solidFill>
                            <a:schemeClr val="tx1"/>
                          </a:solidFill>
                        </a:rPr>
                        <a:t>;</a:t>
                      </a:r>
                    </a:p>
                    <a:p>
                      <a:pPr algn="l" rtl="1"/>
                      <a:r>
                        <a:rPr lang="en-US" sz="2300" b="0" dirty="0">
                          <a:solidFill>
                            <a:schemeClr val="tx1"/>
                          </a:solidFill>
                        </a:rPr>
                        <a:t>}</a:t>
                      </a:r>
                    </a:p>
                    <a:p>
                      <a:pPr algn="l" rtl="1"/>
                      <a:r>
                        <a:rPr lang="en-US" sz="2300" b="0" dirty="0">
                          <a:solidFill>
                            <a:schemeClr val="tx1"/>
                          </a:solidFill>
                        </a:rPr>
                        <a:t>void main( void )</a:t>
                      </a:r>
                    </a:p>
                    <a:p>
                      <a:pPr algn="l" rtl="1"/>
                      <a:r>
                        <a:rPr lang="en-US" sz="2300" b="0" dirty="0">
                          <a:solidFill>
                            <a:schemeClr val="tx1"/>
                          </a:solidFill>
                        </a:rPr>
                        <a:t>{</a:t>
                      </a:r>
                    </a:p>
                    <a:p>
                      <a:pPr algn="l" rtl="1"/>
                      <a:r>
                        <a:rPr lang="en-US" sz="2300" b="0" dirty="0" err="1">
                          <a:solidFill>
                            <a:schemeClr val="tx1"/>
                          </a:solidFill>
                        </a:rPr>
                        <a:t>USART_Init</a:t>
                      </a:r>
                      <a:r>
                        <a:rPr lang="en-US" sz="2300" b="0" dirty="0">
                          <a:solidFill>
                            <a:schemeClr val="tx1"/>
                          </a:solidFill>
                        </a:rPr>
                        <a:t> ( MYUBRR );</a:t>
                      </a:r>
                    </a:p>
                    <a:p>
                      <a:pPr algn="l" rtl="1"/>
                      <a:r>
                        <a:rPr lang="en-US" sz="2300" b="0" dirty="0">
                          <a:solidFill>
                            <a:schemeClr val="tx1"/>
                          </a:solidFill>
                        </a:rPr>
                        <a:t>while(1){</a:t>
                      </a:r>
                    </a:p>
                    <a:p>
                      <a:pPr algn="l" rtl="1"/>
                      <a:r>
                        <a:rPr lang="en-US" sz="2300" b="0" dirty="0" err="1">
                          <a:solidFill>
                            <a:srgbClr val="FF0000"/>
                          </a:solidFill>
                        </a:rPr>
                        <a:t>USART_Transmit</a:t>
                      </a:r>
                      <a:r>
                        <a:rPr lang="en-US" sz="2300" b="0" dirty="0">
                          <a:solidFill>
                            <a:srgbClr val="FF0000"/>
                          </a:solidFill>
                        </a:rPr>
                        <a:t>('A');</a:t>
                      </a:r>
                    </a:p>
                    <a:p>
                      <a:pPr algn="l" rtl="1"/>
                      <a:r>
                        <a:rPr lang="en-US" sz="2300" b="0" dirty="0" err="1">
                          <a:solidFill>
                            <a:schemeClr val="tx1"/>
                          </a:solidFill>
                        </a:rPr>
                        <a:t>delay_ms</a:t>
                      </a:r>
                      <a:r>
                        <a:rPr lang="en-US" sz="2300" b="0" dirty="0">
                          <a:solidFill>
                            <a:schemeClr val="tx1"/>
                          </a:solidFill>
                        </a:rPr>
                        <a:t>(1000);</a:t>
                      </a:r>
                    </a:p>
                    <a:p>
                      <a:pPr algn="l" rtl="1"/>
                      <a:r>
                        <a:rPr lang="en-US" sz="2300" b="0" dirty="0">
                          <a:solidFill>
                            <a:schemeClr val="tx1"/>
                          </a:solidFill>
                        </a:rPr>
                        <a:t>}</a:t>
                      </a:r>
                    </a:p>
                    <a:p>
                      <a:pPr algn="l" rtl="1"/>
                      <a:r>
                        <a:rPr lang="en-US" sz="2300" b="0" dirty="0">
                          <a:solidFill>
                            <a:schemeClr val="tx1"/>
                          </a:solidFill>
                        </a:rPr>
                        <a:t>}</a:t>
                      </a:r>
                    </a:p>
                  </a:txBody>
                  <a:tcPr/>
                </a:tc>
                <a:tc>
                  <a:txBody>
                    <a:bodyPr/>
                    <a:lstStyle/>
                    <a:p>
                      <a:pPr algn="l" rtl="1"/>
                      <a:r>
                        <a:rPr lang="en-US" sz="2300" b="0" dirty="0">
                          <a:solidFill>
                            <a:schemeClr val="tx1"/>
                          </a:solidFill>
                        </a:rPr>
                        <a:t>#include &lt;mega16.h&gt;</a:t>
                      </a:r>
                    </a:p>
                    <a:p>
                      <a:pPr algn="l" rtl="1"/>
                      <a:r>
                        <a:rPr lang="en-US" sz="2300" b="0" dirty="0">
                          <a:solidFill>
                            <a:schemeClr val="tx1"/>
                          </a:solidFill>
                        </a:rPr>
                        <a:t>#include &lt;</a:t>
                      </a:r>
                      <a:r>
                        <a:rPr lang="en-US" sz="2300" b="0" dirty="0" err="1">
                          <a:solidFill>
                            <a:schemeClr val="tx1"/>
                          </a:solidFill>
                        </a:rPr>
                        <a:t>delay.h</a:t>
                      </a:r>
                      <a:r>
                        <a:rPr lang="en-US" sz="2300" b="0" dirty="0">
                          <a:solidFill>
                            <a:schemeClr val="tx1"/>
                          </a:solidFill>
                        </a:rPr>
                        <a:t>&gt;</a:t>
                      </a:r>
                    </a:p>
                    <a:p>
                      <a:pPr algn="l" rtl="1"/>
                      <a:r>
                        <a:rPr lang="en-US" sz="2300" b="0" dirty="0">
                          <a:solidFill>
                            <a:schemeClr val="tx1"/>
                          </a:solidFill>
                        </a:rPr>
                        <a:t>#define FOSC 1000000// Clock Speed</a:t>
                      </a:r>
                    </a:p>
                    <a:p>
                      <a:pPr algn="l" rtl="1"/>
                      <a:r>
                        <a:rPr lang="en-US" sz="2300" b="0" dirty="0">
                          <a:solidFill>
                            <a:schemeClr val="tx1"/>
                          </a:solidFill>
                        </a:rPr>
                        <a:t>#define BAUD 2400</a:t>
                      </a:r>
                    </a:p>
                    <a:p>
                      <a:pPr algn="l" rtl="1"/>
                      <a:r>
                        <a:rPr lang="en-US" sz="2300" b="0" dirty="0">
                          <a:solidFill>
                            <a:schemeClr val="tx1"/>
                          </a:solidFill>
                        </a:rPr>
                        <a:t>#define MYUBRR FOSC/16/BAUD-1</a:t>
                      </a:r>
                    </a:p>
                    <a:p>
                      <a:pPr algn="l" rtl="1"/>
                      <a:r>
                        <a:rPr lang="en-US" sz="2300" b="0" dirty="0">
                          <a:solidFill>
                            <a:schemeClr val="tx1"/>
                          </a:solidFill>
                        </a:rPr>
                        <a:t>void </a:t>
                      </a:r>
                      <a:r>
                        <a:rPr lang="en-US" sz="2300" b="0" dirty="0" err="1">
                          <a:solidFill>
                            <a:schemeClr val="tx1"/>
                          </a:solidFill>
                        </a:rPr>
                        <a:t>USART_Init</a:t>
                      </a:r>
                      <a:r>
                        <a:rPr lang="en-US" sz="2300" b="0" dirty="0">
                          <a:solidFill>
                            <a:schemeClr val="tx1"/>
                          </a:solidFill>
                        </a:rPr>
                        <a:t>( unsigned </a:t>
                      </a:r>
                      <a:r>
                        <a:rPr lang="en-US" sz="2300" b="0" dirty="0" err="1">
                          <a:solidFill>
                            <a:schemeClr val="tx1"/>
                          </a:solidFill>
                        </a:rPr>
                        <a:t>int</a:t>
                      </a:r>
                      <a:r>
                        <a:rPr lang="en-US" sz="2300" b="0" dirty="0">
                          <a:solidFill>
                            <a:schemeClr val="tx1"/>
                          </a:solidFill>
                        </a:rPr>
                        <a:t> </a:t>
                      </a:r>
                      <a:r>
                        <a:rPr lang="en-US" sz="2300" b="0" dirty="0" err="1">
                          <a:solidFill>
                            <a:schemeClr val="tx1"/>
                          </a:solidFill>
                        </a:rPr>
                        <a:t>ubrr</a:t>
                      </a:r>
                      <a:r>
                        <a:rPr lang="en-US" sz="2300" b="0" dirty="0">
                          <a:solidFill>
                            <a:schemeClr val="tx1"/>
                          </a:solidFill>
                        </a:rPr>
                        <a:t>)</a:t>
                      </a:r>
                    </a:p>
                    <a:p>
                      <a:pPr algn="l" rtl="1"/>
                      <a:r>
                        <a:rPr lang="en-US" sz="2300" b="0" dirty="0">
                          <a:solidFill>
                            <a:schemeClr val="tx1"/>
                          </a:solidFill>
                        </a:rPr>
                        <a:t>{</a:t>
                      </a:r>
                    </a:p>
                    <a:p>
                      <a:pPr algn="l" rtl="1"/>
                      <a:r>
                        <a:rPr lang="en-US" sz="2300" b="0" dirty="0">
                          <a:solidFill>
                            <a:srgbClr val="00B050"/>
                          </a:solidFill>
                        </a:rPr>
                        <a:t>/* Set baud rate */</a:t>
                      </a:r>
                    </a:p>
                    <a:p>
                      <a:pPr algn="l" rtl="1"/>
                      <a:r>
                        <a:rPr lang="en-US" sz="2300" b="0" dirty="0">
                          <a:solidFill>
                            <a:schemeClr val="tx1"/>
                          </a:solidFill>
                        </a:rPr>
                        <a:t>UBRRH = (unsigned char)(</a:t>
                      </a:r>
                      <a:r>
                        <a:rPr lang="en-US" sz="2300" b="0" dirty="0" err="1">
                          <a:solidFill>
                            <a:schemeClr val="tx1"/>
                          </a:solidFill>
                        </a:rPr>
                        <a:t>ubrr</a:t>
                      </a:r>
                      <a:r>
                        <a:rPr lang="en-US" sz="2300" b="0" dirty="0">
                          <a:solidFill>
                            <a:schemeClr val="tx1"/>
                          </a:solidFill>
                        </a:rPr>
                        <a:t>&gt;&gt;8);</a:t>
                      </a:r>
                    </a:p>
                    <a:p>
                      <a:pPr algn="l" rtl="1"/>
                      <a:r>
                        <a:rPr lang="en-US" sz="2300" b="0" dirty="0">
                          <a:solidFill>
                            <a:schemeClr val="tx1"/>
                          </a:solidFill>
                        </a:rPr>
                        <a:t>UBRRL = (unsigned char)</a:t>
                      </a:r>
                      <a:r>
                        <a:rPr lang="en-US" sz="2300" b="0" dirty="0" err="1">
                          <a:solidFill>
                            <a:schemeClr val="tx1"/>
                          </a:solidFill>
                        </a:rPr>
                        <a:t>ubrr</a:t>
                      </a:r>
                      <a:r>
                        <a:rPr lang="en-US" sz="2300" b="0" dirty="0">
                          <a:solidFill>
                            <a:schemeClr val="tx1"/>
                          </a:solidFill>
                        </a:rPr>
                        <a:t>;</a:t>
                      </a:r>
                    </a:p>
                    <a:p>
                      <a:pPr algn="l" rtl="1"/>
                      <a:r>
                        <a:rPr lang="en-US" sz="2300" b="0" dirty="0">
                          <a:solidFill>
                            <a:srgbClr val="00B050"/>
                          </a:solidFill>
                        </a:rPr>
                        <a:t>/* Enable receiver and transmitter */</a:t>
                      </a:r>
                    </a:p>
                    <a:p>
                      <a:pPr algn="l" rtl="1"/>
                      <a:r>
                        <a:rPr lang="en-US" sz="2300" b="0" dirty="0">
                          <a:solidFill>
                            <a:schemeClr val="tx1"/>
                          </a:solidFill>
                        </a:rPr>
                        <a:t>UCSRB = (1&lt;&lt;RXEN)|(1&lt;&lt;TXEN);</a:t>
                      </a:r>
                    </a:p>
                    <a:p>
                      <a:pPr algn="l" rtl="1"/>
                      <a:r>
                        <a:rPr lang="en-US" sz="2300" b="0" dirty="0">
                          <a:solidFill>
                            <a:srgbClr val="00B050"/>
                          </a:solidFill>
                        </a:rPr>
                        <a:t>// Set frame format: 8data, 1 stop bit</a:t>
                      </a:r>
                    </a:p>
                    <a:p>
                      <a:pPr algn="l" rtl="1"/>
                      <a:r>
                        <a:rPr lang="en-US" sz="2300" b="0" dirty="0">
                          <a:solidFill>
                            <a:schemeClr val="tx1"/>
                          </a:solidFill>
                        </a:rPr>
                        <a:t>UCSRC = (1&lt;&lt;URSEL)|(3&lt;&lt;UCSZ0);</a:t>
                      </a:r>
                    </a:p>
                    <a:p>
                      <a:pPr algn="l" rtl="1"/>
                      <a:r>
                        <a:rPr lang="en-US" sz="2300" b="0" dirty="0">
                          <a:solidFill>
                            <a:schemeClr val="tx1"/>
                          </a:solidFill>
                        </a:rPr>
                        <a:t>}</a:t>
                      </a:r>
                    </a:p>
                    <a:p>
                      <a:pPr algn="l" rtl="1"/>
                      <a:endParaRPr lang="en-US" sz="2300" b="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261</a:t>
            </a:fld>
            <a:endParaRPr lang="ar-SA"/>
          </a:p>
        </p:txBody>
      </p:sp>
    </p:spTree>
    <p:extLst>
      <p:ext uri="{BB962C8B-B14F-4D97-AF65-F5344CB8AC3E}">
        <p14:creationId xmlns:p14="http://schemas.microsoft.com/office/powerpoint/2010/main" val="9542203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2636" y="138981"/>
            <a:ext cx="8675773" cy="584775"/>
          </a:xfrm>
          <a:prstGeom prst="rect">
            <a:avLst/>
          </a:prstGeom>
        </p:spPr>
        <p:txBody>
          <a:bodyPr wrap="none">
            <a:spAutoFit/>
          </a:bodyPr>
          <a:lstStyle/>
          <a:p>
            <a:r>
              <a:rPr lang="ar-SA" sz="3200" b="1" dirty="0">
                <a:solidFill>
                  <a:srgbClr val="FF0000"/>
                </a:solidFill>
              </a:rPr>
              <a:t>تطبيق (إستقبال محرف وتحكم بـ </a:t>
            </a:r>
            <a:r>
              <a:rPr lang="en-US" sz="3200" b="1" dirty="0">
                <a:solidFill>
                  <a:srgbClr val="FF0000"/>
                </a:solidFill>
              </a:rPr>
              <a:t>LEDs</a:t>
            </a:r>
            <a:r>
              <a:rPr lang="ar-SA" sz="3200" b="1" dirty="0">
                <a:solidFill>
                  <a:srgbClr val="FF0000"/>
                </a:solidFill>
              </a:rPr>
              <a:t> باستخدام </a:t>
            </a:r>
            <a:r>
              <a:rPr lang="en-US" sz="3200" b="1" dirty="0">
                <a:solidFill>
                  <a:srgbClr val="FF0000"/>
                </a:solidFill>
              </a:rPr>
              <a:t>USART</a:t>
            </a:r>
            <a:r>
              <a:rPr lang="ar-SA" sz="3200" b="1" dirty="0">
                <a:solidFill>
                  <a:srgbClr val="FF0000"/>
                </a:solidFill>
              </a:rPr>
              <a:t>) </a:t>
            </a:r>
          </a:p>
        </p:txBody>
      </p:sp>
      <p:sp>
        <p:nvSpPr>
          <p:cNvPr id="9" name="مربع نص 8">
            <a:hlinkClick r:id="rId2" action="ppaction://program"/>
          </p:cNvPr>
          <p:cNvSpPr txBox="1"/>
          <p:nvPr/>
        </p:nvSpPr>
        <p:spPr>
          <a:xfrm>
            <a:off x="6368590" y="5692024"/>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\Examples\Ex26</a:t>
            </a:r>
            <a:endParaRPr lang="ar-SA" b="1" dirty="0">
              <a:solidFill>
                <a:srgbClr val="FF0000"/>
              </a:solidFill>
            </a:endParaRPr>
          </a:p>
        </p:txBody>
      </p:sp>
      <p:sp>
        <p:nvSpPr>
          <p:cNvPr id="10" name="مستطيل 9"/>
          <p:cNvSpPr/>
          <p:nvPr/>
        </p:nvSpPr>
        <p:spPr>
          <a:xfrm>
            <a:off x="6161098" y="5624371"/>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5362" name="Picture 2" descr="C:\Users\shift\Desktop\my work\COURSE MICRO\applications\application34\circui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6" y="980728"/>
            <a:ext cx="8856984" cy="4299406"/>
          </a:xfrm>
          <a:prstGeom prst="rect">
            <a:avLst/>
          </a:prstGeom>
          <a:noFill/>
          <a:extLst>
            <a:ext uri="{909E8E84-426E-40DD-AFC4-6F175D3DCCD1}">
              <a14:hiddenFill xmlns:a14="http://schemas.microsoft.com/office/drawing/2010/main">
                <a:solidFill>
                  <a:srgbClr val="FFFFFF"/>
                </a:solidFill>
              </a14:hiddenFill>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262</a:t>
            </a:fld>
            <a:endParaRPr lang="ar-SA"/>
          </a:p>
        </p:txBody>
      </p:sp>
    </p:spTree>
    <p:extLst>
      <p:ext uri="{BB962C8B-B14F-4D97-AF65-F5344CB8AC3E}">
        <p14:creationId xmlns:p14="http://schemas.microsoft.com/office/powerpoint/2010/main" val="29210904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82548" y="106680"/>
          <a:ext cx="9246967" cy="6751320"/>
        </p:xfrm>
        <a:graphic>
          <a:graphicData uri="http://schemas.openxmlformats.org/drawingml/2006/table">
            <a:tbl>
              <a:tblPr rtl="1" firstRow="1" bandRow="1">
                <a:tableStyleId>{2D5ABB26-0587-4C30-8999-92F81FD0307C}</a:tableStyleId>
              </a:tblPr>
              <a:tblGrid>
                <a:gridCol w="4259530">
                  <a:extLst>
                    <a:ext uri="{9D8B030D-6E8A-4147-A177-3AD203B41FA5}">
                      <a16:colId xmlns:a16="http://schemas.microsoft.com/office/drawing/2014/main" val="20000"/>
                    </a:ext>
                  </a:extLst>
                </a:gridCol>
                <a:gridCol w="4987437">
                  <a:extLst>
                    <a:ext uri="{9D8B030D-6E8A-4147-A177-3AD203B41FA5}">
                      <a16:colId xmlns:a16="http://schemas.microsoft.com/office/drawing/2014/main" val="20001"/>
                    </a:ext>
                  </a:extLst>
                </a:gridCol>
              </a:tblGrid>
              <a:tr h="6376388">
                <a:tc>
                  <a:txBody>
                    <a:bodyPr/>
                    <a:lstStyle/>
                    <a:p>
                      <a:pPr algn="l" rtl="1"/>
                      <a:r>
                        <a:rPr lang="en-US" sz="2300" b="0" dirty="0">
                          <a:solidFill>
                            <a:srgbClr val="FF0000"/>
                          </a:solidFill>
                        </a:rPr>
                        <a:t>while ( !UCSRA.RXC ) ;</a:t>
                      </a:r>
                    </a:p>
                    <a:p>
                      <a:pPr algn="l" rtl="1"/>
                      <a:r>
                        <a:rPr lang="en-US" sz="2300" b="0" dirty="0">
                          <a:solidFill>
                            <a:srgbClr val="00B050"/>
                          </a:solidFill>
                        </a:rPr>
                        <a:t>/* Get and return received data from buffer */</a:t>
                      </a:r>
                    </a:p>
                    <a:p>
                      <a:pPr algn="l" rtl="1"/>
                      <a:r>
                        <a:rPr lang="en-US" sz="2300" b="0" dirty="0">
                          <a:solidFill>
                            <a:schemeClr val="tx1"/>
                          </a:solidFill>
                        </a:rPr>
                        <a:t>return </a:t>
                      </a:r>
                      <a:r>
                        <a:rPr lang="en-US" sz="2300" b="0" dirty="0">
                          <a:solidFill>
                            <a:srgbClr val="FF0000"/>
                          </a:solidFill>
                        </a:rPr>
                        <a:t>UDR</a:t>
                      </a:r>
                      <a:r>
                        <a:rPr lang="en-US" sz="2300" b="0" dirty="0">
                          <a:solidFill>
                            <a:schemeClr val="tx1"/>
                          </a:solidFill>
                        </a:rPr>
                        <a:t>;}</a:t>
                      </a:r>
                    </a:p>
                    <a:p>
                      <a:pPr algn="l" rtl="1"/>
                      <a:r>
                        <a:rPr lang="en-US" sz="2300" b="0" dirty="0">
                          <a:solidFill>
                            <a:schemeClr val="tx1"/>
                          </a:solidFill>
                        </a:rPr>
                        <a:t>void main( void )</a:t>
                      </a:r>
                    </a:p>
                    <a:p>
                      <a:pPr algn="l" rtl="1"/>
                      <a:r>
                        <a:rPr lang="en-US" sz="2300" b="0" dirty="0">
                          <a:solidFill>
                            <a:schemeClr val="tx1"/>
                          </a:solidFill>
                        </a:rPr>
                        <a:t>{DDRA=0B00000111;</a:t>
                      </a:r>
                    </a:p>
                    <a:p>
                      <a:pPr algn="l" rtl="1"/>
                      <a:r>
                        <a:rPr lang="en-US" sz="2300" b="0" dirty="0" err="1">
                          <a:solidFill>
                            <a:schemeClr val="tx1"/>
                          </a:solidFill>
                        </a:rPr>
                        <a:t>USART_Init</a:t>
                      </a:r>
                      <a:r>
                        <a:rPr lang="en-US" sz="2300" b="0" dirty="0">
                          <a:solidFill>
                            <a:schemeClr val="tx1"/>
                          </a:solidFill>
                        </a:rPr>
                        <a:t> ( MYUBRR );</a:t>
                      </a:r>
                    </a:p>
                    <a:p>
                      <a:pPr algn="l" rtl="1"/>
                      <a:r>
                        <a:rPr lang="en-US" sz="2300" b="0" dirty="0">
                          <a:solidFill>
                            <a:schemeClr val="tx1"/>
                          </a:solidFill>
                        </a:rPr>
                        <a:t>while(1){</a:t>
                      </a:r>
                    </a:p>
                    <a:p>
                      <a:pPr algn="l" rtl="1"/>
                      <a:r>
                        <a:rPr lang="en-US" sz="2300" b="0" dirty="0" err="1">
                          <a:solidFill>
                            <a:srgbClr val="FF0000"/>
                          </a:solidFill>
                        </a:rPr>
                        <a:t>ch</a:t>
                      </a:r>
                      <a:r>
                        <a:rPr lang="en-US" sz="2300" b="0" dirty="0">
                          <a:solidFill>
                            <a:srgbClr val="FF0000"/>
                          </a:solidFill>
                        </a:rPr>
                        <a:t>=</a:t>
                      </a:r>
                      <a:r>
                        <a:rPr lang="en-US" sz="2300" b="0" dirty="0" err="1">
                          <a:solidFill>
                            <a:srgbClr val="FF0000"/>
                          </a:solidFill>
                        </a:rPr>
                        <a:t>USART_Receive</a:t>
                      </a:r>
                      <a:r>
                        <a:rPr lang="en-US" sz="2300" b="0" dirty="0">
                          <a:solidFill>
                            <a:srgbClr val="FF0000"/>
                          </a:solidFill>
                        </a:rPr>
                        <a:t>();</a:t>
                      </a:r>
                    </a:p>
                    <a:p>
                      <a:pPr algn="l" rtl="1"/>
                      <a:r>
                        <a:rPr lang="en-US" sz="2300" b="0" dirty="0">
                          <a:solidFill>
                            <a:schemeClr val="tx2"/>
                          </a:solidFill>
                        </a:rPr>
                        <a:t>switch (</a:t>
                      </a:r>
                      <a:r>
                        <a:rPr lang="en-US" sz="2300" b="0" dirty="0" err="1">
                          <a:solidFill>
                            <a:schemeClr val="tx2"/>
                          </a:solidFill>
                        </a:rPr>
                        <a:t>ch</a:t>
                      </a:r>
                      <a:r>
                        <a:rPr lang="en-US" sz="2300" b="0" dirty="0">
                          <a:solidFill>
                            <a:schemeClr val="tx2"/>
                          </a:solidFill>
                        </a:rPr>
                        <a:t>)</a:t>
                      </a:r>
                    </a:p>
                    <a:p>
                      <a:pPr algn="l" rtl="1"/>
                      <a:r>
                        <a:rPr lang="en-US" sz="2300" b="0" dirty="0">
                          <a:solidFill>
                            <a:schemeClr val="tx2"/>
                          </a:solidFill>
                        </a:rPr>
                        <a:t>{</a:t>
                      </a:r>
                    </a:p>
                    <a:p>
                      <a:pPr algn="l" rtl="1"/>
                      <a:r>
                        <a:rPr lang="en-US" sz="2300" b="0" dirty="0">
                          <a:solidFill>
                            <a:schemeClr val="tx2"/>
                          </a:solidFill>
                        </a:rPr>
                        <a:t>case 'a':</a:t>
                      </a:r>
                    </a:p>
                    <a:p>
                      <a:pPr algn="l" rtl="1"/>
                      <a:r>
                        <a:rPr lang="en-US" sz="2300" b="0" dirty="0">
                          <a:solidFill>
                            <a:srgbClr val="FF0000"/>
                          </a:solidFill>
                        </a:rPr>
                        <a:t>PORTA.0=~PORTA.0;break;</a:t>
                      </a:r>
                    </a:p>
                    <a:p>
                      <a:pPr algn="l" rtl="1"/>
                      <a:r>
                        <a:rPr lang="en-US" sz="2300" b="0" dirty="0">
                          <a:solidFill>
                            <a:schemeClr val="tx2"/>
                          </a:solidFill>
                        </a:rPr>
                        <a:t>case 'b':</a:t>
                      </a:r>
                    </a:p>
                    <a:p>
                      <a:pPr algn="l" rtl="1"/>
                      <a:r>
                        <a:rPr lang="en-US" sz="2300" b="0" dirty="0">
                          <a:solidFill>
                            <a:srgbClr val="FF0000"/>
                          </a:solidFill>
                        </a:rPr>
                        <a:t>PORTA.1=~PORTA.1;break;</a:t>
                      </a:r>
                    </a:p>
                    <a:p>
                      <a:pPr algn="l" rtl="1"/>
                      <a:r>
                        <a:rPr lang="en-US" sz="2300" b="0" dirty="0">
                          <a:solidFill>
                            <a:schemeClr val="tx2"/>
                          </a:solidFill>
                        </a:rPr>
                        <a:t>case 'c':</a:t>
                      </a:r>
                    </a:p>
                    <a:p>
                      <a:pPr algn="l" rtl="1"/>
                      <a:r>
                        <a:rPr lang="en-US" sz="2300" b="0" dirty="0">
                          <a:solidFill>
                            <a:srgbClr val="FF0000"/>
                          </a:solidFill>
                        </a:rPr>
                        <a:t>PORTA.2=~PORTA.2;break;</a:t>
                      </a:r>
                    </a:p>
                    <a:p>
                      <a:pPr algn="l" rtl="1"/>
                      <a:r>
                        <a:rPr lang="en-US" sz="2300" b="0" dirty="0">
                          <a:solidFill>
                            <a:schemeClr val="tx1"/>
                          </a:solidFill>
                        </a:rPr>
                        <a:t>}</a:t>
                      </a:r>
                    </a:p>
                    <a:p>
                      <a:pPr algn="l" rtl="1"/>
                      <a:r>
                        <a:rPr lang="en-US" sz="2300" b="0" dirty="0">
                          <a:solidFill>
                            <a:schemeClr val="tx1"/>
                          </a:solidFill>
                        </a:rPr>
                        <a:t>}}</a:t>
                      </a:r>
                    </a:p>
                  </a:txBody>
                  <a:tcPr/>
                </a:tc>
                <a:tc>
                  <a:txBody>
                    <a:bodyPr/>
                    <a:lstStyle/>
                    <a:p>
                      <a:pPr algn="l" rtl="1"/>
                      <a:r>
                        <a:rPr lang="en-US" sz="2300" b="0" dirty="0">
                          <a:solidFill>
                            <a:schemeClr val="tx1"/>
                          </a:solidFill>
                        </a:rPr>
                        <a:t>#include &lt;mega16.h&gt;</a:t>
                      </a:r>
                    </a:p>
                    <a:p>
                      <a:pPr algn="l" rtl="1"/>
                      <a:r>
                        <a:rPr lang="en-US" sz="2300" b="0" dirty="0">
                          <a:solidFill>
                            <a:schemeClr val="tx1"/>
                          </a:solidFill>
                        </a:rPr>
                        <a:t>#include &lt;</a:t>
                      </a:r>
                      <a:r>
                        <a:rPr lang="en-US" sz="2300" b="0" dirty="0" err="1">
                          <a:solidFill>
                            <a:schemeClr val="tx1"/>
                          </a:solidFill>
                        </a:rPr>
                        <a:t>delay.h</a:t>
                      </a:r>
                      <a:r>
                        <a:rPr lang="en-US" sz="2300" b="0" dirty="0">
                          <a:solidFill>
                            <a:schemeClr val="tx1"/>
                          </a:solidFill>
                        </a:rPr>
                        <a:t>&gt;</a:t>
                      </a:r>
                    </a:p>
                    <a:p>
                      <a:pPr algn="l" rtl="1"/>
                      <a:r>
                        <a:rPr lang="en-US" sz="2300" b="0" dirty="0">
                          <a:solidFill>
                            <a:schemeClr val="tx1"/>
                          </a:solidFill>
                        </a:rPr>
                        <a:t>#define FOSC 1000000// Clock Speed</a:t>
                      </a:r>
                    </a:p>
                    <a:p>
                      <a:pPr algn="l" rtl="1"/>
                      <a:r>
                        <a:rPr lang="en-US" sz="2300" b="0" dirty="0">
                          <a:solidFill>
                            <a:schemeClr val="tx1"/>
                          </a:solidFill>
                        </a:rPr>
                        <a:t>#define BAUD 2400</a:t>
                      </a:r>
                    </a:p>
                    <a:p>
                      <a:pPr algn="l" rtl="1"/>
                      <a:r>
                        <a:rPr lang="en-US" sz="2300" b="0" dirty="0">
                          <a:solidFill>
                            <a:schemeClr val="tx1"/>
                          </a:solidFill>
                        </a:rPr>
                        <a:t>#define MYUBRR FOSC/16/BAUD-1</a:t>
                      </a:r>
                    </a:p>
                    <a:p>
                      <a:pPr algn="l" rtl="1"/>
                      <a:r>
                        <a:rPr lang="en-US" sz="2300" b="0" dirty="0">
                          <a:solidFill>
                            <a:schemeClr val="tx1"/>
                          </a:solidFill>
                        </a:rPr>
                        <a:t>char </a:t>
                      </a:r>
                      <a:r>
                        <a:rPr lang="en-US" sz="2300" b="0" dirty="0" err="1">
                          <a:solidFill>
                            <a:schemeClr val="tx1"/>
                          </a:solidFill>
                        </a:rPr>
                        <a:t>ch</a:t>
                      </a:r>
                      <a:r>
                        <a:rPr lang="en-US" sz="2300" b="0" dirty="0">
                          <a:solidFill>
                            <a:schemeClr val="tx1"/>
                          </a:solidFill>
                        </a:rPr>
                        <a:t>;</a:t>
                      </a:r>
                    </a:p>
                    <a:p>
                      <a:pPr algn="l" rtl="1"/>
                      <a:r>
                        <a:rPr lang="en-US" sz="2300" b="0" dirty="0">
                          <a:solidFill>
                            <a:schemeClr val="tx1"/>
                          </a:solidFill>
                        </a:rPr>
                        <a:t>void </a:t>
                      </a:r>
                      <a:r>
                        <a:rPr lang="en-US" sz="2300" b="0" dirty="0" err="1">
                          <a:solidFill>
                            <a:schemeClr val="tx1"/>
                          </a:solidFill>
                        </a:rPr>
                        <a:t>USART_Init</a:t>
                      </a:r>
                      <a:r>
                        <a:rPr lang="en-US" sz="2300" b="0" dirty="0">
                          <a:solidFill>
                            <a:schemeClr val="tx1"/>
                          </a:solidFill>
                        </a:rPr>
                        <a:t>( unsigned </a:t>
                      </a:r>
                      <a:r>
                        <a:rPr lang="en-US" sz="2300" b="0" dirty="0" err="1">
                          <a:solidFill>
                            <a:schemeClr val="tx1"/>
                          </a:solidFill>
                        </a:rPr>
                        <a:t>int</a:t>
                      </a:r>
                      <a:r>
                        <a:rPr lang="en-US" sz="2300" b="0" dirty="0">
                          <a:solidFill>
                            <a:schemeClr val="tx1"/>
                          </a:solidFill>
                        </a:rPr>
                        <a:t> </a:t>
                      </a:r>
                      <a:r>
                        <a:rPr lang="en-US" sz="2300" b="0" dirty="0" err="1">
                          <a:solidFill>
                            <a:schemeClr val="tx1"/>
                          </a:solidFill>
                        </a:rPr>
                        <a:t>ubrr</a:t>
                      </a:r>
                      <a:r>
                        <a:rPr lang="en-US" sz="2300" b="0" dirty="0">
                          <a:solidFill>
                            <a:schemeClr val="tx1"/>
                          </a:solidFill>
                        </a:rPr>
                        <a:t>)</a:t>
                      </a:r>
                    </a:p>
                    <a:p>
                      <a:pPr algn="l" rtl="1"/>
                      <a:r>
                        <a:rPr lang="en-US" sz="2300" b="0" dirty="0">
                          <a:solidFill>
                            <a:schemeClr val="tx1"/>
                          </a:solidFill>
                        </a:rPr>
                        <a:t>{</a:t>
                      </a:r>
                    </a:p>
                    <a:p>
                      <a:pPr algn="l" rtl="1"/>
                      <a:r>
                        <a:rPr lang="en-US" sz="2300" b="0" dirty="0">
                          <a:solidFill>
                            <a:srgbClr val="00B050"/>
                          </a:solidFill>
                        </a:rPr>
                        <a:t>/* Set baud rate */</a:t>
                      </a:r>
                    </a:p>
                    <a:p>
                      <a:pPr algn="l" rtl="1"/>
                      <a:r>
                        <a:rPr lang="en-US" sz="2300" b="0" dirty="0">
                          <a:solidFill>
                            <a:schemeClr val="tx1"/>
                          </a:solidFill>
                        </a:rPr>
                        <a:t>UBRRH = (unsigned char)(</a:t>
                      </a:r>
                      <a:r>
                        <a:rPr lang="en-US" sz="2300" b="0" dirty="0" err="1">
                          <a:solidFill>
                            <a:schemeClr val="tx1"/>
                          </a:solidFill>
                        </a:rPr>
                        <a:t>ubrr</a:t>
                      </a:r>
                      <a:r>
                        <a:rPr lang="en-US" sz="2300" b="0" dirty="0">
                          <a:solidFill>
                            <a:schemeClr val="tx1"/>
                          </a:solidFill>
                        </a:rPr>
                        <a:t>&gt;&gt;8);</a:t>
                      </a:r>
                    </a:p>
                    <a:p>
                      <a:pPr algn="l" rtl="1"/>
                      <a:r>
                        <a:rPr lang="en-US" sz="2300" b="0" dirty="0">
                          <a:solidFill>
                            <a:schemeClr val="tx1"/>
                          </a:solidFill>
                        </a:rPr>
                        <a:t>UBRRL = (unsigned char)</a:t>
                      </a:r>
                      <a:r>
                        <a:rPr lang="en-US" sz="2300" b="0" dirty="0" err="1">
                          <a:solidFill>
                            <a:schemeClr val="tx1"/>
                          </a:solidFill>
                        </a:rPr>
                        <a:t>ubrr</a:t>
                      </a:r>
                      <a:r>
                        <a:rPr lang="en-US" sz="2300" b="0" dirty="0">
                          <a:solidFill>
                            <a:schemeClr val="tx1"/>
                          </a:solidFill>
                        </a:rPr>
                        <a:t>;</a:t>
                      </a:r>
                    </a:p>
                    <a:p>
                      <a:pPr algn="l" rtl="1"/>
                      <a:r>
                        <a:rPr lang="en-US" sz="2300" b="0" dirty="0">
                          <a:solidFill>
                            <a:srgbClr val="00B050"/>
                          </a:solidFill>
                        </a:rPr>
                        <a:t>/* Enable receiver and transmitter */</a:t>
                      </a:r>
                    </a:p>
                    <a:p>
                      <a:pPr algn="l" rtl="1"/>
                      <a:r>
                        <a:rPr lang="en-US" sz="2300" b="0" dirty="0">
                          <a:solidFill>
                            <a:schemeClr val="tx1"/>
                          </a:solidFill>
                        </a:rPr>
                        <a:t>UCSRB = (1&lt;&lt;RXEN)|(1&lt;&lt;TXEN);</a:t>
                      </a:r>
                    </a:p>
                    <a:p>
                      <a:pPr algn="l" rtl="1"/>
                      <a:r>
                        <a:rPr lang="en-US" sz="2300" b="0" dirty="0">
                          <a:solidFill>
                            <a:srgbClr val="00B050"/>
                          </a:solidFill>
                        </a:rPr>
                        <a:t>/* Set frame format: 8data, 1 stop bit */</a:t>
                      </a:r>
                    </a:p>
                    <a:p>
                      <a:pPr algn="l" rtl="1"/>
                      <a:r>
                        <a:rPr lang="en-US" sz="2300" b="0" dirty="0">
                          <a:solidFill>
                            <a:schemeClr val="tx1"/>
                          </a:solidFill>
                        </a:rPr>
                        <a:t>UCSRC = (1&lt;&lt;URSEL)|(3&lt;&lt;UCSZ0);</a:t>
                      </a:r>
                    </a:p>
                    <a:p>
                      <a:pPr algn="l" rtl="1"/>
                      <a:r>
                        <a:rPr lang="en-US" sz="2300" b="0" dirty="0">
                          <a:solidFill>
                            <a:schemeClr val="tx1"/>
                          </a:solidFill>
                        </a:rPr>
                        <a:t>}</a:t>
                      </a:r>
                    </a:p>
                    <a:p>
                      <a:pPr algn="l" rtl="1"/>
                      <a:r>
                        <a:rPr lang="en-US" sz="2300" b="0" dirty="0">
                          <a:solidFill>
                            <a:schemeClr val="tx1"/>
                          </a:solidFill>
                        </a:rPr>
                        <a:t>unsigned char </a:t>
                      </a:r>
                      <a:r>
                        <a:rPr lang="en-US" sz="2300" b="0" dirty="0" err="1">
                          <a:solidFill>
                            <a:schemeClr val="tx1"/>
                          </a:solidFill>
                        </a:rPr>
                        <a:t>USART_Receive</a:t>
                      </a:r>
                      <a:r>
                        <a:rPr lang="en-US" sz="2300" b="0" dirty="0">
                          <a:solidFill>
                            <a:schemeClr val="tx1"/>
                          </a:solidFill>
                        </a:rPr>
                        <a:t>( void )</a:t>
                      </a:r>
                    </a:p>
                    <a:p>
                      <a:pPr algn="l" rtl="1"/>
                      <a:r>
                        <a:rPr lang="en-US" sz="2300" b="0" dirty="0">
                          <a:solidFill>
                            <a:schemeClr val="tx1"/>
                          </a:solidFill>
                        </a:rPr>
                        <a:t>{</a:t>
                      </a:r>
                    </a:p>
                    <a:p>
                      <a:pPr algn="l" rtl="1"/>
                      <a:r>
                        <a:rPr lang="en-US" sz="2300" b="0" dirty="0">
                          <a:solidFill>
                            <a:srgbClr val="00B050"/>
                          </a:solidFill>
                        </a:rPr>
                        <a:t>/* Wait for data to be received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263</a:t>
            </a:fld>
            <a:endParaRPr lang="ar-SA"/>
          </a:p>
        </p:txBody>
      </p:sp>
    </p:spTree>
    <p:extLst>
      <p:ext uri="{BB962C8B-B14F-4D97-AF65-F5344CB8AC3E}">
        <p14:creationId xmlns:p14="http://schemas.microsoft.com/office/powerpoint/2010/main" val="11902602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C:\Users\shift\Desktop\my work\COURSE MICRO\applications\application35\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9" y="433871"/>
            <a:ext cx="7458999" cy="6034824"/>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1403648" y="141484"/>
            <a:ext cx="6639959" cy="584775"/>
          </a:xfrm>
          <a:prstGeom prst="rect">
            <a:avLst/>
          </a:prstGeom>
        </p:spPr>
        <p:txBody>
          <a:bodyPr wrap="none">
            <a:spAutoFit/>
          </a:bodyPr>
          <a:lstStyle/>
          <a:p>
            <a:r>
              <a:rPr lang="ar-SA" sz="3200" b="1" dirty="0">
                <a:solidFill>
                  <a:srgbClr val="FF0000"/>
                </a:solidFill>
              </a:rPr>
              <a:t>تطبيق (ريط بين متحكمين باستخدام </a:t>
            </a:r>
            <a:r>
              <a:rPr lang="en-US" sz="3200" b="1" dirty="0">
                <a:solidFill>
                  <a:srgbClr val="FF0000"/>
                </a:solidFill>
              </a:rPr>
              <a:t>USART</a:t>
            </a:r>
            <a:r>
              <a:rPr lang="ar-SA" sz="3200" b="1" dirty="0">
                <a:solidFill>
                  <a:srgbClr val="FF0000"/>
                </a:solidFill>
              </a:rPr>
              <a:t>) </a:t>
            </a:r>
          </a:p>
        </p:txBody>
      </p:sp>
      <p:sp>
        <p:nvSpPr>
          <p:cNvPr id="9" name="مربع نص 8">
            <a:hlinkClick r:id="rId3" action="ppaction://program"/>
          </p:cNvPr>
          <p:cNvSpPr txBox="1"/>
          <p:nvPr/>
        </p:nvSpPr>
        <p:spPr>
          <a:xfrm>
            <a:off x="6368590" y="349665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\Examples\Ex27</a:t>
            </a:r>
            <a:endParaRPr lang="ar-SA" b="1" dirty="0">
              <a:solidFill>
                <a:srgbClr val="FF0000"/>
              </a:solidFill>
            </a:endParaRPr>
          </a:p>
        </p:txBody>
      </p:sp>
      <p:sp>
        <p:nvSpPr>
          <p:cNvPr id="10" name="مستطيل 9"/>
          <p:cNvSpPr/>
          <p:nvPr/>
        </p:nvSpPr>
        <p:spPr>
          <a:xfrm>
            <a:off x="6161098" y="342900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264</a:t>
            </a:fld>
            <a:endParaRPr lang="ar-SA"/>
          </a:p>
        </p:txBody>
      </p:sp>
    </p:spTree>
    <p:extLst>
      <p:ext uri="{BB962C8B-B14F-4D97-AF65-F5344CB8AC3E}">
        <p14:creationId xmlns:p14="http://schemas.microsoft.com/office/powerpoint/2010/main" val="35508371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20419" y="404664"/>
          <a:ext cx="9164419" cy="6461760"/>
        </p:xfrm>
        <a:graphic>
          <a:graphicData uri="http://schemas.openxmlformats.org/drawingml/2006/table">
            <a:tbl>
              <a:tblPr rtl="1" firstRow="1" bandRow="1">
                <a:tableStyleId>{2D5ABB26-0587-4C30-8999-92F81FD0307C}</a:tableStyleId>
              </a:tblPr>
              <a:tblGrid>
                <a:gridCol w="4497652">
                  <a:extLst>
                    <a:ext uri="{9D8B030D-6E8A-4147-A177-3AD203B41FA5}">
                      <a16:colId xmlns:a16="http://schemas.microsoft.com/office/drawing/2014/main" val="20000"/>
                    </a:ext>
                  </a:extLst>
                </a:gridCol>
                <a:gridCol w="4666767">
                  <a:extLst>
                    <a:ext uri="{9D8B030D-6E8A-4147-A177-3AD203B41FA5}">
                      <a16:colId xmlns:a16="http://schemas.microsoft.com/office/drawing/2014/main" val="20001"/>
                    </a:ext>
                  </a:extLst>
                </a:gridCol>
              </a:tblGrid>
              <a:tr h="6453336">
                <a:tc>
                  <a:txBody>
                    <a:bodyPr/>
                    <a:lstStyle/>
                    <a:p>
                      <a:pPr algn="l" rtl="0"/>
                      <a:r>
                        <a:rPr lang="en-US" sz="2200" b="0" dirty="0">
                          <a:solidFill>
                            <a:srgbClr val="00B050"/>
                          </a:solidFill>
                        </a:rPr>
                        <a:t>//Put data into buffer, sends the data/</a:t>
                      </a:r>
                    </a:p>
                    <a:p>
                      <a:pPr algn="l" rtl="0"/>
                      <a:r>
                        <a:rPr lang="en-US" sz="2200" b="0" dirty="0">
                          <a:solidFill>
                            <a:schemeClr val="tx1"/>
                          </a:solidFill>
                        </a:rPr>
                        <a:t>UDR = data;}</a:t>
                      </a:r>
                    </a:p>
                    <a:p>
                      <a:pPr algn="l" rtl="0"/>
                      <a:r>
                        <a:rPr lang="en-US" sz="2200" b="0" dirty="0">
                          <a:solidFill>
                            <a:schemeClr val="tx1"/>
                          </a:solidFill>
                        </a:rPr>
                        <a:t>void main( void )</a:t>
                      </a:r>
                    </a:p>
                    <a:p>
                      <a:pPr algn="l" rtl="0"/>
                      <a:r>
                        <a:rPr lang="en-US" sz="2200" b="0" dirty="0">
                          <a:solidFill>
                            <a:schemeClr val="tx1"/>
                          </a:solidFill>
                        </a:rPr>
                        <a:t>{PORTA=0B00000111;</a:t>
                      </a:r>
                    </a:p>
                    <a:p>
                      <a:pPr algn="l" rtl="0"/>
                      <a:r>
                        <a:rPr lang="en-US" sz="2200" b="0" dirty="0" err="1">
                          <a:solidFill>
                            <a:schemeClr val="tx1"/>
                          </a:solidFill>
                        </a:rPr>
                        <a:t>USART_Init</a:t>
                      </a:r>
                      <a:r>
                        <a:rPr lang="en-US" sz="2200" b="0" dirty="0">
                          <a:solidFill>
                            <a:schemeClr val="tx1"/>
                          </a:solidFill>
                        </a:rPr>
                        <a:t> ( MYUBRR );</a:t>
                      </a:r>
                    </a:p>
                    <a:p>
                      <a:pPr algn="l" rtl="0"/>
                      <a:r>
                        <a:rPr lang="en-US" sz="2200" b="0" dirty="0">
                          <a:solidFill>
                            <a:schemeClr val="tx1"/>
                          </a:solidFill>
                        </a:rPr>
                        <a:t>while (1){</a:t>
                      </a:r>
                    </a:p>
                    <a:p>
                      <a:pPr algn="l" rtl="0"/>
                      <a:r>
                        <a:rPr lang="en-US" sz="2200" b="0" dirty="0">
                          <a:solidFill>
                            <a:srgbClr val="0070C0"/>
                          </a:solidFill>
                        </a:rPr>
                        <a:t>if (PINA.0==0 &amp;&amp; </a:t>
                      </a:r>
                      <a:r>
                        <a:rPr lang="en-US" sz="2200" b="0" dirty="0" err="1">
                          <a:solidFill>
                            <a:srgbClr val="0070C0"/>
                          </a:solidFill>
                        </a:rPr>
                        <a:t>press_f</a:t>
                      </a:r>
                      <a:r>
                        <a:rPr lang="en-US" sz="2200" b="0" dirty="0">
                          <a:solidFill>
                            <a:srgbClr val="0070C0"/>
                          </a:solidFill>
                        </a:rPr>
                        <a:t>==0)   </a:t>
                      </a:r>
                    </a:p>
                    <a:p>
                      <a:pPr algn="l" rtl="0"/>
                      <a:r>
                        <a:rPr lang="en-US" sz="2200" b="0" dirty="0">
                          <a:solidFill>
                            <a:srgbClr val="0070C0"/>
                          </a:solidFill>
                        </a:rPr>
                        <a:t>   { </a:t>
                      </a:r>
                      <a:r>
                        <a:rPr lang="en-US" sz="2200" b="0" dirty="0" err="1">
                          <a:solidFill>
                            <a:srgbClr val="FF0000"/>
                          </a:solidFill>
                        </a:rPr>
                        <a:t>USART_Transmit</a:t>
                      </a:r>
                      <a:r>
                        <a:rPr lang="en-US" sz="2200" b="0" dirty="0">
                          <a:solidFill>
                            <a:srgbClr val="FF0000"/>
                          </a:solidFill>
                        </a:rPr>
                        <a:t>('a');</a:t>
                      </a:r>
                    </a:p>
                    <a:p>
                      <a:pPr algn="l" rtl="0"/>
                      <a:r>
                        <a:rPr lang="en-US" sz="2200" b="0" dirty="0">
                          <a:solidFill>
                            <a:srgbClr val="0070C0"/>
                          </a:solidFill>
                        </a:rPr>
                        <a:t>   </a:t>
                      </a:r>
                      <a:r>
                        <a:rPr lang="en-US" sz="2200" b="0" dirty="0" err="1">
                          <a:solidFill>
                            <a:srgbClr val="0070C0"/>
                          </a:solidFill>
                        </a:rPr>
                        <a:t>press_f</a:t>
                      </a:r>
                      <a:r>
                        <a:rPr lang="en-US" sz="2200" b="0" dirty="0">
                          <a:solidFill>
                            <a:srgbClr val="0070C0"/>
                          </a:solidFill>
                        </a:rPr>
                        <a:t>=1;}  </a:t>
                      </a:r>
                    </a:p>
                    <a:p>
                      <a:pPr algn="l" rtl="0"/>
                      <a:r>
                        <a:rPr lang="en-US" sz="2200" b="0" dirty="0">
                          <a:solidFill>
                            <a:srgbClr val="0070C0"/>
                          </a:solidFill>
                        </a:rPr>
                        <a:t>   if (PINA.1==0 &amp;&amp; </a:t>
                      </a:r>
                      <a:r>
                        <a:rPr lang="en-US" sz="2200" b="0" dirty="0" err="1">
                          <a:solidFill>
                            <a:srgbClr val="0070C0"/>
                          </a:solidFill>
                        </a:rPr>
                        <a:t>press_f</a:t>
                      </a:r>
                      <a:r>
                        <a:rPr lang="en-US" sz="2200" b="0" dirty="0">
                          <a:solidFill>
                            <a:srgbClr val="0070C0"/>
                          </a:solidFill>
                        </a:rPr>
                        <a:t>==0)   </a:t>
                      </a:r>
                    </a:p>
                    <a:p>
                      <a:pPr algn="l" rtl="0"/>
                      <a:r>
                        <a:rPr lang="en-US" sz="2200" b="0" dirty="0">
                          <a:solidFill>
                            <a:srgbClr val="0070C0"/>
                          </a:solidFill>
                        </a:rPr>
                        <a:t>   {</a:t>
                      </a:r>
                      <a:r>
                        <a:rPr lang="en-US" sz="2200" b="0" dirty="0" err="1">
                          <a:solidFill>
                            <a:srgbClr val="FF0000"/>
                          </a:solidFill>
                        </a:rPr>
                        <a:t>USART_Transmit</a:t>
                      </a:r>
                      <a:r>
                        <a:rPr lang="en-US" sz="2200" b="0" dirty="0">
                          <a:solidFill>
                            <a:srgbClr val="FF0000"/>
                          </a:solidFill>
                        </a:rPr>
                        <a:t>('b');</a:t>
                      </a:r>
                    </a:p>
                    <a:p>
                      <a:pPr algn="l" rtl="0"/>
                      <a:r>
                        <a:rPr lang="en-US" sz="2200" b="0" dirty="0">
                          <a:solidFill>
                            <a:srgbClr val="0070C0"/>
                          </a:solidFill>
                        </a:rPr>
                        <a:t>   </a:t>
                      </a:r>
                      <a:r>
                        <a:rPr lang="en-US" sz="2200" b="0" dirty="0" err="1">
                          <a:solidFill>
                            <a:srgbClr val="0070C0"/>
                          </a:solidFill>
                        </a:rPr>
                        <a:t>press_f</a:t>
                      </a:r>
                      <a:r>
                        <a:rPr lang="en-US" sz="2200" b="0" dirty="0">
                          <a:solidFill>
                            <a:srgbClr val="0070C0"/>
                          </a:solidFill>
                        </a:rPr>
                        <a:t>=1;}</a:t>
                      </a:r>
                    </a:p>
                    <a:p>
                      <a:pPr algn="l" rtl="0"/>
                      <a:r>
                        <a:rPr lang="en-US" sz="2200" b="0" dirty="0">
                          <a:solidFill>
                            <a:srgbClr val="0070C0"/>
                          </a:solidFill>
                        </a:rPr>
                        <a:t>   if (PINA.2==0 &amp;&amp; </a:t>
                      </a:r>
                      <a:r>
                        <a:rPr lang="en-US" sz="2200" b="0" dirty="0" err="1">
                          <a:solidFill>
                            <a:srgbClr val="0070C0"/>
                          </a:solidFill>
                        </a:rPr>
                        <a:t>press_f</a:t>
                      </a:r>
                      <a:r>
                        <a:rPr lang="en-US" sz="2200" b="0" dirty="0">
                          <a:solidFill>
                            <a:srgbClr val="0070C0"/>
                          </a:solidFill>
                        </a:rPr>
                        <a:t>==0)   </a:t>
                      </a:r>
                    </a:p>
                    <a:p>
                      <a:pPr algn="l" rtl="0"/>
                      <a:r>
                        <a:rPr lang="en-US" sz="2200" b="0" dirty="0">
                          <a:solidFill>
                            <a:srgbClr val="0070C0"/>
                          </a:solidFill>
                        </a:rPr>
                        <a:t>   {</a:t>
                      </a:r>
                      <a:r>
                        <a:rPr lang="en-US" sz="2200" b="0" dirty="0" err="1">
                          <a:solidFill>
                            <a:srgbClr val="FF0000"/>
                          </a:solidFill>
                        </a:rPr>
                        <a:t>USART_Transmit</a:t>
                      </a:r>
                      <a:r>
                        <a:rPr lang="en-US" sz="2200" b="0" dirty="0">
                          <a:solidFill>
                            <a:srgbClr val="FF0000"/>
                          </a:solidFill>
                        </a:rPr>
                        <a:t>('c');</a:t>
                      </a:r>
                    </a:p>
                    <a:p>
                      <a:pPr algn="l" rtl="0"/>
                      <a:r>
                        <a:rPr lang="en-US" sz="2200" b="0" dirty="0">
                          <a:solidFill>
                            <a:srgbClr val="0070C0"/>
                          </a:solidFill>
                        </a:rPr>
                        <a:t>   </a:t>
                      </a:r>
                      <a:r>
                        <a:rPr lang="en-US" sz="2200" b="0" dirty="0" err="1">
                          <a:solidFill>
                            <a:srgbClr val="0070C0"/>
                          </a:solidFill>
                        </a:rPr>
                        <a:t>press_f</a:t>
                      </a:r>
                      <a:r>
                        <a:rPr lang="en-US" sz="2200" b="0" dirty="0">
                          <a:solidFill>
                            <a:srgbClr val="0070C0"/>
                          </a:solidFill>
                        </a:rPr>
                        <a:t>=1;}           </a:t>
                      </a:r>
                    </a:p>
                    <a:p>
                      <a:pPr algn="l" rtl="0"/>
                      <a:r>
                        <a:rPr lang="en-US" sz="2200" b="0" dirty="0">
                          <a:solidFill>
                            <a:srgbClr val="0070C0"/>
                          </a:solidFill>
                        </a:rPr>
                        <a:t>   if (PINA.0==1 &amp;&amp; PINA.1==1 &amp;&amp; PINA.2==1  &amp;&amp; </a:t>
                      </a:r>
                      <a:r>
                        <a:rPr lang="en-US" sz="2200" b="0" dirty="0" err="1">
                          <a:solidFill>
                            <a:srgbClr val="0070C0"/>
                          </a:solidFill>
                        </a:rPr>
                        <a:t>press_f</a:t>
                      </a:r>
                      <a:r>
                        <a:rPr lang="en-US" sz="2200" b="0" dirty="0">
                          <a:solidFill>
                            <a:srgbClr val="0070C0"/>
                          </a:solidFill>
                        </a:rPr>
                        <a:t>==1)   </a:t>
                      </a:r>
                    </a:p>
                    <a:p>
                      <a:pPr algn="l" rtl="0"/>
                      <a:r>
                        <a:rPr lang="en-US" sz="2200" b="0" dirty="0">
                          <a:solidFill>
                            <a:srgbClr val="0070C0"/>
                          </a:solidFill>
                        </a:rPr>
                        <a:t>   </a:t>
                      </a:r>
                      <a:r>
                        <a:rPr lang="en-US" sz="2200" b="0" dirty="0" err="1">
                          <a:solidFill>
                            <a:srgbClr val="0070C0"/>
                          </a:solidFill>
                        </a:rPr>
                        <a:t>press_f</a:t>
                      </a:r>
                      <a:r>
                        <a:rPr lang="en-US" sz="2200" b="0" dirty="0">
                          <a:solidFill>
                            <a:srgbClr val="0070C0"/>
                          </a:solidFill>
                        </a:rPr>
                        <a:t>=0</a:t>
                      </a:r>
                      <a:r>
                        <a:rPr lang="en-US" sz="2200" b="0" dirty="0">
                          <a:solidFill>
                            <a:schemeClr val="tx1"/>
                          </a:solidFill>
                        </a:rPr>
                        <a:t>;</a:t>
                      </a:r>
                    </a:p>
                    <a:p>
                      <a:pPr algn="l" rtl="0"/>
                      <a:r>
                        <a:rPr lang="en-US" sz="2200" b="0" dirty="0">
                          <a:solidFill>
                            <a:schemeClr val="tx1"/>
                          </a:solidFill>
                        </a:rPr>
                        <a:t>}}</a:t>
                      </a:r>
                    </a:p>
                  </a:txBody>
                  <a:tcPr/>
                </a:tc>
                <a:tc>
                  <a:txBody>
                    <a:bodyPr/>
                    <a:lstStyle/>
                    <a:p>
                      <a:pPr algn="l" rtl="0"/>
                      <a:r>
                        <a:rPr lang="en-US" sz="2200" b="0" dirty="0">
                          <a:solidFill>
                            <a:schemeClr val="tx1"/>
                          </a:solidFill>
                        </a:rPr>
                        <a:t>#include &lt;mega16.h&gt;</a:t>
                      </a:r>
                    </a:p>
                    <a:p>
                      <a:pPr algn="l" rtl="0"/>
                      <a:r>
                        <a:rPr lang="en-US" sz="2200" b="0" dirty="0">
                          <a:solidFill>
                            <a:schemeClr val="tx1"/>
                          </a:solidFill>
                        </a:rPr>
                        <a:t>#include &lt;</a:t>
                      </a:r>
                      <a:r>
                        <a:rPr lang="en-US" sz="2200" b="0" dirty="0" err="1">
                          <a:solidFill>
                            <a:schemeClr val="tx1"/>
                          </a:solidFill>
                        </a:rPr>
                        <a:t>delay.h</a:t>
                      </a:r>
                      <a:r>
                        <a:rPr lang="en-US" sz="2200" b="0" dirty="0">
                          <a:solidFill>
                            <a:schemeClr val="tx1"/>
                          </a:solidFill>
                        </a:rPr>
                        <a:t>&gt;</a:t>
                      </a:r>
                    </a:p>
                    <a:p>
                      <a:pPr algn="l" rtl="0"/>
                      <a:r>
                        <a:rPr lang="en-US" sz="2200" b="0" dirty="0">
                          <a:solidFill>
                            <a:schemeClr val="tx1"/>
                          </a:solidFill>
                        </a:rPr>
                        <a:t>#define FOSC 1000000// Clock Speed</a:t>
                      </a:r>
                    </a:p>
                    <a:p>
                      <a:pPr algn="l" rtl="0"/>
                      <a:r>
                        <a:rPr lang="en-US" sz="2200" b="0" dirty="0">
                          <a:solidFill>
                            <a:schemeClr val="tx1"/>
                          </a:solidFill>
                        </a:rPr>
                        <a:t>#define BAUD 2400</a:t>
                      </a:r>
                    </a:p>
                    <a:p>
                      <a:pPr algn="l" rtl="0"/>
                      <a:r>
                        <a:rPr lang="en-US" sz="2200" b="0" dirty="0">
                          <a:solidFill>
                            <a:schemeClr val="tx1"/>
                          </a:solidFill>
                        </a:rPr>
                        <a:t>#define MYUBRR FOSC/16/BAUD-1</a:t>
                      </a:r>
                    </a:p>
                    <a:p>
                      <a:pPr algn="l" rtl="0"/>
                      <a:r>
                        <a:rPr lang="en-US" sz="2200" b="0" dirty="0">
                          <a:solidFill>
                            <a:schemeClr val="tx1"/>
                          </a:solidFill>
                        </a:rPr>
                        <a:t>char </a:t>
                      </a:r>
                      <a:r>
                        <a:rPr lang="en-US" sz="2200" b="0" dirty="0" err="1">
                          <a:solidFill>
                            <a:schemeClr val="tx1"/>
                          </a:solidFill>
                        </a:rPr>
                        <a:t>press_f</a:t>
                      </a:r>
                      <a:r>
                        <a:rPr lang="en-US" sz="2200" b="0" dirty="0">
                          <a:solidFill>
                            <a:schemeClr val="tx1"/>
                          </a:solidFill>
                        </a:rPr>
                        <a:t>=0;</a:t>
                      </a:r>
                    </a:p>
                    <a:p>
                      <a:pPr algn="l" rtl="0"/>
                      <a:r>
                        <a:rPr lang="en-US" sz="2200" b="0" dirty="0">
                          <a:solidFill>
                            <a:schemeClr val="tx1"/>
                          </a:solidFill>
                        </a:rPr>
                        <a:t>void </a:t>
                      </a:r>
                      <a:r>
                        <a:rPr lang="en-US" sz="2200" b="0" dirty="0" err="1">
                          <a:solidFill>
                            <a:schemeClr val="tx1"/>
                          </a:solidFill>
                        </a:rPr>
                        <a:t>USART_Init</a:t>
                      </a:r>
                      <a:r>
                        <a:rPr lang="en-US" sz="2200" b="0" dirty="0">
                          <a:solidFill>
                            <a:schemeClr val="tx1"/>
                          </a:solidFill>
                        </a:rPr>
                        <a:t>( unsigned </a:t>
                      </a:r>
                      <a:r>
                        <a:rPr lang="en-US" sz="2200" b="0" dirty="0" err="1">
                          <a:solidFill>
                            <a:schemeClr val="tx1"/>
                          </a:solidFill>
                        </a:rPr>
                        <a:t>int</a:t>
                      </a:r>
                      <a:r>
                        <a:rPr lang="en-US" sz="2200" b="0" dirty="0">
                          <a:solidFill>
                            <a:schemeClr val="tx1"/>
                          </a:solidFill>
                        </a:rPr>
                        <a:t> </a:t>
                      </a:r>
                      <a:r>
                        <a:rPr lang="en-US" sz="2200" b="0" dirty="0" err="1">
                          <a:solidFill>
                            <a:schemeClr val="tx1"/>
                          </a:solidFill>
                        </a:rPr>
                        <a:t>ubrr</a:t>
                      </a:r>
                      <a:r>
                        <a:rPr lang="en-US" sz="2200" b="0" dirty="0">
                          <a:solidFill>
                            <a:schemeClr val="tx1"/>
                          </a:solidFill>
                        </a:rPr>
                        <a:t>)</a:t>
                      </a:r>
                    </a:p>
                    <a:p>
                      <a:pPr algn="l" rtl="0"/>
                      <a:r>
                        <a:rPr lang="en-US" sz="2200" b="0" dirty="0">
                          <a:solidFill>
                            <a:schemeClr val="tx1"/>
                          </a:solidFill>
                        </a:rPr>
                        <a:t>{</a:t>
                      </a:r>
                      <a:r>
                        <a:rPr lang="en-US" sz="2200" b="0" dirty="0">
                          <a:solidFill>
                            <a:srgbClr val="00B050"/>
                          </a:solidFill>
                        </a:rPr>
                        <a:t>/* Set baud rate */</a:t>
                      </a:r>
                    </a:p>
                    <a:p>
                      <a:pPr algn="l" rtl="0"/>
                      <a:r>
                        <a:rPr lang="en-US" sz="2200" b="0" dirty="0">
                          <a:solidFill>
                            <a:schemeClr val="tx1"/>
                          </a:solidFill>
                        </a:rPr>
                        <a:t>UBRRH = (unsigned char)(</a:t>
                      </a:r>
                      <a:r>
                        <a:rPr lang="en-US" sz="2200" b="0" dirty="0" err="1">
                          <a:solidFill>
                            <a:schemeClr val="tx1"/>
                          </a:solidFill>
                        </a:rPr>
                        <a:t>ubrr</a:t>
                      </a:r>
                      <a:r>
                        <a:rPr lang="en-US" sz="2200" b="0" dirty="0">
                          <a:solidFill>
                            <a:schemeClr val="tx1"/>
                          </a:solidFill>
                        </a:rPr>
                        <a:t>&gt;&gt;8);</a:t>
                      </a:r>
                    </a:p>
                    <a:p>
                      <a:pPr algn="l" rtl="0"/>
                      <a:r>
                        <a:rPr lang="en-US" sz="2200" b="0" dirty="0">
                          <a:solidFill>
                            <a:schemeClr val="tx1"/>
                          </a:solidFill>
                        </a:rPr>
                        <a:t>UBRRL = (unsigned char)</a:t>
                      </a:r>
                      <a:r>
                        <a:rPr lang="en-US" sz="2200" b="0" dirty="0" err="1">
                          <a:solidFill>
                            <a:schemeClr val="tx1"/>
                          </a:solidFill>
                        </a:rPr>
                        <a:t>ubrr</a:t>
                      </a:r>
                      <a:r>
                        <a:rPr lang="en-US" sz="2200" b="0" dirty="0">
                          <a:solidFill>
                            <a:schemeClr val="tx1"/>
                          </a:solidFill>
                        </a:rPr>
                        <a:t>;</a:t>
                      </a:r>
                    </a:p>
                    <a:p>
                      <a:pPr algn="l" rtl="0"/>
                      <a:r>
                        <a:rPr lang="en-US" sz="2200" b="0" dirty="0">
                          <a:solidFill>
                            <a:srgbClr val="00B050"/>
                          </a:solidFill>
                        </a:rPr>
                        <a:t>/* Enable receiver and transmitter */</a:t>
                      </a:r>
                    </a:p>
                    <a:p>
                      <a:pPr algn="l" rtl="0"/>
                      <a:r>
                        <a:rPr lang="en-US" sz="2200" b="0" dirty="0">
                          <a:solidFill>
                            <a:schemeClr val="tx1"/>
                          </a:solidFill>
                        </a:rPr>
                        <a:t>UCSRB = (1&lt;&lt;RXEN)|(1&lt;&lt;TXEN);</a:t>
                      </a:r>
                    </a:p>
                    <a:p>
                      <a:pPr algn="l" rtl="0"/>
                      <a:r>
                        <a:rPr lang="en-US" sz="2200" b="0" dirty="0">
                          <a:solidFill>
                            <a:srgbClr val="00B050"/>
                          </a:solidFill>
                        </a:rPr>
                        <a:t>/* Set frame format: 8data, 1 stop bit */</a:t>
                      </a:r>
                    </a:p>
                    <a:p>
                      <a:pPr algn="l" rtl="0"/>
                      <a:r>
                        <a:rPr lang="en-US" sz="2200" b="0" dirty="0">
                          <a:solidFill>
                            <a:schemeClr val="tx1"/>
                          </a:solidFill>
                        </a:rPr>
                        <a:t>UCSRC = (1&lt;&lt;URSEL)|(3&lt;&lt;UCSZ0);}</a:t>
                      </a:r>
                    </a:p>
                    <a:p>
                      <a:pPr algn="l" rtl="0"/>
                      <a:r>
                        <a:rPr lang="en-US" sz="2200" b="0" dirty="0">
                          <a:solidFill>
                            <a:schemeClr val="tx1"/>
                          </a:solidFill>
                        </a:rPr>
                        <a:t>void </a:t>
                      </a:r>
                      <a:r>
                        <a:rPr lang="en-US" sz="2200" b="0" dirty="0" err="1">
                          <a:solidFill>
                            <a:schemeClr val="tx1"/>
                          </a:solidFill>
                        </a:rPr>
                        <a:t>USART_Transmit</a:t>
                      </a:r>
                      <a:r>
                        <a:rPr lang="en-US" sz="2200" b="0" dirty="0">
                          <a:solidFill>
                            <a:schemeClr val="tx1"/>
                          </a:solidFill>
                        </a:rPr>
                        <a:t>( unsigned char data )</a:t>
                      </a:r>
                    </a:p>
                    <a:p>
                      <a:pPr algn="l" rtl="0"/>
                      <a:r>
                        <a:rPr lang="en-US" sz="2200" b="0" dirty="0">
                          <a:solidFill>
                            <a:schemeClr val="tx1"/>
                          </a:solidFill>
                        </a:rPr>
                        <a:t>{</a:t>
                      </a:r>
                      <a:r>
                        <a:rPr lang="en-US" sz="2200" b="0" dirty="0">
                          <a:solidFill>
                            <a:srgbClr val="00B050"/>
                          </a:solidFill>
                        </a:rPr>
                        <a:t>// Wait for empty transmit buffer</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while (!UCSRA.UDRE);</a:t>
                      </a:r>
                    </a:p>
                  </a:txBody>
                  <a:tcPr/>
                </a:tc>
                <a:extLst>
                  <a:ext uri="{0D108BD9-81ED-4DB2-BD59-A6C34878D82A}">
                    <a16:rowId xmlns:a16="http://schemas.microsoft.com/office/drawing/2014/main" val="10000"/>
                  </a:ext>
                </a:extLst>
              </a:tr>
            </a:tbl>
          </a:graphicData>
        </a:graphic>
      </p:graphicFrame>
      <p:sp>
        <p:nvSpPr>
          <p:cNvPr id="4" name="مستطيل 3"/>
          <p:cNvSpPr/>
          <p:nvPr/>
        </p:nvSpPr>
        <p:spPr>
          <a:xfrm>
            <a:off x="3563888" y="0"/>
            <a:ext cx="1415772" cy="584775"/>
          </a:xfrm>
          <a:prstGeom prst="rect">
            <a:avLst/>
          </a:prstGeom>
        </p:spPr>
        <p:txBody>
          <a:bodyPr wrap="none">
            <a:spAutoFit/>
          </a:bodyPr>
          <a:lstStyle/>
          <a:p>
            <a:r>
              <a:rPr lang="en-US" sz="3200" b="1" dirty="0">
                <a:solidFill>
                  <a:srgbClr val="FF0000"/>
                </a:solidFill>
              </a:rPr>
              <a:t>Sender</a:t>
            </a:r>
            <a:endParaRPr lang="ar-SA" sz="3200" b="1" dirty="0">
              <a:solidFill>
                <a:srgbClr val="FF0000"/>
              </a:solidFill>
            </a:endParaRPr>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265</a:t>
            </a:fld>
            <a:endParaRPr lang="ar-SA"/>
          </a:p>
        </p:txBody>
      </p:sp>
    </p:spTree>
    <p:extLst>
      <p:ext uri="{BB962C8B-B14F-4D97-AF65-F5344CB8AC3E}">
        <p14:creationId xmlns:p14="http://schemas.microsoft.com/office/powerpoint/2010/main" val="160912276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2967" y="106680"/>
          <a:ext cx="9246967" cy="6751320"/>
        </p:xfrm>
        <a:graphic>
          <a:graphicData uri="http://schemas.openxmlformats.org/drawingml/2006/table">
            <a:tbl>
              <a:tblPr rtl="1" firstRow="1" bandRow="1">
                <a:tableStyleId>{2D5ABB26-0587-4C30-8999-92F81FD0307C}</a:tableStyleId>
              </a:tblPr>
              <a:tblGrid>
                <a:gridCol w="4259530">
                  <a:extLst>
                    <a:ext uri="{9D8B030D-6E8A-4147-A177-3AD203B41FA5}">
                      <a16:colId xmlns:a16="http://schemas.microsoft.com/office/drawing/2014/main" val="20000"/>
                    </a:ext>
                  </a:extLst>
                </a:gridCol>
                <a:gridCol w="4987437">
                  <a:extLst>
                    <a:ext uri="{9D8B030D-6E8A-4147-A177-3AD203B41FA5}">
                      <a16:colId xmlns:a16="http://schemas.microsoft.com/office/drawing/2014/main" val="20001"/>
                    </a:ext>
                  </a:extLst>
                </a:gridCol>
              </a:tblGrid>
              <a:tr h="6376388">
                <a:tc>
                  <a:txBody>
                    <a:bodyPr/>
                    <a:lstStyle/>
                    <a:p>
                      <a:pPr algn="l" rtl="1"/>
                      <a:r>
                        <a:rPr lang="en-US" sz="2300" b="0" dirty="0">
                          <a:solidFill>
                            <a:srgbClr val="FF0000"/>
                          </a:solidFill>
                        </a:rPr>
                        <a:t>while ( !UCSRA.RXC ) ;</a:t>
                      </a:r>
                    </a:p>
                    <a:p>
                      <a:pPr algn="l" rtl="1"/>
                      <a:r>
                        <a:rPr lang="en-US" sz="2300" b="0" dirty="0">
                          <a:solidFill>
                            <a:srgbClr val="00B050"/>
                          </a:solidFill>
                        </a:rPr>
                        <a:t>/* Get and return received data from buffer */</a:t>
                      </a:r>
                    </a:p>
                    <a:p>
                      <a:pPr algn="l" rtl="1"/>
                      <a:r>
                        <a:rPr lang="en-US" sz="2300" b="0" dirty="0">
                          <a:solidFill>
                            <a:schemeClr val="tx1"/>
                          </a:solidFill>
                        </a:rPr>
                        <a:t>return </a:t>
                      </a:r>
                      <a:r>
                        <a:rPr lang="en-US" sz="2300" b="0" dirty="0">
                          <a:solidFill>
                            <a:srgbClr val="FF0000"/>
                          </a:solidFill>
                        </a:rPr>
                        <a:t>UDR</a:t>
                      </a:r>
                      <a:r>
                        <a:rPr lang="en-US" sz="2300" b="0" dirty="0">
                          <a:solidFill>
                            <a:schemeClr val="tx1"/>
                          </a:solidFill>
                        </a:rPr>
                        <a:t>;}</a:t>
                      </a:r>
                    </a:p>
                    <a:p>
                      <a:pPr algn="l" rtl="1"/>
                      <a:r>
                        <a:rPr lang="en-US" sz="2300" b="0" dirty="0">
                          <a:solidFill>
                            <a:schemeClr val="tx1"/>
                          </a:solidFill>
                        </a:rPr>
                        <a:t>void main( void )</a:t>
                      </a:r>
                    </a:p>
                    <a:p>
                      <a:pPr algn="l" rtl="1"/>
                      <a:r>
                        <a:rPr lang="en-US" sz="2300" b="0" dirty="0">
                          <a:solidFill>
                            <a:schemeClr val="tx1"/>
                          </a:solidFill>
                        </a:rPr>
                        <a:t>{DDRA=0B00000111;</a:t>
                      </a:r>
                    </a:p>
                    <a:p>
                      <a:pPr algn="l" rtl="1"/>
                      <a:r>
                        <a:rPr lang="en-US" sz="2300" b="0" dirty="0" err="1">
                          <a:solidFill>
                            <a:schemeClr val="tx1"/>
                          </a:solidFill>
                        </a:rPr>
                        <a:t>USART_Init</a:t>
                      </a:r>
                      <a:r>
                        <a:rPr lang="en-US" sz="2300" b="0" dirty="0">
                          <a:solidFill>
                            <a:schemeClr val="tx1"/>
                          </a:solidFill>
                        </a:rPr>
                        <a:t> ( MYUBRR );</a:t>
                      </a:r>
                    </a:p>
                    <a:p>
                      <a:pPr algn="l" rtl="1"/>
                      <a:r>
                        <a:rPr lang="en-US" sz="2300" b="0" dirty="0">
                          <a:solidFill>
                            <a:schemeClr val="tx1"/>
                          </a:solidFill>
                        </a:rPr>
                        <a:t>while(1){</a:t>
                      </a:r>
                    </a:p>
                    <a:p>
                      <a:pPr algn="l" rtl="1"/>
                      <a:r>
                        <a:rPr lang="en-US" sz="2300" b="0" dirty="0" err="1">
                          <a:solidFill>
                            <a:srgbClr val="FF0000"/>
                          </a:solidFill>
                        </a:rPr>
                        <a:t>ch</a:t>
                      </a:r>
                      <a:r>
                        <a:rPr lang="en-US" sz="2300" b="0" dirty="0">
                          <a:solidFill>
                            <a:srgbClr val="FF0000"/>
                          </a:solidFill>
                        </a:rPr>
                        <a:t>=</a:t>
                      </a:r>
                      <a:r>
                        <a:rPr lang="en-US" sz="2300" b="0" dirty="0" err="1">
                          <a:solidFill>
                            <a:srgbClr val="FF0000"/>
                          </a:solidFill>
                        </a:rPr>
                        <a:t>USART_Receive</a:t>
                      </a:r>
                      <a:r>
                        <a:rPr lang="en-US" sz="2300" b="0" dirty="0">
                          <a:solidFill>
                            <a:srgbClr val="FF0000"/>
                          </a:solidFill>
                        </a:rPr>
                        <a:t>();</a:t>
                      </a:r>
                    </a:p>
                    <a:p>
                      <a:pPr algn="l" rtl="1"/>
                      <a:r>
                        <a:rPr lang="en-US" sz="2300" b="0" dirty="0">
                          <a:solidFill>
                            <a:schemeClr val="tx2"/>
                          </a:solidFill>
                        </a:rPr>
                        <a:t>switch (</a:t>
                      </a:r>
                      <a:r>
                        <a:rPr lang="en-US" sz="2300" b="0" dirty="0" err="1">
                          <a:solidFill>
                            <a:schemeClr val="tx2"/>
                          </a:solidFill>
                        </a:rPr>
                        <a:t>ch</a:t>
                      </a:r>
                      <a:r>
                        <a:rPr lang="en-US" sz="2300" b="0" dirty="0">
                          <a:solidFill>
                            <a:schemeClr val="tx2"/>
                          </a:solidFill>
                        </a:rPr>
                        <a:t>)</a:t>
                      </a:r>
                    </a:p>
                    <a:p>
                      <a:pPr algn="l" rtl="1"/>
                      <a:r>
                        <a:rPr lang="en-US" sz="2300" b="0" dirty="0">
                          <a:solidFill>
                            <a:schemeClr val="tx2"/>
                          </a:solidFill>
                        </a:rPr>
                        <a:t>{</a:t>
                      </a:r>
                    </a:p>
                    <a:p>
                      <a:pPr algn="l" rtl="1"/>
                      <a:r>
                        <a:rPr lang="en-US" sz="2300" b="0" dirty="0">
                          <a:solidFill>
                            <a:schemeClr val="tx2"/>
                          </a:solidFill>
                        </a:rPr>
                        <a:t>case 'a':</a:t>
                      </a:r>
                    </a:p>
                    <a:p>
                      <a:pPr algn="l" rtl="1"/>
                      <a:r>
                        <a:rPr lang="en-US" sz="2300" b="0" dirty="0">
                          <a:solidFill>
                            <a:srgbClr val="FF0000"/>
                          </a:solidFill>
                        </a:rPr>
                        <a:t>PORTA.0=~PORTA.0;break;</a:t>
                      </a:r>
                    </a:p>
                    <a:p>
                      <a:pPr algn="l" rtl="1"/>
                      <a:r>
                        <a:rPr lang="en-US" sz="2300" b="0" dirty="0">
                          <a:solidFill>
                            <a:schemeClr val="tx2"/>
                          </a:solidFill>
                        </a:rPr>
                        <a:t>case 'b':</a:t>
                      </a:r>
                    </a:p>
                    <a:p>
                      <a:pPr algn="l" rtl="1"/>
                      <a:r>
                        <a:rPr lang="en-US" sz="2300" b="0" dirty="0">
                          <a:solidFill>
                            <a:srgbClr val="FF0000"/>
                          </a:solidFill>
                        </a:rPr>
                        <a:t>PORTA.1=~PORTA.1;break;</a:t>
                      </a:r>
                    </a:p>
                    <a:p>
                      <a:pPr algn="l" rtl="1"/>
                      <a:r>
                        <a:rPr lang="en-US" sz="2300" b="0" dirty="0">
                          <a:solidFill>
                            <a:schemeClr val="tx2"/>
                          </a:solidFill>
                        </a:rPr>
                        <a:t>case 'c':</a:t>
                      </a:r>
                    </a:p>
                    <a:p>
                      <a:pPr algn="l" rtl="1"/>
                      <a:r>
                        <a:rPr lang="en-US" sz="2300" b="0" dirty="0">
                          <a:solidFill>
                            <a:srgbClr val="FF0000"/>
                          </a:solidFill>
                        </a:rPr>
                        <a:t>PORTA.2=~PORTA.2;break;</a:t>
                      </a:r>
                    </a:p>
                    <a:p>
                      <a:pPr algn="l" rtl="1"/>
                      <a:r>
                        <a:rPr lang="en-US" sz="2300" b="0" dirty="0">
                          <a:solidFill>
                            <a:schemeClr val="tx1"/>
                          </a:solidFill>
                        </a:rPr>
                        <a:t>}</a:t>
                      </a:r>
                    </a:p>
                    <a:p>
                      <a:pPr algn="l" rtl="1"/>
                      <a:r>
                        <a:rPr lang="en-US" sz="2300" b="0" dirty="0">
                          <a:solidFill>
                            <a:schemeClr val="tx1"/>
                          </a:solidFill>
                        </a:rPr>
                        <a:t>}}</a:t>
                      </a:r>
                    </a:p>
                  </a:txBody>
                  <a:tcPr/>
                </a:tc>
                <a:tc>
                  <a:txBody>
                    <a:bodyPr/>
                    <a:lstStyle/>
                    <a:p>
                      <a:pPr algn="l" rtl="1"/>
                      <a:r>
                        <a:rPr lang="en-US" sz="2300" b="0" dirty="0">
                          <a:solidFill>
                            <a:schemeClr val="tx1"/>
                          </a:solidFill>
                        </a:rPr>
                        <a:t>#include &lt;mega16.h&gt;</a:t>
                      </a:r>
                    </a:p>
                    <a:p>
                      <a:pPr algn="l" rtl="1"/>
                      <a:r>
                        <a:rPr lang="en-US" sz="2300" b="0" dirty="0">
                          <a:solidFill>
                            <a:schemeClr val="tx1"/>
                          </a:solidFill>
                        </a:rPr>
                        <a:t>#define FOSC 1000000// Clock Speed</a:t>
                      </a:r>
                    </a:p>
                    <a:p>
                      <a:pPr algn="l" rtl="1"/>
                      <a:r>
                        <a:rPr lang="en-US" sz="2300" b="0" dirty="0">
                          <a:solidFill>
                            <a:schemeClr val="tx1"/>
                          </a:solidFill>
                        </a:rPr>
                        <a:t>#define BAUD 2400</a:t>
                      </a:r>
                    </a:p>
                    <a:p>
                      <a:pPr algn="l" rtl="1"/>
                      <a:r>
                        <a:rPr lang="en-US" sz="2300" b="0" dirty="0">
                          <a:solidFill>
                            <a:schemeClr val="tx1"/>
                          </a:solidFill>
                        </a:rPr>
                        <a:t>#define MYUBRR FOSC/16/BAUD-1</a:t>
                      </a:r>
                    </a:p>
                    <a:p>
                      <a:pPr algn="l" rtl="1"/>
                      <a:r>
                        <a:rPr lang="en-US" sz="2300" b="0" dirty="0">
                          <a:solidFill>
                            <a:schemeClr val="tx1"/>
                          </a:solidFill>
                        </a:rPr>
                        <a:t>char </a:t>
                      </a:r>
                      <a:r>
                        <a:rPr lang="en-US" sz="2300" b="0" dirty="0" err="1">
                          <a:solidFill>
                            <a:schemeClr val="tx1"/>
                          </a:solidFill>
                        </a:rPr>
                        <a:t>ch</a:t>
                      </a:r>
                      <a:r>
                        <a:rPr lang="en-US" sz="2300" b="0" dirty="0">
                          <a:solidFill>
                            <a:schemeClr val="tx1"/>
                          </a:solidFill>
                        </a:rPr>
                        <a:t>;</a:t>
                      </a:r>
                    </a:p>
                    <a:p>
                      <a:pPr algn="l" rtl="1"/>
                      <a:r>
                        <a:rPr lang="en-US" sz="2300" b="0" dirty="0">
                          <a:solidFill>
                            <a:schemeClr val="tx1"/>
                          </a:solidFill>
                        </a:rPr>
                        <a:t>void </a:t>
                      </a:r>
                      <a:r>
                        <a:rPr lang="en-US" sz="2300" b="0" dirty="0" err="1">
                          <a:solidFill>
                            <a:schemeClr val="tx1"/>
                          </a:solidFill>
                        </a:rPr>
                        <a:t>USART_Init</a:t>
                      </a:r>
                      <a:r>
                        <a:rPr lang="en-US" sz="2300" b="0" dirty="0">
                          <a:solidFill>
                            <a:schemeClr val="tx1"/>
                          </a:solidFill>
                        </a:rPr>
                        <a:t>( unsigned </a:t>
                      </a:r>
                      <a:r>
                        <a:rPr lang="en-US" sz="2300" b="0" dirty="0" err="1">
                          <a:solidFill>
                            <a:schemeClr val="tx1"/>
                          </a:solidFill>
                        </a:rPr>
                        <a:t>int</a:t>
                      </a:r>
                      <a:r>
                        <a:rPr lang="en-US" sz="2300" b="0" dirty="0">
                          <a:solidFill>
                            <a:schemeClr val="tx1"/>
                          </a:solidFill>
                        </a:rPr>
                        <a:t> </a:t>
                      </a:r>
                      <a:r>
                        <a:rPr lang="en-US" sz="2300" b="0" dirty="0" err="1">
                          <a:solidFill>
                            <a:schemeClr val="tx1"/>
                          </a:solidFill>
                        </a:rPr>
                        <a:t>ubrr</a:t>
                      </a:r>
                      <a:r>
                        <a:rPr lang="en-US" sz="2300" b="0" dirty="0">
                          <a:solidFill>
                            <a:schemeClr val="tx1"/>
                          </a:solidFill>
                        </a:rPr>
                        <a:t>)</a:t>
                      </a:r>
                    </a:p>
                    <a:p>
                      <a:pPr algn="l" rtl="1"/>
                      <a:r>
                        <a:rPr lang="en-US" sz="2300" b="0" dirty="0">
                          <a:solidFill>
                            <a:schemeClr val="tx1"/>
                          </a:solidFill>
                        </a:rPr>
                        <a:t>{</a:t>
                      </a:r>
                    </a:p>
                    <a:p>
                      <a:pPr algn="l" rtl="1"/>
                      <a:r>
                        <a:rPr lang="en-US" sz="2300" b="0" dirty="0">
                          <a:solidFill>
                            <a:srgbClr val="00B050"/>
                          </a:solidFill>
                        </a:rPr>
                        <a:t>/* Set baud rate */</a:t>
                      </a:r>
                    </a:p>
                    <a:p>
                      <a:pPr algn="l" rtl="1"/>
                      <a:r>
                        <a:rPr lang="en-US" sz="2300" b="0" dirty="0">
                          <a:solidFill>
                            <a:schemeClr val="tx1"/>
                          </a:solidFill>
                        </a:rPr>
                        <a:t>UBRRH = (unsigned char)(</a:t>
                      </a:r>
                      <a:r>
                        <a:rPr lang="en-US" sz="2300" b="0" dirty="0" err="1">
                          <a:solidFill>
                            <a:schemeClr val="tx1"/>
                          </a:solidFill>
                        </a:rPr>
                        <a:t>ubrr</a:t>
                      </a:r>
                      <a:r>
                        <a:rPr lang="en-US" sz="2300" b="0" dirty="0">
                          <a:solidFill>
                            <a:schemeClr val="tx1"/>
                          </a:solidFill>
                        </a:rPr>
                        <a:t>&gt;&gt;8);</a:t>
                      </a:r>
                    </a:p>
                    <a:p>
                      <a:pPr algn="l" rtl="1"/>
                      <a:r>
                        <a:rPr lang="en-US" sz="2300" b="0" dirty="0">
                          <a:solidFill>
                            <a:schemeClr val="tx1"/>
                          </a:solidFill>
                        </a:rPr>
                        <a:t>UBRRL = (unsigned char)</a:t>
                      </a:r>
                      <a:r>
                        <a:rPr lang="en-US" sz="2300" b="0" dirty="0" err="1">
                          <a:solidFill>
                            <a:schemeClr val="tx1"/>
                          </a:solidFill>
                        </a:rPr>
                        <a:t>ubrr</a:t>
                      </a:r>
                      <a:r>
                        <a:rPr lang="en-US" sz="2300" b="0" dirty="0">
                          <a:solidFill>
                            <a:schemeClr val="tx1"/>
                          </a:solidFill>
                        </a:rPr>
                        <a:t>;</a:t>
                      </a:r>
                    </a:p>
                    <a:p>
                      <a:pPr algn="l" rtl="1"/>
                      <a:r>
                        <a:rPr lang="en-US" sz="2300" b="0" dirty="0">
                          <a:solidFill>
                            <a:srgbClr val="00B050"/>
                          </a:solidFill>
                        </a:rPr>
                        <a:t>/* Enable receiver and transmitter */</a:t>
                      </a:r>
                    </a:p>
                    <a:p>
                      <a:pPr algn="l" rtl="1"/>
                      <a:r>
                        <a:rPr lang="en-US" sz="2300" b="0" dirty="0">
                          <a:solidFill>
                            <a:schemeClr val="tx1"/>
                          </a:solidFill>
                        </a:rPr>
                        <a:t>UCSRB = (1&lt;&lt;RXEN)|(1&lt;&lt;TXEN);</a:t>
                      </a:r>
                    </a:p>
                    <a:p>
                      <a:pPr algn="l" rtl="1"/>
                      <a:r>
                        <a:rPr lang="en-US" sz="2300" b="0" dirty="0">
                          <a:solidFill>
                            <a:srgbClr val="00B050"/>
                          </a:solidFill>
                        </a:rPr>
                        <a:t>/* Set frame format: 8data, 1 stop bit */</a:t>
                      </a:r>
                    </a:p>
                    <a:p>
                      <a:pPr algn="l" rtl="1"/>
                      <a:r>
                        <a:rPr lang="en-US" sz="2300" b="0" dirty="0">
                          <a:solidFill>
                            <a:schemeClr val="tx1"/>
                          </a:solidFill>
                        </a:rPr>
                        <a:t>UCSRC = (1&lt;&lt;URSEL)|(3&lt;&lt;UCSZ0);</a:t>
                      </a:r>
                    </a:p>
                    <a:p>
                      <a:pPr algn="l" rtl="1"/>
                      <a:r>
                        <a:rPr lang="en-US" sz="2300" b="0" dirty="0">
                          <a:solidFill>
                            <a:schemeClr val="tx1"/>
                          </a:solidFill>
                        </a:rPr>
                        <a:t>}</a:t>
                      </a:r>
                    </a:p>
                    <a:p>
                      <a:pPr algn="l" rtl="1"/>
                      <a:r>
                        <a:rPr lang="en-US" sz="2300" b="0" dirty="0">
                          <a:solidFill>
                            <a:schemeClr val="tx1"/>
                          </a:solidFill>
                        </a:rPr>
                        <a:t>unsigned char </a:t>
                      </a:r>
                      <a:r>
                        <a:rPr lang="en-US" sz="2300" b="0" dirty="0" err="1">
                          <a:solidFill>
                            <a:schemeClr val="tx1"/>
                          </a:solidFill>
                        </a:rPr>
                        <a:t>USART_Receive</a:t>
                      </a:r>
                      <a:r>
                        <a:rPr lang="en-US" sz="2300" b="0" dirty="0">
                          <a:solidFill>
                            <a:schemeClr val="tx1"/>
                          </a:solidFill>
                        </a:rPr>
                        <a:t>( void )</a:t>
                      </a:r>
                    </a:p>
                    <a:p>
                      <a:pPr algn="l" rtl="1"/>
                      <a:r>
                        <a:rPr lang="en-US" sz="2300" b="0" dirty="0">
                          <a:solidFill>
                            <a:schemeClr val="tx1"/>
                          </a:solidFill>
                        </a:rPr>
                        <a:t>{</a:t>
                      </a:r>
                    </a:p>
                    <a:p>
                      <a:pPr algn="l" rtl="1"/>
                      <a:r>
                        <a:rPr lang="en-US" sz="2300" b="0" dirty="0">
                          <a:solidFill>
                            <a:srgbClr val="00B050"/>
                          </a:solidFill>
                        </a:rPr>
                        <a:t>/* Wait for data to be received */</a:t>
                      </a:r>
                    </a:p>
                  </a:txBody>
                  <a:tcPr/>
                </a:tc>
                <a:extLst>
                  <a:ext uri="{0D108BD9-81ED-4DB2-BD59-A6C34878D82A}">
                    <a16:rowId xmlns:a16="http://schemas.microsoft.com/office/drawing/2014/main" val="10000"/>
                  </a:ext>
                </a:extLst>
              </a:tr>
            </a:tbl>
          </a:graphicData>
        </a:graphic>
      </p:graphicFrame>
      <p:sp>
        <p:nvSpPr>
          <p:cNvPr id="4" name="مستطيل 3"/>
          <p:cNvSpPr/>
          <p:nvPr/>
        </p:nvSpPr>
        <p:spPr>
          <a:xfrm>
            <a:off x="3265729" y="0"/>
            <a:ext cx="1713931" cy="584775"/>
          </a:xfrm>
          <a:prstGeom prst="rect">
            <a:avLst/>
          </a:prstGeom>
        </p:spPr>
        <p:txBody>
          <a:bodyPr wrap="none">
            <a:spAutoFit/>
          </a:bodyPr>
          <a:lstStyle/>
          <a:p>
            <a:r>
              <a:rPr lang="en-US" sz="3200" b="1" dirty="0">
                <a:solidFill>
                  <a:srgbClr val="FF0000"/>
                </a:solidFill>
              </a:rPr>
              <a:t>Receiver</a:t>
            </a:r>
            <a:endParaRPr lang="ar-SA" sz="3200" b="1" dirty="0">
              <a:solidFill>
                <a:srgbClr val="FF0000"/>
              </a:solidFill>
            </a:endParaRPr>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266</a:t>
            </a:fld>
            <a:endParaRPr lang="ar-SA"/>
          </a:p>
        </p:txBody>
      </p:sp>
    </p:spTree>
    <p:extLst>
      <p:ext uri="{BB962C8B-B14F-4D97-AF65-F5344CB8AC3E}">
        <p14:creationId xmlns:p14="http://schemas.microsoft.com/office/powerpoint/2010/main" val="18994917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ift\Desktop\my work\COURSE MICRO\applications\application3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63488"/>
            <a:ext cx="7560840" cy="5665351"/>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461665"/>
          </a:xfrm>
          <a:prstGeom prst="rect">
            <a:avLst/>
          </a:prstGeom>
        </p:spPr>
        <p:txBody>
          <a:bodyPr wrap="square">
            <a:spAutoFit/>
          </a:bodyPr>
          <a:lstStyle/>
          <a:p>
            <a:pPr algn="ctr"/>
            <a:r>
              <a:rPr lang="ar-SA" sz="2400" b="1" dirty="0">
                <a:solidFill>
                  <a:srgbClr val="FF0000"/>
                </a:solidFill>
              </a:rPr>
              <a:t>تطبيق (استقبال محرف باستخدام مقاطعة اكتمال الاستقبال </a:t>
            </a:r>
            <a:r>
              <a:rPr lang="en-US" sz="2400" b="1" dirty="0">
                <a:solidFill>
                  <a:srgbClr val="FF0000"/>
                </a:solidFill>
              </a:rPr>
              <a:t>TXC</a:t>
            </a:r>
            <a:r>
              <a:rPr lang="ar-SA" sz="2400" b="1" dirty="0">
                <a:solidFill>
                  <a:srgbClr val="FF0000"/>
                </a:solidFill>
              </a:rPr>
              <a:t> وطباعته على</a:t>
            </a:r>
            <a:r>
              <a:rPr lang="en-US" sz="2400" b="1" dirty="0">
                <a:solidFill>
                  <a:srgbClr val="FF0000"/>
                </a:solidFill>
              </a:rPr>
              <a:t>LCD </a:t>
            </a:r>
            <a:r>
              <a:rPr lang="ar-SA" sz="2400" b="1" dirty="0">
                <a:solidFill>
                  <a:srgbClr val="FF0000"/>
                </a:solidFill>
              </a:rPr>
              <a:t>)</a:t>
            </a:r>
          </a:p>
        </p:txBody>
      </p:sp>
      <p:sp>
        <p:nvSpPr>
          <p:cNvPr id="9" name="مربع نص 8">
            <a:hlinkClick r:id="rId3" action="ppaction://program"/>
          </p:cNvPr>
          <p:cNvSpPr txBox="1"/>
          <p:nvPr/>
        </p:nvSpPr>
        <p:spPr>
          <a:xfrm>
            <a:off x="6368590" y="5692024"/>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\Examples\Ex28</a:t>
            </a:r>
            <a:endParaRPr lang="ar-SA" b="1" dirty="0">
              <a:solidFill>
                <a:srgbClr val="FF0000"/>
              </a:solidFill>
            </a:endParaRPr>
          </a:p>
        </p:txBody>
      </p:sp>
      <p:sp>
        <p:nvSpPr>
          <p:cNvPr id="10" name="مستطيل 9"/>
          <p:cNvSpPr/>
          <p:nvPr/>
        </p:nvSpPr>
        <p:spPr>
          <a:xfrm>
            <a:off x="6161098" y="5624371"/>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267</a:t>
            </a:fld>
            <a:endParaRPr lang="ar-SA"/>
          </a:p>
        </p:txBody>
      </p:sp>
    </p:spTree>
    <p:extLst>
      <p:ext uri="{BB962C8B-B14F-4D97-AF65-F5344CB8AC3E}">
        <p14:creationId xmlns:p14="http://schemas.microsoft.com/office/powerpoint/2010/main" val="38508137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72813" y="188640"/>
          <a:ext cx="9541357" cy="6336704"/>
        </p:xfrm>
        <a:graphic>
          <a:graphicData uri="http://schemas.openxmlformats.org/drawingml/2006/table">
            <a:tbl>
              <a:tblPr rtl="1" firstRow="1" bandRow="1">
                <a:tableStyleId>{2D5ABB26-0587-4C30-8999-92F81FD0307C}</a:tableStyleId>
              </a:tblPr>
              <a:tblGrid>
                <a:gridCol w="5089952">
                  <a:extLst>
                    <a:ext uri="{9D8B030D-6E8A-4147-A177-3AD203B41FA5}">
                      <a16:colId xmlns:a16="http://schemas.microsoft.com/office/drawing/2014/main" val="20000"/>
                    </a:ext>
                  </a:extLst>
                </a:gridCol>
                <a:gridCol w="4451405">
                  <a:extLst>
                    <a:ext uri="{9D8B030D-6E8A-4147-A177-3AD203B41FA5}">
                      <a16:colId xmlns:a16="http://schemas.microsoft.com/office/drawing/2014/main" val="20001"/>
                    </a:ext>
                  </a:extLst>
                </a:gridCol>
              </a:tblGrid>
              <a:tr h="6336704">
                <a:tc>
                  <a:txBody>
                    <a:bodyPr/>
                    <a:lstStyle/>
                    <a:p>
                      <a:pPr algn="l" rtl="0"/>
                      <a:r>
                        <a:rPr lang="en-US" sz="2200" b="0" dirty="0">
                          <a:solidFill>
                            <a:schemeClr val="tx1"/>
                          </a:solidFill>
                        </a:rPr>
                        <a:t>/* Enable receiver and transmitter */</a:t>
                      </a:r>
                    </a:p>
                    <a:p>
                      <a:pPr algn="l" rtl="0"/>
                      <a:r>
                        <a:rPr lang="en-US" sz="2200" b="0" dirty="0">
                          <a:solidFill>
                            <a:srgbClr val="FF0000"/>
                          </a:solidFill>
                        </a:rPr>
                        <a:t>UCSRB = (1&lt;&lt;RXEN)|(1&lt;&lt;TXEN)|(1&lt;&lt;RXCIE);</a:t>
                      </a:r>
                    </a:p>
                    <a:p>
                      <a:pPr algn="l" rtl="0"/>
                      <a:r>
                        <a:rPr lang="en-US" sz="2200" b="0" dirty="0">
                          <a:solidFill>
                            <a:schemeClr val="tx1"/>
                          </a:solidFill>
                        </a:rPr>
                        <a:t>/* Set frame format: 8data, 1 stop bit */</a:t>
                      </a:r>
                    </a:p>
                    <a:p>
                      <a:pPr algn="l" rtl="0"/>
                      <a:r>
                        <a:rPr lang="en-US" sz="2200" b="0" dirty="0">
                          <a:solidFill>
                            <a:schemeClr val="tx1"/>
                          </a:solidFill>
                        </a:rPr>
                        <a:t>UCSRC = (1&lt;&lt;URSEL)|(3&lt;&lt;UCSZ0);</a:t>
                      </a:r>
                    </a:p>
                    <a:p>
                      <a:pPr algn="l" rtl="0"/>
                      <a:r>
                        <a:rPr lang="en-US" sz="2200" b="0" dirty="0">
                          <a:solidFill>
                            <a:schemeClr val="tx1"/>
                          </a:solidFill>
                        </a:rPr>
                        <a:t>}</a:t>
                      </a:r>
                    </a:p>
                    <a:p>
                      <a:pPr algn="l" rtl="0"/>
                      <a:r>
                        <a:rPr lang="en-US" sz="2200" b="0" dirty="0">
                          <a:solidFill>
                            <a:schemeClr val="tx2"/>
                          </a:solidFill>
                        </a:rPr>
                        <a:t>interrupt [12] void </a:t>
                      </a:r>
                      <a:r>
                        <a:rPr lang="en-US" sz="2200" b="0" dirty="0" err="1">
                          <a:solidFill>
                            <a:schemeClr val="tx2"/>
                          </a:solidFill>
                        </a:rPr>
                        <a:t>usart_tx_isr</a:t>
                      </a:r>
                      <a:r>
                        <a:rPr lang="en-US" sz="2200" b="0" dirty="0">
                          <a:solidFill>
                            <a:schemeClr val="tx2"/>
                          </a:solidFill>
                        </a:rPr>
                        <a:t>(void)</a:t>
                      </a:r>
                    </a:p>
                    <a:p>
                      <a:pPr algn="l" rtl="0"/>
                      <a:r>
                        <a:rPr lang="en-US" sz="2200" b="0" dirty="0">
                          <a:solidFill>
                            <a:schemeClr val="tx2"/>
                          </a:solidFill>
                        </a:rPr>
                        <a:t>{</a:t>
                      </a:r>
                      <a:r>
                        <a:rPr lang="en-US" sz="2200" b="0" dirty="0" err="1">
                          <a:solidFill>
                            <a:srgbClr val="FF0000"/>
                          </a:solidFill>
                        </a:rPr>
                        <a:t>ch</a:t>
                      </a:r>
                      <a:r>
                        <a:rPr lang="en-US" sz="2200" b="0" dirty="0">
                          <a:solidFill>
                            <a:srgbClr val="FF0000"/>
                          </a:solidFill>
                        </a:rPr>
                        <a:t>=UDR;</a:t>
                      </a:r>
                    </a:p>
                    <a:p>
                      <a:pPr algn="l" rtl="0"/>
                      <a:r>
                        <a:rPr lang="en-US" sz="2200" b="0" dirty="0" err="1">
                          <a:solidFill>
                            <a:srgbClr val="FF0000"/>
                          </a:solidFill>
                        </a:rPr>
                        <a:t>lcd_gotoxy</a:t>
                      </a:r>
                      <a:r>
                        <a:rPr lang="en-US" sz="2200" b="0" dirty="0">
                          <a:solidFill>
                            <a:srgbClr val="FF0000"/>
                          </a:solidFill>
                        </a:rPr>
                        <a:t>(0,0);</a:t>
                      </a:r>
                    </a:p>
                    <a:p>
                      <a:pPr algn="l" rtl="0"/>
                      <a:r>
                        <a:rPr lang="en-US" sz="2200" b="0" dirty="0" err="1">
                          <a:solidFill>
                            <a:srgbClr val="FF0000"/>
                          </a:solidFill>
                        </a:rPr>
                        <a:t>lcd_putchar</a:t>
                      </a:r>
                      <a:r>
                        <a:rPr lang="en-US" sz="2200" b="0" dirty="0">
                          <a:solidFill>
                            <a:srgbClr val="FF0000"/>
                          </a:solidFill>
                        </a:rPr>
                        <a:t>(</a:t>
                      </a:r>
                      <a:r>
                        <a:rPr lang="en-US" sz="2200" b="0" dirty="0" err="1">
                          <a:solidFill>
                            <a:srgbClr val="FF0000"/>
                          </a:solidFill>
                        </a:rPr>
                        <a:t>ch</a:t>
                      </a:r>
                      <a:r>
                        <a:rPr lang="en-US" sz="2200" b="0" dirty="0">
                          <a:solidFill>
                            <a:srgbClr val="FF0000"/>
                          </a:solidFill>
                        </a:rPr>
                        <a:t>);</a:t>
                      </a:r>
                    </a:p>
                    <a:p>
                      <a:pPr algn="l" rtl="0"/>
                      <a:r>
                        <a:rPr lang="en-US" sz="2200" b="0" dirty="0">
                          <a:solidFill>
                            <a:schemeClr val="tx1"/>
                          </a:solidFill>
                        </a:rPr>
                        <a:t> </a:t>
                      </a:r>
                      <a:r>
                        <a:rPr lang="en-US" sz="2200" b="0" dirty="0">
                          <a:solidFill>
                            <a:schemeClr val="tx2"/>
                          </a:solidFill>
                        </a:rPr>
                        <a:t>}</a:t>
                      </a:r>
                    </a:p>
                    <a:p>
                      <a:pPr algn="l" rtl="0"/>
                      <a:r>
                        <a:rPr lang="en-US" sz="2200" b="0" dirty="0">
                          <a:solidFill>
                            <a:schemeClr val="tx1"/>
                          </a:solidFill>
                        </a:rPr>
                        <a:t>void main(void)</a:t>
                      </a:r>
                    </a:p>
                    <a:p>
                      <a:pPr algn="l" rtl="0"/>
                      <a:r>
                        <a:rPr lang="en-US" sz="2200" b="0" dirty="0">
                          <a:solidFill>
                            <a:schemeClr val="tx1"/>
                          </a:solidFill>
                        </a:rPr>
                        <a:t>{</a:t>
                      </a:r>
                      <a:r>
                        <a:rPr lang="en-US" sz="2200" b="0" dirty="0" err="1">
                          <a:solidFill>
                            <a:schemeClr val="tx1"/>
                          </a:solidFill>
                        </a:rPr>
                        <a:t>lcd_init</a:t>
                      </a:r>
                      <a:r>
                        <a:rPr lang="en-US" sz="2200" b="0" dirty="0">
                          <a:solidFill>
                            <a:schemeClr val="tx1"/>
                          </a:solidFill>
                        </a:rPr>
                        <a:t>(16);</a:t>
                      </a:r>
                    </a:p>
                    <a:p>
                      <a:pPr algn="l" rtl="0"/>
                      <a:r>
                        <a:rPr lang="en-US" sz="2200" b="0" dirty="0" err="1">
                          <a:solidFill>
                            <a:schemeClr val="tx1"/>
                          </a:solidFill>
                        </a:rPr>
                        <a:t>USART_Init</a:t>
                      </a:r>
                      <a:r>
                        <a:rPr lang="en-US" sz="2200" b="0" dirty="0">
                          <a:solidFill>
                            <a:schemeClr val="tx1"/>
                          </a:solidFill>
                        </a:rPr>
                        <a:t> ( MYUBRR );</a:t>
                      </a:r>
                    </a:p>
                    <a:p>
                      <a:pPr algn="l" rtl="0"/>
                      <a:r>
                        <a:rPr lang="en-US" sz="2200" b="0" dirty="0">
                          <a:solidFill>
                            <a:schemeClr val="tx1"/>
                          </a:solidFill>
                        </a:rPr>
                        <a:t>#</a:t>
                      </a:r>
                      <a:r>
                        <a:rPr lang="en-US" sz="2200" b="0" dirty="0" err="1">
                          <a:solidFill>
                            <a:schemeClr val="tx1"/>
                          </a:solidFill>
                        </a:rPr>
                        <a:t>asm</a:t>
                      </a:r>
                      <a:r>
                        <a:rPr lang="en-US" sz="2200" b="0" dirty="0">
                          <a:solidFill>
                            <a:schemeClr val="tx1"/>
                          </a:solidFill>
                        </a:rPr>
                        <a:t>("</a:t>
                      </a:r>
                      <a:r>
                        <a:rPr lang="en-US" sz="2200" b="0" dirty="0" err="1">
                          <a:solidFill>
                            <a:schemeClr val="tx1"/>
                          </a:solidFill>
                        </a:rPr>
                        <a:t>sei</a:t>
                      </a:r>
                      <a:r>
                        <a:rPr lang="en-US" sz="2200" b="0" dirty="0">
                          <a:solidFill>
                            <a:schemeClr val="tx1"/>
                          </a:solidFill>
                        </a:rPr>
                        <a:t>");</a:t>
                      </a:r>
                    </a:p>
                    <a:p>
                      <a:pPr algn="l" rtl="0"/>
                      <a:r>
                        <a:rPr lang="en-US" sz="2200" b="0" dirty="0">
                          <a:solidFill>
                            <a:schemeClr val="tx1"/>
                          </a:solidFill>
                        </a:rPr>
                        <a:t>while(1){}</a:t>
                      </a:r>
                    </a:p>
                    <a:p>
                      <a:pPr algn="l" rtl="0"/>
                      <a:r>
                        <a:rPr lang="en-US" sz="2200" b="0" dirty="0">
                          <a:solidFill>
                            <a:schemeClr val="tx1"/>
                          </a:solidFill>
                        </a:rPr>
                        <a:t>}</a:t>
                      </a:r>
                    </a:p>
                    <a:p>
                      <a:pPr algn="l" rtl="0"/>
                      <a:endParaRPr lang="en-US" sz="2200" b="0" dirty="0">
                        <a:solidFill>
                          <a:schemeClr val="tx1"/>
                        </a:solidFill>
                      </a:endParaRPr>
                    </a:p>
                  </a:txBody>
                  <a:tcPr/>
                </a:tc>
                <a:tc>
                  <a:txBody>
                    <a:bodyPr/>
                    <a:lstStyle/>
                    <a:p>
                      <a:pPr algn="l" rtl="0"/>
                      <a:r>
                        <a:rPr lang="en-US" sz="2200" b="0" dirty="0">
                          <a:solidFill>
                            <a:schemeClr val="tx1"/>
                          </a:solidFill>
                        </a:rPr>
                        <a:t>#include &lt;mega16.h&gt;</a:t>
                      </a:r>
                    </a:p>
                    <a:p>
                      <a:pPr algn="l" rtl="0"/>
                      <a:r>
                        <a:rPr lang="en-US" sz="2200" b="0" dirty="0">
                          <a:solidFill>
                            <a:schemeClr val="tx1"/>
                          </a:solidFill>
                        </a:rPr>
                        <a:t>#include &lt;</a:t>
                      </a:r>
                      <a:r>
                        <a:rPr lang="en-US" sz="2200" b="0" dirty="0" err="1">
                          <a:solidFill>
                            <a:schemeClr val="tx1"/>
                          </a:solidFill>
                        </a:rPr>
                        <a:t>lcd.h</a:t>
                      </a:r>
                      <a:r>
                        <a:rPr lang="en-US" sz="2200" b="0" dirty="0">
                          <a:solidFill>
                            <a:schemeClr val="tx1"/>
                          </a:solidFill>
                        </a:rPr>
                        <a:t>&gt;</a:t>
                      </a:r>
                    </a:p>
                    <a:p>
                      <a:pPr algn="l" rtl="0"/>
                      <a:r>
                        <a:rPr lang="en-US" sz="2200" b="0" dirty="0">
                          <a:solidFill>
                            <a:schemeClr val="tx1"/>
                          </a:solidFill>
                        </a:rPr>
                        <a:t>#define FOSC 1000000// Clock Speed</a:t>
                      </a:r>
                    </a:p>
                    <a:p>
                      <a:pPr algn="l" rtl="0"/>
                      <a:r>
                        <a:rPr lang="en-US" sz="2200" b="0" dirty="0">
                          <a:solidFill>
                            <a:schemeClr val="tx1"/>
                          </a:solidFill>
                        </a:rPr>
                        <a:t>#define BAUD 2400</a:t>
                      </a:r>
                    </a:p>
                    <a:p>
                      <a:pPr algn="l" rtl="0"/>
                      <a:r>
                        <a:rPr lang="en-US" sz="2200" b="0" dirty="0">
                          <a:solidFill>
                            <a:schemeClr val="tx1"/>
                          </a:solidFill>
                        </a:rPr>
                        <a:t>#define MYUBRR FOSC/16/BAUD-1</a:t>
                      </a:r>
                    </a:p>
                    <a:p>
                      <a:pPr algn="l" rtl="0"/>
                      <a:r>
                        <a:rPr lang="en-US" sz="2200" b="0" dirty="0">
                          <a:solidFill>
                            <a:schemeClr val="tx1"/>
                          </a:solidFill>
                        </a:rPr>
                        <a:t>#</a:t>
                      </a:r>
                      <a:r>
                        <a:rPr lang="en-US" sz="2200" b="0" dirty="0" err="1">
                          <a:solidFill>
                            <a:schemeClr val="tx1"/>
                          </a:solidFill>
                        </a:rPr>
                        <a:t>asm</a:t>
                      </a:r>
                      <a:endParaRPr lang="en-US" sz="2200" b="0" dirty="0">
                        <a:solidFill>
                          <a:schemeClr val="tx1"/>
                        </a:solidFill>
                      </a:endParaRPr>
                    </a:p>
                    <a:p>
                      <a:pPr algn="l" rtl="0"/>
                      <a:r>
                        <a:rPr lang="en-US" sz="2200" b="0" dirty="0">
                          <a:solidFill>
                            <a:schemeClr val="tx1"/>
                          </a:solidFill>
                        </a:rPr>
                        <a:t>.</a:t>
                      </a:r>
                      <a:r>
                        <a:rPr lang="en-US" sz="2200" b="0" dirty="0" err="1">
                          <a:solidFill>
                            <a:schemeClr val="tx1"/>
                          </a:solidFill>
                        </a:rPr>
                        <a:t>equ</a:t>
                      </a:r>
                      <a:r>
                        <a:rPr lang="en-US" sz="2200" b="0" dirty="0">
                          <a:solidFill>
                            <a:schemeClr val="tx1"/>
                          </a:solidFill>
                        </a:rPr>
                        <a:t> __</a:t>
                      </a:r>
                      <a:r>
                        <a:rPr lang="en-US" sz="2200" b="0" dirty="0" err="1">
                          <a:solidFill>
                            <a:schemeClr val="tx1"/>
                          </a:solidFill>
                        </a:rPr>
                        <a:t>lcd_port</a:t>
                      </a:r>
                      <a:r>
                        <a:rPr lang="en-US" sz="2200" b="0" dirty="0">
                          <a:solidFill>
                            <a:schemeClr val="tx1"/>
                          </a:solidFill>
                        </a:rPr>
                        <a:t>=0x15 ;PORTC</a:t>
                      </a:r>
                    </a:p>
                    <a:p>
                      <a:pPr algn="l" rtl="0"/>
                      <a:r>
                        <a:rPr lang="en-US" sz="2200" b="0" dirty="0">
                          <a:solidFill>
                            <a:schemeClr val="tx1"/>
                          </a:solidFill>
                        </a:rPr>
                        <a:t>#</a:t>
                      </a:r>
                      <a:r>
                        <a:rPr lang="en-US" sz="2200" b="0" dirty="0" err="1">
                          <a:solidFill>
                            <a:schemeClr val="tx1"/>
                          </a:solidFill>
                        </a:rPr>
                        <a:t>endasm</a:t>
                      </a:r>
                      <a:endParaRPr lang="en-US" sz="2200" b="0" dirty="0">
                        <a:solidFill>
                          <a:schemeClr val="tx1"/>
                        </a:solidFill>
                      </a:endParaRPr>
                    </a:p>
                    <a:p>
                      <a:pPr algn="l" rtl="0"/>
                      <a:r>
                        <a:rPr lang="en-US" sz="2200" b="0" dirty="0">
                          <a:solidFill>
                            <a:schemeClr val="tx1"/>
                          </a:solidFill>
                        </a:rPr>
                        <a:t>char </a:t>
                      </a:r>
                      <a:r>
                        <a:rPr lang="en-US" sz="2200" b="0" dirty="0" err="1">
                          <a:solidFill>
                            <a:schemeClr val="tx1"/>
                          </a:solidFill>
                        </a:rPr>
                        <a:t>ch</a:t>
                      </a:r>
                      <a:r>
                        <a:rPr lang="en-US" sz="2200" b="0" dirty="0">
                          <a:solidFill>
                            <a:schemeClr val="tx1"/>
                          </a:solidFill>
                        </a:rPr>
                        <a:t>;</a:t>
                      </a:r>
                    </a:p>
                    <a:p>
                      <a:pPr algn="l" rtl="0"/>
                      <a:r>
                        <a:rPr lang="en-US" sz="2200" b="0" dirty="0">
                          <a:solidFill>
                            <a:schemeClr val="tx1"/>
                          </a:solidFill>
                        </a:rPr>
                        <a:t>void </a:t>
                      </a:r>
                      <a:r>
                        <a:rPr lang="en-US" sz="2200" b="0" dirty="0" err="1">
                          <a:solidFill>
                            <a:schemeClr val="tx1"/>
                          </a:solidFill>
                        </a:rPr>
                        <a:t>USART_Init</a:t>
                      </a:r>
                      <a:r>
                        <a:rPr lang="en-US" sz="2200" b="0" dirty="0">
                          <a:solidFill>
                            <a:schemeClr val="tx1"/>
                          </a:solidFill>
                        </a:rPr>
                        <a:t>( unsigned </a:t>
                      </a:r>
                      <a:r>
                        <a:rPr lang="en-US" sz="2200" b="0" dirty="0" err="1">
                          <a:solidFill>
                            <a:schemeClr val="tx1"/>
                          </a:solidFill>
                        </a:rPr>
                        <a:t>int</a:t>
                      </a:r>
                      <a:r>
                        <a:rPr lang="en-US" sz="2200" b="0" dirty="0">
                          <a:solidFill>
                            <a:schemeClr val="tx1"/>
                          </a:solidFill>
                        </a:rPr>
                        <a:t> </a:t>
                      </a:r>
                      <a:r>
                        <a:rPr lang="en-US" sz="2200" b="0" dirty="0" err="1">
                          <a:solidFill>
                            <a:schemeClr val="tx1"/>
                          </a:solidFill>
                        </a:rPr>
                        <a:t>ubrr</a:t>
                      </a:r>
                      <a:r>
                        <a:rPr lang="en-US" sz="2200" b="0" dirty="0">
                          <a:solidFill>
                            <a:schemeClr val="tx1"/>
                          </a:solidFill>
                        </a:rPr>
                        <a:t>)</a:t>
                      </a:r>
                    </a:p>
                    <a:p>
                      <a:pPr algn="l" rtl="0"/>
                      <a:r>
                        <a:rPr lang="en-US" sz="2200" b="0" dirty="0">
                          <a:solidFill>
                            <a:schemeClr val="tx1"/>
                          </a:solidFill>
                        </a:rPr>
                        <a:t>{</a:t>
                      </a:r>
                    </a:p>
                    <a:p>
                      <a:pPr algn="l" rtl="0"/>
                      <a:r>
                        <a:rPr lang="en-US" sz="2200" b="0" dirty="0">
                          <a:solidFill>
                            <a:schemeClr val="tx1"/>
                          </a:solidFill>
                        </a:rPr>
                        <a:t>/* Set baud rate */</a:t>
                      </a:r>
                    </a:p>
                    <a:p>
                      <a:pPr algn="l" rtl="0"/>
                      <a:r>
                        <a:rPr lang="en-US" sz="2200" b="0" dirty="0">
                          <a:solidFill>
                            <a:schemeClr val="tx1"/>
                          </a:solidFill>
                        </a:rPr>
                        <a:t>UBRRH = (unsigned char)(</a:t>
                      </a:r>
                      <a:r>
                        <a:rPr lang="en-US" sz="2200" b="0" dirty="0" err="1">
                          <a:solidFill>
                            <a:schemeClr val="tx1"/>
                          </a:solidFill>
                        </a:rPr>
                        <a:t>ubrr</a:t>
                      </a:r>
                      <a:r>
                        <a:rPr lang="en-US" sz="2200" b="0" dirty="0">
                          <a:solidFill>
                            <a:schemeClr val="tx1"/>
                          </a:solidFill>
                        </a:rPr>
                        <a:t>&gt;&gt;8);</a:t>
                      </a:r>
                    </a:p>
                    <a:p>
                      <a:pPr algn="l" rtl="0"/>
                      <a:r>
                        <a:rPr lang="en-US" sz="2200" b="0" dirty="0">
                          <a:solidFill>
                            <a:schemeClr val="tx1"/>
                          </a:solidFill>
                        </a:rPr>
                        <a:t>UBRRL = (unsigned char)</a:t>
                      </a:r>
                      <a:r>
                        <a:rPr lang="en-US" sz="2200" b="0" dirty="0" err="1">
                          <a:solidFill>
                            <a:schemeClr val="tx1"/>
                          </a:solidFill>
                        </a:rPr>
                        <a:t>ubrr</a:t>
                      </a:r>
                      <a:r>
                        <a:rPr lang="en-US" sz="2200" b="0" dirty="0">
                          <a:solidFill>
                            <a:schemeClr val="tx1"/>
                          </a:solidFill>
                        </a:rPr>
                        <a:t>;</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268</a:t>
            </a:fld>
            <a:endParaRPr lang="ar-SA"/>
          </a:p>
        </p:txBody>
      </p:sp>
    </p:spTree>
    <p:extLst>
      <p:ext uri="{BB962C8B-B14F-4D97-AF65-F5344CB8AC3E}">
        <p14:creationId xmlns:p14="http://schemas.microsoft.com/office/powerpoint/2010/main" val="11649719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269</a:t>
            </a:fld>
            <a:endParaRPr lang="ar-SA">
              <a:solidFill>
                <a:prstClr val="black">
                  <a:tint val="75000"/>
                </a:prstClr>
              </a:solidFill>
            </a:endParaRPr>
          </a:p>
        </p:txBody>
      </p:sp>
      <p:sp>
        <p:nvSpPr>
          <p:cNvPr id="3" name="مستطيل 2"/>
          <p:cNvSpPr/>
          <p:nvPr/>
        </p:nvSpPr>
        <p:spPr>
          <a:xfrm>
            <a:off x="1182788" y="1358170"/>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900284" y="211287"/>
            <a:ext cx="7261924" cy="646331"/>
          </a:xfrm>
          <a:prstGeom prst="rect">
            <a:avLst/>
          </a:prstGeom>
        </p:spPr>
        <p:txBody>
          <a:bodyPr wrap="none">
            <a:spAutoFit/>
          </a:bodyPr>
          <a:lstStyle/>
          <a:p>
            <a:pPr algn="ctr"/>
            <a:r>
              <a:rPr lang="ar-SA" sz="3600" b="1" dirty="0">
                <a:solidFill>
                  <a:srgbClr val="FF0000"/>
                </a:solidFill>
              </a:rPr>
              <a:t>استخدام ذاكرة </a:t>
            </a:r>
            <a:r>
              <a:rPr lang="en-US" sz="3600" b="1" dirty="0">
                <a:solidFill>
                  <a:srgbClr val="FF0000"/>
                </a:solidFill>
              </a:rPr>
              <a:t>buffer</a:t>
            </a:r>
            <a:r>
              <a:rPr lang="ar-SA" sz="3600" b="1" dirty="0">
                <a:solidFill>
                  <a:srgbClr val="FF0000"/>
                </a:solidFill>
              </a:rPr>
              <a:t> لارسال المعطيات النصية</a:t>
            </a:r>
            <a:endParaRPr lang="en-US" sz="3600" b="1" dirty="0">
              <a:solidFill>
                <a:srgbClr val="FF0000"/>
              </a:solidFill>
            </a:endParaRPr>
          </a:p>
        </p:txBody>
      </p:sp>
      <p:sp>
        <p:nvSpPr>
          <p:cNvPr id="4" name="مستطيل 3"/>
          <p:cNvSpPr/>
          <p:nvPr/>
        </p:nvSpPr>
        <p:spPr>
          <a:xfrm>
            <a:off x="-11734" y="1052736"/>
            <a:ext cx="9085940" cy="6124754"/>
          </a:xfrm>
          <a:prstGeom prst="rect">
            <a:avLst/>
          </a:prstGeom>
        </p:spPr>
        <p:txBody>
          <a:bodyPr wrap="square">
            <a:spAutoFit/>
          </a:bodyPr>
          <a:lstStyle/>
          <a:p>
            <a:pPr algn="justLow"/>
            <a:r>
              <a:rPr lang="ar-SA" sz="2800" dirty="0"/>
              <a:t>يمكن ارسال نص باستخدام التابع التالي :</a:t>
            </a:r>
          </a:p>
          <a:p>
            <a:pPr algn="l" rtl="0"/>
            <a:r>
              <a:rPr lang="en-US" sz="2800" dirty="0"/>
              <a:t>void </a:t>
            </a:r>
            <a:r>
              <a:rPr lang="en-US" sz="2800" dirty="0" err="1"/>
              <a:t>send_txtl</a:t>
            </a:r>
            <a:r>
              <a:rPr lang="en-US" sz="2800" dirty="0"/>
              <a:t>(char *txt)</a:t>
            </a:r>
          </a:p>
          <a:p>
            <a:pPr algn="l" rtl="0"/>
            <a:r>
              <a:rPr lang="en-US" sz="2800" dirty="0"/>
              <a:t>{char l=0;</a:t>
            </a:r>
          </a:p>
          <a:p>
            <a:pPr algn="l" rtl="0"/>
            <a:r>
              <a:rPr lang="en-US" sz="2800" dirty="0">
                <a:solidFill>
                  <a:srgbClr val="FF0000"/>
                </a:solidFill>
              </a:rPr>
              <a:t>while (txt[l]!=0)</a:t>
            </a:r>
          </a:p>
          <a:p>
            <a:pPr algn="l" rtl="0"/>
            <a:r>
              <a:rPr lang="en-US" sz="2800" dirty="0"/>
              <a:t>{</a:t>
            </a:r>
            <a:r>
              <a:rPr lang="en-US" sz="2800" dirty="0">
                <a:solidFill>
                  <a:srgbClr val="00B050"/>
                </a:solidFill>
              </a:rPr>
              <a:t>/* Wait for empty transmit buffer */</a:t>
            </a:r>
          </a:p>
          <a:p>
            <a:pPr algn="l" rtl="0"/>
            <a:r>
              <a:rPr lang="en-US" sz="2800" dirty="0">
                <a:solidFill>
                  <a:srgbClr val="FF0000"/>
                </a:solidFill>
              </a:rPr>
              <a:t>while (!UCSRA.UDRE);</a:t>
            </a:r>
          </a:p>
          <a:p>
            <a:pPr algn="l" rtl="0"/>
            <a:r>
              <a:rPr lang="en-US" sz="2800" dirty="0">
                <a:solidFill>
                  <a:srgbClr val="00B050"/>
                </a:solidFill>
              </a:rPr>
              <a:t>/* Put data into buffer, sends the data */</a:t>
            </a:r>
          </a:p>
          <a:p>
            <a:pPr algn="l" rtl="0"/>
            <a:r>
              <a:rPr lang="en-US" sz="2800" dirty="0">
                <a:solidFill>
                  <a:srgbClr val="FF0000"/>
                </a:solidFill>
              </a:rPr>
              <a:t>UDR = data;</a:t>
            </a:r>
          </a:p>
          <a:p>
            <a:pPr algn="l" rtl="0"/>
            <a:r>
              <a:rPr lang="en-US" sz="2800" dirty="0">
                <a:solidFill>
                  <a:srgbClr val="FF0000"/>
                </a:solidFill>
              </a:rPr>
              <a:t>l++;</a:t>
            </a:r>
            <a:r>
              <a:rPr lang="en-US" sz="2800" dirty="0"/>
              <a:t>}</a:t>
            </a:r>
            <a:endParaRPr lang="ar-SA" sz="2800" dirty="0"/>
          </a:p>
          <a:p>
            <a:pPr algn="justLow"/>
            <a:r>
              <a:rPr lang="ar-SA" sz="2800" dirty="0"/>
              <a:t>ولكن هذا الكود يشغل معالج حتى يتم ارسال كامل النص، لذلك تستخدم الذاكرة </a:t>
            </a:r>
            <a:r>
              <a:rPr lang="en-US" sz="2800" dirty="0"/>
              <a:t>Buffer</a:t>
            </a:r>
            <a:r>
              <a:rPr lang="ar-SA" sz="2800" dirty="0"/>
              <a:t> (مصفوفة من نوع </a:t>
            </a:r>
            <a:r>
              <a:rPr lang="en-US" sz="2800" dirty="0"/>
              <a:t>(char</a:t>
            </a:r>
            <a:r>
              <a:rPr lang="ar-SA" sz="2800" dirty="0"/>
              <a:t> كوسيط مابين معالج متحكم وحدة </a:t>
            </a:r>
            <a:r>
              <a:rPr lang="en-US" sz="2800" dirty="0"/>
              <a:t>USART</a:t>
            </a:r>
            <a:r>
              <a:rPr lang="ar-SA" sz="2800" dirty="0"/>
              <a:t> لملائمة السرعة بينهما حيث تستخدم مقاطعة في هذه الحالة كي لانشغل المعالج في عملية انتظار فراغ مسجل المعطيات </a:t>
            </a:r>
            <a:r>
              <a:rPr lang="en-US" sz="2800" dirty="0"/>
              <a:t>UDR</a:t>
            </a:r>
            <a:r>
              <a:rPr lang="ar-SA" sz="2800" dirty="0"/>
              <a:t>.</a:t>
            </a:r>
            <a:endParaRPr lang="en-AU" sz="2800" dirty="0"/>
          </a:p>
          <a:p>
            <a:pPr algn="justLow" rtl="0"/>
            <a:endParaRPr lang="en-US" sz="2800" dirty="0"/>
          </a:p>
        </p:txBody>
      </p:sp>
    </p:spTree>
    <p:extLst>
      <p:ext uri="{BB962C8B-B14F-4D97-AF65-F5344CB8AC3E}">
        <p14:creationId xmlns:p14="http://schemas.microsoft.com/office/powerpoint/2010/main" val="1848942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185502" y="116632"/>
            <a:ext cx="2568267" cy="769441"/>
          </a:xfrm>
          <a:prstGeom prst="rect">
            <a:avLst/>
          </a:prstGeom>
        </p:spPr>
        <p:txBody>
          <a:bodyPr wrap="none">
            <a:spAutoFit/>
          </a:bodyPr>
          <a:lstStyle/>
          <a:p>
            <a:r>
              <a:rPr lang="ar-SA" sz="4400" b="1" dirty="0">
                <a:solidFill>
                  <a:srgbClr val="FF0000"/>
                </a:solidFill>
              </a:rPr>
              <a:t>عائلات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27</a:t>
            </a:fld>
            <a:endParaRPr lang="ar-SA"/>
          </a:p>
        </p:txBody>
      </p:sp>
      <p:grpSp>
        <p:nvGrpSpPr>
          <p:cNvPr id="7" name="Group 11"/>
          <p:cNvGrpSpPr>
            <a:grpSpLocks/>
          </p:cNvGrpSpPr>
          <p:nvPr/>
        </p:nvGrpSpPr>
        <p:grpSpPr bwMode="auto">
          <a:xfrm>
            <a:off x="131407" y="763588"/>
            <a:ext cx="8676456" cy="2911475"/>
            <a:chOff x="916" y="2742"/>
            <a:chExt cx="3894" cy="1834"/>
          </a:xfrm>
        </p:grpSpPr>
        <p:sp>
          <p:nvSpPr>
            <p:cNvPr id="9" name="Rectangle 8"/>
            <p:cNvSpPr>
              <a:spLocks noChangeArrowheads="1"/>
            </p:cNvSpPr>
            <p:nvPr/>
          </p:nvSpPr>
          <p:spPr bwMode="auto">
            <a:xfrm>
              <a:off x="916" y="2742"/>
              <a:ext cx="3894" cy="1834"/>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 y="2815"/>
              <a:ext cx="3739"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9"/>
          <p:cNvGrpSpPr>
            <a:grpSpLocks/>
          </p:cNvGrpSpPr>
          <p:nvPr/>
        </p:nvGrpSpPr>
        <p:grpSpPr bwMode="auto">
          <a:xfrm>
            <a:off x="131407" y="3789040"/>
            <a:ext cx="8676456" cy="2376264"/>
            <a:chOff x="1096" y="2266"/>
            <a:chExt cx="3894" cy="1138"/>
          </a:xfrm>
        </p:grpSpPr>
        <p:sp>
          <p:nvSpPr>
            <p:cNvPr id="12" name="Rectangle 16"/>
            <p:cNvSpPr>
              <a:spLocks noChangeArrowheads="1"/>
            </p:cNvSpPr>
            <p:nvPr/>
          </p:nvSpPr>
          <p:spPr bwMode="auto">
            <a:xfrm>
              <a:off x="1096" y="2266"/>
              <a:ext cx="3894" cy="1138"/>
            </a:xfrm>
            <a:prstGeom prst="rect">
              <a:avLst/>
            </a:prstGeom>
            <a:solidFill>
              <a:srgbClr val="F9FB9B"/>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latin typeface="Arial" charset="0"/>
                <a:cs typeface="Arial" charset="0"/>
              </a:endParaRPr>
            </a:p>
          </p:txBody>
        </p:sp>
        <p:pic>
          <p:nvPicPr>
            <p:cNvPr id="1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2351"/>
              <a:ext cx="377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1005330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hift\Desktop\my work\COURSE MICRO\applications\application37\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547" y="1268760"/>
            <a:ext cx="7186493" cy="4933380"/>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(ارسال نص عبر وحدة </a:t>
            </a:r>
            <a:r>
              <a:rPr lang="en-US" sz="3200" b="1" dirty="0">
                <a:solidFill>
                  <a:srgbClr val="FF0000"/>
                </a:solidFill>
              </a:rPr>
              <a:t>USART</a:t>
            </a:r>
            <a:r>
              <a:rPr lang="ar-SA" sz="3200" b="1" dirty="0">
                <a:solidFill>
                  <a:srgbClr val="FF0000"/>
                </a:solidFill>
              </a:rPr>
              <a:t> باستخدام </a:t>
            </a:r>
            <a:r>
              <a:rPr lang="en-US" sz="3200" b="1" dirty="0">
                <a:solidFill>
                  <a:srgbClr val="FF0000"/>
                </a:solidFill>
              </a:rPr>
              <a:t>BUFFER</a:t>
            </a:r>
            <a:r>
              <a:rPr lang="ar-SA" sz="3200" b="1" dirty="0">
                <a:solidFill>
                  <a:srgbClr val="FF0000"/>
                </a:solidFill>
              </a:rPr>
              <a:t>)</a:t>
            </a:r>
          </a:p>
        </p:txBody>
      </p:sp>
      <p:sp>
        <p:nvSpPr>
          <p:cNvPr id="9" name="مربع نص 8">
            <a:hlinkClick r:id="rId3" action="ppaction://program"/>
          </p:cNvPr>
          <p:cNvSpPr txBox="1"/>
          <p:nvPr/>
        </p:nvSpPr>
        <p:spPr>
          <a:xfrm>
            <a:off x="5902050" y="1691516"/>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\Examples\Ex29</a:t>
            </a:r>
            <a:endParaRPr lang="ar-SA" b="1" dirty="0">
              <a:solidFill>
                <a:srgbClr val="FF0000"/>
              </a:solidFill>
            </a:endParaRPr>
          </a:p>
        </p:txBody>
      </p:sp>
      <p:sp>
        <p:nvSpPr>
          <p:cNvPr id="10" name="مستطيل 9"/>
          <p:cNvSpPr/>
          <p:nvPr/>
        </p:nvSpPr>
        <p:spPr>
          <a:xfrm>
            <a:off x="5694558" y="1623863"/>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270</a:t>
            </a:fld>
            <a:endParaRPr lang="ar-SA"/>
          </a:p>
        </p:txBody>
      </p:sp>
    </p:spTree>
    <p:extLst>
      <p:ext uri="{BB962C8B-B14F-4D97-AF65-F5344CB8AC3E}">
        <p14:creationId xmlns:p14="http://schemas.microsoft.com/office/powerpoint/2010/main" val="30773040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4789" y="-99392"/>
          <a:ext cx="9118028" cy="6797040"/>
        </p:xfrm>
        <a:graphic>
          <a:graphicData uri="http://schemas.openxmlformats.org/drawingml/2006/table">
            <a:tbl>
              <a:tblPr rtl="1" firstRow="1" bandRow="1">
                <a:tableStyleId>{2D5ABB26-0587-4C30-8999-92F81FD0307C}</a:tableStyleId>
              </a:tblPr>
              <a:tblGrid>
                <a:gridCol w="4459173">
                  <a:extLst>
                    <a:ext uri="{9D8B030D-6E8A-4147-A177-3AD203B41FA5}">
                      <a16:colId xmlns:a16="http://schemas.microsoft.com/office/drawing/2014/main" val="20000"/>
                    </a:ext>
                  </a:extLst>
                </a:gridCol>
                <a:gridCol w="4658855">
                  <a:extLst>
                    <a:ext uri="{9D8B030D-6E8A-4147-A177-3AD203B41FA5}">
                      <a16:colId xmlns:a16="http://schemas.microsoft.com/office/drawing/2014/main" val="20001"/>
                    </a:ext>
                  </a:extLst>
                </a:gridCol>
              </a:tblGrid>
              <a:tr h="6336704">
                <a:tc>
                  <a:txBody>
                    <a:bodyPr/>
                    <a:lstStyle/>
                    <a:p>
                      <a:pPr algn="l" rtl="0"/>
                      <a:r>
                        <a:rPr lang="en-US" sz="2200" b="0" dirty="0">
                          <a:solidFill>
                            <a:srgbClr val="FF0000"/>
                          </a:solidFill>
                        </a:rPr>
                        <a:t>if (</a:t>
                      </a:r>
                      <a:r>
                        <a:rPr lang="en-US" sz="2200" b="0" dirty="0" err="1">
                          <a:solidFill>
                            <a:srgbClr val="FF0000"/>
                          </a:solidFill>
                        </a:rPr>
                        <a:t>tx_counter</a:t>
                      </a:r>
                      <a:r>
                        <a:rPr lang="en-US" sz="2200" b="0" dirty="0">
                          <a:solidFill>
                            <a:srgbClr val="FF0000"/>
                          </a:solidFill>
                        </a:rPr>
                        <a:t>)</a:t>
                      </a:r>
                    </a:p>
                    <a:p>
                      <a:pPr algn="l" rtl="0"/>
                      <a:r>
                        <a:rPr lang="en-US" sz="2200" b="0" dirty="0">
                          <a:solidFill>
                            <a:srgbClr val="FF0000"/>
                          </a:solidFill>
                        </a:rPr>
                        <a:t> {</a:t>
                      </a:r>
                    </a:p>
                    <a:p>
                      <a:pPr algn="l" rtl="0"/>
                      <a:r>
                        <a:rPr lang="en-US" sz="2200" b="0" dirty="0">
                          <a:solidFill>
                            <a:srgbClr val="FF0000"/>
                          </a:solidFill>
                        </a:rPr>
                        <a:t>    --</a:t>
                      </a:r>
                      <a:r>
                        <a:rPr lang="en-US" sz="2200" b="0" dirty="0" err="1">
                          <a:solidFill>
                            <a:srgbClr val="FF0000"/>
                          </a:solidFill>
                        </a:rPr>
                        <a:t>tx_counter</a:t>
                      </a:r>
                      <a:r>
                        <a:rPr lang="en-US" sz="2200" b="0" dirty="0">
                          <a:solidFill>
                            <a:srgbClr val="FF0000"/>
                          </a:solidFill>
                        </a:rPr>
                        <a:t>;</a:t>
                      </a:r>
                    </a:p>
                    <a:p>
                      <a:pPr algn="l" rtl="0"/>
                      <a:r>
                        <a:rPr lang="en-US" sz="2200" b="0" dirty="0">
                          <a:solidFill>
                            <a:srgbClr val="FF0000"/>
                          </a:solidFill>
                        </a:rPr>
                        <a:t>   UDR=</a:t>
                      </a:r>
                      <a:r>
                        <a:rPr lang="en-US" sz="2200" b="0" dirty="0" err="1">
                          <a:solidFill>
                            <a:srgbClr val="FF0000"/>
                          </a:solidFill>
                        </a:rPr>
                        <a:t>tx_buffer</a:t>
                      </a:r>
                      <a:r>
                        <a:rPr lang="en-US" sz="2200" b="0" dirty="0">
                          <a:solidFill>
                            <a:srgbClr val="FF0000"/>
                          </a:solidFill>
                        </a:rPr>
                        <a:t>[</a:t>
                      </a:r>
                      <a:r>
                        <a:rPr lang="en-US" sz="2200" b="0" dirty="0" err="1">
                          <a:solidFill>
                            <a:srgbClr val="FF0000"/>
                          </a:solidFill>
                        </a:rPr>
                        <a:t>tx_rd_index</a:t>
                      </a:r>
                      <a:r>
                        <a:rPr lang="en-US" sz="2200" b="0" dirty="0">
                          <a:solidFill>
                            <a:srgbClr val="FF0000"/>
                          </a:solidFill>
                        </a:rPr>
                        <a:t>++];</a:t>
                      </a:r>
                    </a:p>
                    <a:p>
                      <a:pPr algn="l" rtl="0"/>
                      <a:r>
                        <a:rPr lang="en-US" sz="2200" b="0" dirty="0">
                          <a:solidFill>
                            <a:srgbClr val="FF0000"/>
                          </a:solidFill>
                        </a:rPr>
                        <a:t>if </a:t>
                      </a:r>
                      <a:r>
                        <a:rPr lang="en-US" sz="2000" b="0" dirty="0">
                          <a:solidFill>
                            <a:srgbClr val="FF0000"/>
                          </a:solidFill>
                        </a:rPr>
                        <a:t>(</a:t>
                      </a:r>
                      <a:r>
                        <a:rPr lang="en-US" sz="2000" b="0" dirty="0" err="1">
                          <a:solidFill>
                            <a:srgbClr val="FF0000"/>
                          </a:solidFill>
                        </a:rPr>
                        <a:t>tx_rd_index</a:t>
                      </a:r>
                      <a:r>
                        <a:rPr lang="en-US" sz="2000" b="0" dirty="0">
                          <a:solidFill>
                            <a:srgbClr val="FF0000"/>
                          </a:solidFill>
                        </a:rPr>
                        <a:t> == TX_BUFFER_SIZE) </a:t>
                      </a:r>
                      <a:r>
                        <a:rPr lang="en-US" sz="2200" b="0" dirty="0" err="1">
                          <a:solidFill>
                            <a:srgbClr val="FF0000"/>
                          </a:solidFill>
                        </a:rPr>
                        <a:t>tx_rd_index</a:t>
                      </a:r>
                      <a:r>
                        <a:rPr lang="en-US" sz="2200" b="0" dirty="0">
                          <a:solidFill>
                            <a:srgbClr val="FF0000"/>
                          </a:solidFill>
                        </a:rPr>
                        <a:t>=0;</a:t>
                      </a:r>
                    </a:p>
                    <a:p>
                      <a:pPr algn="l" rtl="0"/>
                      <a:r>
                        <a:rPr lang="en-US" sz="2200" b="0" dirty="0">
                          <a:solidFill>
                            <a:srgbClr val="FF0000"/>
                          </a:solidFill>
                        </a:rPr>
                        <a:t>   }</a:t>
                      </a:r>
                    </a:p>
                    <a:p>
                      <a:pPr algn="l" rtl="0"/>
                      <a:r>
                        <a:rPr lang="en-US" sz="2200" b="0" dirty="0">
                          <a:solidFill>
                            <a:schemeClr val="accent1"/>
                          </a:solidFill>
                        </a:rPr>
                        <a:t>}</a:t>
                      </a:r>
                    </a:p>
                    <a:p>
                      <a:pPr algn="l" rtl="0"/>
                      <a:r>
                        <a:rPr lang="en-US" sz="2200" b="0" dirty="0">
                          <a:solidFill>
                            <a:schemeClr val="accent1"/>
                          </a:solidFill>
                        </a:rPr>
                        <a:t>void </a:t>
                      </a:r>
                      <a:r>
                        <a:rPr lang="en-US" sz="2200" b="0" dirty="0" err="1">
                          <a:solidFill>
                            <a:schemeClr val="accent1"/>
                          </a:solidFill>
                        </a:rPr>
                        <a:t>putchar</a:t>
                      </a:r>
                      <a:r>
                        <a:rPr lang="en-US" sz="2200" b="0" dirty="0">
                          <a:solidFill>
                            <a:schemeClr val="accent1"/>
                          </a:solidFill>
                        </a:rPr>
                        <a:t>(char c)</a:t>
                      </a:r>
                    </a:p>
                    <a:p>
                      <a:pPr algn="l" rtl="0"/>
                      <a:r>
                        <a:rPr lang="en-US" sz="2200" b="0" dirty="0">
                          <a:solidFill>
                            <a:schemeClr val="accent1"/>
                          </a:solidFill>
                        </a:rPr>
                        <a:t>{</a:t>
                      </a:r>
                      <a:r>
                        <a:rPr lang="en-US" sz="2200" b="0" dirty="0">
                          <a:solidFill>
                            <a:srgbClr val="FF0000"/>
                          </a:solidFill>
                        </a:rPr>
                        <a:t>#</a:t>
                      </a:r>
                      <a:r>
                        <a:rPr lang="en-US" sz="2200" b="0" dirty="0" err="1">
                          <a:solidFill>
                            <a:srgbClr val="FF0000"/>
                          </a:solidFill>
                        </a:rPr>
                        <a:t>asm</a:t>
                      </a:r>
                      <a:r>
                        <a:rPr lang="en-US" sz="2200" b="0" dirty="0">
                          <a:solidFill>
                            <a:srgbClr val="FF0000"/>
                          </a:solidFill>
                        </a:rPr>
                        <a:t>("cli")</a:t>
                      </a:r>
                    </a:p>
                    <a:p>
                      <a:pPr algn="l" rtl="0"/>
                      <a:r>
                        <a:rPr lang="en-US" sz="2200" b="0" dirty="0">
                          <a:solidFill>
                            <a:srgbClr val="FF0000"/>
                          </a:solidFill>
                        </a:rPr>
                        <a:t>if (</a:t>
                      </a:r>
                      <a:r>
                        <a:rPr lang="en-US" sz="2200" b="0" dirty="0" err="1">
                          <a:solidFill>
                            <a:srgbClr val="FF0000"/>
                          </a:solidFill>
                        </a:rPr>
                        <a:t>tx_counter</a:t>
                      </a:r>
                      <a:r>
                        <a:rPr lang="en-US" sz="2200" b="0" dirty="0">
                          <a:solidFill>
                            <a:srgbClr val="FF0000"/>
                          </a:solidFill>
                        </a:rPr>
                        <a:t> || UCSRA.UDRE==0)</a:t>
                      </a:r>
                    </a:p>
                    <a:p>
                      <a:pPr algn="l" rtl="0"/>
                      <a:r>
                        <a:rPr lang="en-US" sz="2200" b="0" dirty="0">
                          <a:solidFill>
                            <a:srgbClr val="FF0000"/>
                          </a:solidFill>
                        </a:rPr>
                        <a:t>{</a:t>
                      </a:r>
                    </a:p>
                    <a:p>
                      <a:pPr algn="l" rtl="0"/>
                      <a:r>
                        <a:rPr lang="en-US" sz="2200" b="0" dirty="0">
                          <a:solidFill>
                            <a:srgbClr val="FF0000"/>
                          </a:solidFill>
                        </a:rPr>
                        <a:t> </a:t>
                      </a:r>
                      <a:r>
                        <a:rPr lang="en-US" sz="2200" b="0" dirty="0" err="1">
                          <a:solidFill>
                            <a:srgbClr val="FF0000"/>
                          </a:solidFill>
                        </a:rPr>
                        <a:t>tx_buffer</a:t>
                      </a:r>
                      <a:r>
                        <a:rPr lang="en-US" sz="2200" b="0" dirty="0">
                          <a:solidFill>
                            <a:srgbClr val="FF0000"/>
                          </a:solidFill>
                        </a:rPr>
                        <a:t>[</a:t>
                      </a:r>
                      <a:r>
                        <a:rPr lang="en-US" sz="2200" b="0" dirty="0" err="1">
                          <a:solidFill>
                            <a:srgbClr val="FF0000"/>
                          </a:solidFill>
                        </a:rPr>
                        <a:t>tx_wr_index</a:t>
                      </a:r>
                      <a:r>
                        <a:rPr lang="en-US" sz="2200" b="0" dirty="0">
                          <a:solidFill>
                            <a:srgbClr val="FF0000"/>
                          </a:solidFill>
                        </a:rPr>
                        <a:t>++]=c;</a:t>
                      </a:r>
                    </a:p>
                    <a:p>
                      <a:pPr algn="l" rtl="0"/>
                      <a:r>
                        <a:rPr lang="en-US" sz="2200" b="0" dirty="0">
                          <a:solidFill>
                            <a:srgbClr val="FF0000"/>
                          </a:solidFill>
                        </a:rPr>
                        <a:t>if </a:t>
                      </a:r>
                      <a:r>
                        <a:rPr lang="en-US" sz="2000" b="0" dirty="0">
                          <a:solidFill>
                            <a:srgbClr val="FF0000"/>
                          </a:solidFill>
                        </a:rPr>
                        <a:t>(</a:t>
                      </a:r>
                      <a:r>
                        <a:rPr lang="en-US" sz="2000" b="0" dirty="0" err="1">
                          <a:solidFill>
                            <a:srgbClr val="FF0000"/>
                          </a:solidFill>
                        </a:rPr>
                        <a:t>tx_wr_index</a:t>
                      </a:r>
                      <a:r>
                        <a:rPr lang="en-US" sz="2000" b="0" dirty="0">
                          <a:solidFill>
                            <a:srgbClr val="FF0000"/>
                          </a:solidFill>
                        </a:rPr>
                        <a:t> == TX_BUFFER_SIZE) </a:t>
                      </a:r>
                    </a:p>
                    <a:p>
                      <a:pPr algn="l" rtl="0"/>
                      <a:r>
                        <a:rPr lang="en-US" sz="2200" b="0" dirty="0" err="1">
                          <a:solidFill>
                            <a:srgbClr val="FF0000"/>
                          </a:solidFill>
                        </a:rPr>
                        <a:t>tx_wr_index</a:t>
                      </a:r>
                      <a:r>
                        <a:rPr lang="en-US" sz="2200" b="0" dirty="0">
                          <a:solidFill>
                            <a:srgbClr val="FF0000"/>
                          </a:solidFill>
                        </a:rPr>
                        <a:t>=0;</a:t>
                      </a:r>
                    </a:p>
                    <a:p>
                      <a:pPr algn="l" rtl="0"/>
                      <a:r>
                        <a:rPr lang="en-US" sz="2200" b="0" dirty="0">
                          <a:solidFill>
                            <a:srgbClr val="FF0000"/>
                          </a:solidFill>
                        </a:rPr>
                        <a:t>    ++</a:t>
                      </a:r>
                      <a:r>
                        <a:rPr lang="en-US" sz="2200" b="0" dirty="0" err="1">
                          <a:solidFill>
                            <a:srgbClr val="FF0000"/>
                          </a:solidFill>
                        </a:rPr>
                        <a:t>tx_counter</a:t>
                      </a:r>
                      <a:r>
                        <a:rPr lang="en-US" sz="2200" b="0" dirty="0">
                          <a:solidFill>
                            <a:srgbClr val="FF0000"/>
                          </a:solidFill>
                        </a:rPr>
                        <a:t>;</a:t>
                      </a:r>
                    </a:p>
                    <a:p>
                      <a:pPr algn="l" rtl="0"/>
                      <a:r>
                        <a:rPr lang="en-US" sz="2200" b="0" dirty="0">
                          <a:solidFill>
                            <a:srgbClr val="FF0000"/>
                          </a:solidFill>
                        </a:rPr>
                        <a:t>}else</a:t>
                      </a:r>
                      <a:r>
                        <a:rPr lang="en-US" sz="2200" b="0" baseline="0" dirty="0">
                          <a:solidFill>
                            <a:srgbClr val="FF0000"/>
                          </a:solidFill>
                        </a:rPr>
                        <a:t> </a:t>
                      </a:r>
                    </a:p>
                    <a:p>
                      <a:pPr algn="l" rtl="0"/>
                      <a:r>
                        <a:rPr lang="en-US" sz="2200" b="0" dirty="0">
                          <a:solidFill>
                            <a:srgbClr val="FF0000"/>
                          </a:solidFill>
                        </a:rPr>
                        <a:t>UDR=c;</a:t>
                      </a:r>
                    </a:p>
                    <a:p>
                      <a:pPr algn="l" rtl="0"/>
                      <a:r>
                        <a:rPr lang="en-US" sz="2200" b="0" dirty="0">
                          <a:solidFill>
                            <a:srgbClr val="FF0000"/>
                          </a:solidFill>
                        </a:rPr>
                        <a:t>#</a:t>
                      </a:r>
                      <a:r>
                        <a:rPr lang="en-US" sz="2200" b="0" dirty="0" err="1">
                          <a:solidFill>
                            <a:srgbClr val="FF0000"/>
                          </a:solidFill>
                        </a:rPr>
                        <a:t>asm</a:t>
                      </a:r>
                      <a:r>
                        <a:rPr lang="en-US" sz="2200" b="0" dirty="0">
                          <a:solidFill>
                            <a:srgbClr val="FF0000"/>
                          </a:solidFill>
                        </a:rPr>
                        <a:t>("</a:t>
                      </a:r>
                      <a:r>
                        <a:rPr lang="en-US" sz="2200" b="0" dirty="0" err="1">
                          <a:solidFill>
                            <a:srgbClr val="FF0000"/>
                          </a:solidFill>
                        </a:rPr>
                        <a:t>sei</a:t>
                      </a:r>
                      <a:r>
                        <a:rPr lang="en-US" sz="2200" b="0" dirty="0">
                          <a:solidFill>
                            <a:srgbClr val="FF0000"/>
                          </a:solidFill>
                        </a:rPr>
                        <a:t>")</a:t>
                      </a:r>
                    </a:p>
                    <a:p>
                      <a:pPr algn="l" rtl="0"/>
                      <a:r>
                        <a:rPr lang="en-US" sz="2200" b="0" dirty="0">
                          <a:solidFill>
                            <a:schemeClr val="accent1"/>
                          </a:solidFill>
                        </a:rPr>
                        <a:t>}</a:t>
                      </a:r>
                    </a:p>
                  </a:txBody>
                  <a:tcPr/>
                </a:tc>
                <a:tc>
                  <a:txBody>
                    <a:bodyPr/>
                    <a:lstStyle/>
                    <a:p>
                      <a:pPr algn="l" rtl="0"/>
                      <a:r>
                        <a:rPr lang="en-US" sz="2200" b="0" dirty="0">
                          <a:solidFill>
                            <a:schemeClr val="tx1"/>
                          </a:solidFill>
                        </a:rPr>
                        <a:t>#include &lt;mega16.h&gt;</a:t>
                      </a:r>
                    </a:p>
                    <a:p>
                      <a:pPr algn="l" rtl="0"/>
                      <a:r>
                        <a:rPr lang="en-US" sz="2200" b="0" dirty="0">
                          <a:solidFill>
                            <a:schemeClr val="tx1"/>
                          </a:solidFill>
                        </a:rPr>
                        <a:t>#define FOSC 1000000// Clock Speed</a:t>
                      </a:r>
                    </a:p>
                    <a:p>
                      <a:pPr algn="l" rtl="0"/>
                      <a:r>
                        <a:rPr lang="en-US" sz="2200" b="0" dirty="0">
                          <a:solidFill>
                            <a:schemeClr val="tx1"/>
                          </a:solidFill>
                        </a:rPr>
                        <a:t>#define BAUD 2400</a:t>
                      </a:r>
                    </a:p>
                    <a:p>
                      <a:pPr algn="l" rtl="0"/>
                      <a:r>
                        <a:rPr lang="en-US" sz="2200" b="0" dirty="0">
                          <a:solidFill>
                            <a:schemeClr val="tx1"/>
                          </a:solidFill>
                        </a:rPr>
                        <a:t>#define MYUBRR FOSC/16/BAUD-1</a:t>
                      </a:r>
                    </a:p>
                    <a:p>
                      <a:pPr algn="l" rtl="0"/>
                      <a:r>
                        <a:rPr lang="en-US" sz="2200" b="0" dirty="0">
                          <a:solidFill>
                            <a:schemeClr val="tx1"/>
                          </a:solidFill>
                        </a:rPr>
                        <a:t>#define </a:t>
                      </a:r>
                      <a:r>
                        <a:rPr lang="en-US" sz="2200" b="0" dirty="0">
                          <a:solidFill>
                            <a:srgbClr val="FF0000"/>
                          </a:solidFill>
                        </a:rPr>
                        <a:t>TX_BUFFER_SIZE 20</a:t>
                      </a:r>
                    </a:p>
                    <a:p>
                      <a:pPr algn="l" rtl="0"/>
                      <a:r>
                        <a:rPr lang="en-US" sz="2200" b="0" dirty="0">
                          <a:solidFill>
                            <a:schemeClr val="tx1"/>
                          </a:solidFill>
                        </a:rPr>
                        <a:t>char </a:t>
                      </a:r>
                      <a:r>
                        <a:rPr lang="en-US" sz="2200" b="0" dirty="0" err="1">
                          <a:solidFill>
                            <a:schemeClr val="tx1"/>
                          </a:solidFill>
                        </a:rPr>
                        <a:t>press_f</a:t>
                      </a:r>
                      <a:r>
                        <a:rPr lang="en-US" sz="2200" b="0" dirty="0">
                          <a:solidFill>
                            <a:schemeClr val="tx1"/>
                          </a:solidFill>
                        </a:rPr>
                        <a:t>=0;</a:t>
                      </a:r>
                    </a:p>
                    <a:p>
                      <a:pPr algn="l" rtl="0"/>
                      <a:r>
                        <a:rPr lang="en-US" sz="2200" b="0" dirty="0">
                          <a:solidFill>
                            <a:schemeClr val="tx1"/>
                          </a:solidFill>
                        </a:rPr>
                        <a:t>char </a:t>
                      </a:r>
                      <a:r>
                        <a:rPr lang="en-US" sz="2200" b="0" dirty="0" err="1">
                          <a:solidFill>
                            <a:schemeClr val="tx1"/>
                          </a:solidFill>
                        </a:rPr>
                        <a:t>tx_wr_index,tx_rd_index,tx_counter</a:t>
                      </a:r>
                      <a:r>
                        <a:rPr lang="en-US" sz="2200" b="0" dirty="0">
                          <a:solidFill>
                            <a:schemeClr val="tx1"/>
                          </a:solidFill>
                        </a:rPr>
                        <a:t>;</a:t>
                      </a:r>
                    </a:p>
                    <a:p>
                      <a:pPr algn="l" rtl="0"/>
                      <a:r>
                        <a:rPr lang="en-US" sz="2200" b="0" dirty="0">
                          <a:solidFill>
                            <a:srgbClr val="FF0000"/>
                          </a:solidFill>
                        </a:rPr>
                        <a:t>char </a:t>
                      </a:r>
                      <a:r>
                        <a:rPr lang="en-US" sz="2200" b="0" dirty="0" err="1">
                          <a:solidFill>
                            <a:srgbClr val="FF0000"/>
                          </a:solidFill>
                        </a:rPr>
                        <a:t>tx_buffer</a:t>
                      </a:r>
                      <a:r>
                        <a:rPr lang="en-US" sz="2200" b="0" dirty="0">
                          <a:solidFill>
                            <a:srgbClr val="FF0000"/>
                          </a:solidFill>
                        </a:rPr>
                        <a:t>[</a:t>
                      </a:r>
                      <a:r>
                        <a:rPr lang="en-US" sz="2200" b="0" dirty="0">
                          <a:solidFill>
                            <a:schemeClr val="accent1"/>
                          </a:solidFill>
                        </a:rPr>
                        <a:t>TX_BUFFER_SIZE</a:t>
                      </a:r>
                      <a:r>
                        <a:rPr lang="en-US" sz="2200" b="0" dirty="0">
                          <a:solidFill>
                            <a:srgbClr val="FF0000"/>
                          </a:solidFill>
                        </a:rPr>
                        <a:t>];</a:t>
                      </a:r>
                    </a:p>
                    <a:p>
                      <a:pPr algn="l" rtl="0"/>
                      <a:r>
                        <a:rPr lang="en-US" sz="2200" b="0" dirty="0">
                          <a:solidFill>
                            <a:schemeClr val="tx1"/>
                          </a:solidFill>
                        </a:rPr>
                        <a:t>void </a:t>
                      </a:r>
                      <a:r>
                        <a:rPr lang="en-US" sz="2200" b="0" dirty="0" err="1">
                          <a:solidFill>
                            <a:schemeClr val="tx1"/>
                          </a:solidFill>
                        </a:rPr>
                        <a:t>USART_Init</a:t>
                      </a:r>
                      <a:r>
                        <a:rPr lang="en-US" sz="2200" b="0" dirty="0">
                          <a:solidFill>
                            <a:schemeClr val="tx1"/>
                          </a:solidFill>
                        </a:rPr>
                        <a:t>( unsigned </a:t>
                      </a:r>
                      <a:r>
                        <a:rPr lang="en-US" sz="2200" b="0" dirty="0" err="1">
                          <a:solidFill>
                            <a:schemeClr val="tx1"/>
                          </a:solidFill>
                        </a:rPr>
                        <a:t>int</a:t>
                      </a:r>
                      <a:r>
                        <a:rPr lang="en-US" sz="2200" b="0" dirty="0">
                          <a:solidFill>
                            <a:schemeClr val="tx1"/>
                          </a:solidFill>
                        </a:rPr>
                        <a:t> </a:t>
                      </a:r>
                      <a:r>
                        <a:rPr lang="en-US" sz="2200" b="0" dirty="0" err="1">
                          <a:solidFill>
                            <a:schemeClr val="tx1"/>
                          </a:solidFill>
                        </a:rPr>
                        <a:t>ubrr</a:t>
                      </a:r>
                      <a:r>
                        <a:rPr lang="en-US" sz="2200" b="0" dirty="0">
                          <a:solidFill>
                            <a:schemeClr val="tx1"/>
                          </a:solidFill>
                        </a:rPr>
                        <a:t>)</a:t>
                      </a:r>
                    </a:p>
                    <a:p>
                      <a:pPr algn="l" rtl="0"/>
                      <a:r>
                        <a:rPr lang="en-US" sz="2200" b="0" dirty="0">
                          <a:solidFill>
                            <a:schemeClr val="tx1"/>
                          </a:solidFill>
                        </a:rPr>
                        <a:t>{</a:t>
                      </a:r>
                    </a:p>
                    <a:p>
                      <a:pPr algn="l" rtl="0"/>
                      <a:r>
                        <a:rPr lang="en-US" sz="2200" b="0" dirty="0">
                          <a:solidFill>
                            <a:schemeClr val="tx1"/>
                          </a:solidFill>
                        </a:rPr>
                        <a:t>UBRRH = (unsigned char)(</a:t>
                      </a:r>
                      <a:r>
                        <a:rPr lang="en-US" sz="2200" b="0" dirty="0" err="1">
                          <a:solidFill>
                            <a:schemeClr val="tx1"/>
                          </a:solidFill>
                        </a:rPr>
                        <a:t>ubrr</a:t>
                      </a:r>
                      <a:r>
                        <a:rPr lang="en-US" sz="2200" b="0" dirty="0">
                          <a:solidFill>
                            <a:schemeClr val="tx1"/>
                          </a:solidFill>
                        </a:rPr>
                        <a:t>&gt;&gt;8);</a:t>
                      </a:r>
                    </a:p>
                    <a:p>
                      <a:pPr algn="l" rtl="0"/>
                      <a:r>
                        <a:rPr lang="en-US" sz="2200" b="0" dirty="0">
                          <a:solidFill>
                            <a:schemeClr val="tx1"/>
                          </a:solidFill>
                        </a:rPr>
                        <a:t>UBRRL = (unsigned char)</a:t>
                      </a:r>
                      <a:r>
                        <a:rPr lang="en-US" sz="2200" b="0" dirty="0" err="1">
                          <a:solidFill>
                            <a:schemeClr val="tx1"/>
                          </a:solidFill>
                        </a:rPr>
                        <a:t>ubrr</a:t>
                      </a:r>
                      <a:r>
                        <a:rPr lang="en-US" sz="2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UCSRB = (1&lt;&lt;RXEN)|(1&lt;&lt;TXEN)|(1&lt;&lt;UDRIE);</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UCSRC = (1&lt;&lt;URSEL)|(3&lt;&lt;UCSZ0);</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a:t>
                      </a:r>
                    </a:p>
                    <a:p>
                      <a:pPr algn="l" rtl="0"/>
                      <a:r>
                        <a:rPr lang="en-US" sz="2200" b="0" dirty="0">
                          <a:solidFill>
                            <a:schemeClr val="accent1"/>
                          </a:solidFill>
                        </a:rPr>
                        <a:t>interrupt [13] void </a:t>
                      </a:r>
                      <a:r>
                        <a:rPr lang="en-US" sz="2200" b="0" dirty="0" err="1">
                          <a:solidFill>
                            <a:schemeClr val="accent1"/>
                          </a:solidFill>
                        </a:rPr>
                        <a:t>usart_tx_isr</a:t>
                      </a:r>
                      <a:r>
                        <a:rPr lang="en-US" sz="2200" b="0" dirty="0">
                          <a:solidFill>
                            <a:schemeClr val="accent1"/>
                          </a:solidFill>
                        </a:rPr>
                        <a:t>(void)</a:t>
                      </a:r>
                    </a:p>
                    <a:p>
                      <a:pPr algn="l" rtl="0"/>
                      <a:r>
                        <a:rPr lang="en-US" sz="2200" b="0" dirty="0">
                          <a:solidFill>
                            <a:schemeClr val="accent1"/>
                          </a:solidFill>
                        </a:rPr>
                        <a:t>{</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271</a:t>
            </a:fld>
            <a:endParaRPr lang="ar-SA"/>
          </a:p>
        </p:txBody>
      </p:sp>
    </p:spTree>
    <p:extLst>
      <p:ext uri="{BB962C8B-B14F-4D97-AF65-F5344CB8AC3E}">
        <p14:creationId xmlns:p14="http://schemas.microsoft.com/office/powerpoint/2010/main" val="7457825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9846"/>
          <a:ext cx="9541357" cy="6797040"/>
        </p:xfrm>
        <a:graphic>
          <a:graphicData uri="http://schemas.openxmlformats.org/drawingml/2006/table">
            <a:tbl>
              <a:tblPr rtl="1" firstRow="1" bandRow="1">
                <a:tableStyleId>{2D5ABB26-0587-4C30-8999-92F81FD0307C}</a:tableStyleId>
              </a:tblPr>
              <a:tblGrid>
                <a:gridCol w="5071001">
                  <a:extLst>
                    <a:ext uri="{9D8B030D-6E8A-4147-A177-3AD203B41FA5}">
                      <a16:colId xmlns:a16="http://schemas.microsoft.com/office/drawing/2014/main" val="20000"/>
                    </a:ext>
                  </a:extLst>
                </a:gridCol>
                <a:gridCol w="4470356">
                  <a:extLst>
                    <a:ext uri="{9D8B030D-6E8A-4147-A177-3AD203B41FA5}">
                      <a16:colId xmlns:a16="http://schemas.microsoft.com/office/drawing/2014/main" val="20001"/>
                    </a:ext>
                  </a:extLst>
                </a:gridCol>
              </a:tblGrid>
              <a:tr h="6336704">
                <a:tc>
                  <a:txBody>
                    <a:bodyPr/>
                    <a:lstStyle/>
                    <a:p>
                      <a:pPr algn="l" rtl="0"/>
                      <a:r>
                        <a:rPr lang="en-US" sz="2200" b="0" dirty="0">
                          <a:solidFill>
                            <a:schemeClr val="tx1"/>
                          </a:solidFill>
                        </a:rPr>
                        <a:t> if (PINA.1==0 &amp;&amp; </a:t>
                      </a:r>
                      <a:r>
                        <a:rPr lang="en-US" sz="2200" b="0" dirty="0" err="1">
                          <a:solidFill>
                            <a:schemeClr val="tx1"/>
                          </a:solidFill>
                        </a:rPr>
                        <a:t>press_f</a:t>
                      </a:r>
                      <a:r>
                        <a:rPr lang="en-US" sz="2200" b="0" dirty="0">
                          <a:solidFill>
                            <a:schemeClr val="tx1"/>
                          </a:solidFill>
                        </a:rPr>
                        <a:t>==0)   </a:t>
                      </a:r>
                    </a:p>
                    <a:p>
                      <a:pPr algn="l" rtl="0"/>
                      <a:r>
                        <a:rPr lang="en-US" sz="2200" b="0" dirty="0">
                          <a:solidFill>
                            <a:schemeClr val="tx1"/>
                          </a:solidFill>
                        </a:rPr>
                        <a:t>   {</a:t>
                      </a:r>
                    </a:p>
                    <a:p>
                      <a:pPr algn="l" rtl="0"/>
                      <a:r>
                        <a:rPr lang="en-US" sz="2200" b="0" dirty="0">
                          <a:solidFill>
                            <a:schemeClr val="tx1"/>
                          </a:solidFill>
                        </a:rPr>
                        <a:t>   </a:t>
                      </a:r>
                      <a:r>
                        <a:rPr lang="en-US" sz="2200" b="0" dirty="0" err="1">
                          <a:solidFill>
                            <a:srgbClr val="FF0000"/>
                          </a:solidFill>
                        </a:rPr>
                        <a:t>send_txtl</a:t>
                      </a:r>
                      <a:r>
                        <a:rPr lang="en-US" sz="2200" b="0" dirty="0">
                          <a:solidFill>
                            <a:srgbClr val="FF0000"/>
                          </a:solidFill>
                        </a:rPr>
                        <a:t>("</a:t>
                      </a:r>
                      <a:r>
                        <a:rPr lang="en-US" sz="2200" b="0" dirty="0" err="1">
                          <a:solidFill>
                            <a:schemeClr val="accent1"/>
                          </a:solidFill>
                        </a:rPr>
                        <a:t>Atmle</a:t>
                      </a:r>
                      <a:r>
                        <a:rPr lang="en-US" sz="2200" b="0" dirty="0">
                          <a:solidFill>
                            <a:srgbClr val="FF0000"/>
                          </a:solidFill>
                        </a:rPr>
                        <a:t>"); </a:t>
                      </a:r>
                    </a:p>
                    <a:p>
                      <a:pPr algn="l" rtl="0"/>
                      <a:r>
                        <a:rPr lang="en-US" sz="2200" b="0" dirty="0">
                          <a:solidFill>
                            <a:schemeClr val="tx1"/>
                          </a:solidFill>
                        </a:rPr>
                        <a:t>    </a:t>
                      </a:r>
                      <a:r>
                        <a:rPr lang="en-US" sz="2200" b="0" dirty="0" err="1">
                          <a:solidFill>
                            <a:schemeClr val="tx1"/>
                          </a:solidFill>
                        </a:rPr>
                        <a:t>press_f</a:t>
                      </a:r>
                      <a:r>
                        <a:rPr lang="en-US" sz="2200" b="0" dirty="0">
                          <a:solidFill>
                            <a:schemeClr val="tx1"/>
                          </a:solidFill>
                        </a:rPr>
                        <a:t>=1;</a:t>
                      </a:r>
                    </a:p>
                    <a:p>
                      <a:pPr algn="l" rtl="0"/>
                      <a:r>
                        <a:rPr lang="en-US" sz="2200" b="0" dirty="0">
                          <a:solidFill>
                            <a:schemeClr val="tx1"/>
                          </a:solidFill>
                        </a:rPr>
                        <a:t>   }</a:t>
                      </a:r>
                    </a:p>
                    <a:p>
                      <a:pPr algn="l" rtl="0"/>
                      <a:r>
                        <a:rPr lang="en-US" sz="2200" b="0" dirty="0">
                          <a:solidFill>
                            <a:schemeClr val="tx1"/>
                          </a:solidFill>
                        </a:rPr>
                        <a:t>   if (PINA.2==0 &amp;&amp; </a:t>
                      </a:r>
                      <a:r>
                        <a:rPr lang="en-US" sz="2200" b="0" dirty="0" err="1">
                          <a:solidFill>
                            <a:schemeClr val="tx1"/>
                          </a:solidFill>
                        </a:rPr>
                        <a:t>press_f</a:t>
                      </a:r>
                      <a:r>
                        <a:rPr lang="en-US" sz="2200" b="0" dirty="0">
                          <a:solidFill>
                            <a:schemeClr val="tx1"/>
                          </a:solidFill>
                        </a:rPr>
                        <a:t>==0)   </a:t>
                      </a:r>
                    </a:p>
                    <a:p>
                      <a:pPr algn="l" rtl="0"/>
                      <a:r>
                        <a:rPr lang="en-US" sz="2200" b="0" dirty="0">
                          <a:solidFill>
                            <a:schemeClr val="tx1"/>
                          </a:solidFill>
                        </a:rPr>
                        <a:t>   {</a:t>
                      </a:r>
                    </a:p>
                    <a:p>
                      <a:pPr algn="l" rtl="0"/>
                      <a:r>
                        <a:rPr lang="en-US" sz="2200" b="0" dirty="0">
                          <a:solidFill>
                            <a:schemeClr val="tx1"/>
                          </a:solidFill>
                        </a:rPr>
                        <a:t>    </a:t>
                      </a:r>
                      <a:r>
                        <a:rPr lang="en-US" sz="2200" b="0" dirty="0" err="1">
                          <a:solidFill>
                            <a:srgbClr val="FF0000"/>
                          </a:solidFill>
                        </a:rPr>
                        <a:t>send_txtl</a:t>
                      </a:r>
                      <a:r>
                        <a:rPr lang="en-US" sz="2200" b="0" dirty="0">
                          <a:solidFill>
                            <a:srgbClr val="FF0000"/>
                          </a:solidFill>
                        </a:rPr>
                        <a:t>("</a:t>
                      </a:r>
                      <a:r>
                        <a:rPr lang="en-US" sz="2200" b="0" dirty="0">
                          <a:solidFill>
                            <a:schemeClr val="accent1"/>
                          </a:solidFill>
                        </a:rPr>
                        <a:t>Atmega16</a:t>
                      </a:r>
                      <a:r>
                        <a:rPr lang="en-US" sz="2200" b="0" dirty="0">
                          <a:solidFill>
                            <a:srgbClr val="FF0000"/>
                          </a:solidFill>
                        </a:rPr>
                        <a:t>");</a:t>
                      </a:r>
                    </a:p>
                    <a:p>
                      <a:pPr algn="l" rtl="0"/>
                      <a:r>
                        <a:rPr lang="en-US" sz="2200" b="0" dirty="0">
                          <a:solidFill>
                            <a:schemeClr val="tx1"/>
                          </a:solidFill>
                        </a:rPr>
                        <a:t>   </a:t>
                      </a:r>
                      <a:r>
                        <a:rPr lang="en-US" sz="2200" b="0" dirty="0" err="1">
                          <a:solidFill>
                            <a:schemeClr val="tx1"/>
                          </a:solidFill>
                        </a:rPr>
                        <a:t>press_f</a:t>
                      </a:r>
                      <a:r>
                        <a:rPr lang="en-US" sz="2200" b="0" dirty="0">
                          <a:solidFill>
                            <a:schemeClr val="tx1"/>
                          </a:solidFill>
                        </a:rPr>
                        <a:t>=1;</a:t>
                      </a:r>
                    </a:p>
                    <a:p>
                      <a:pPr algn="l" rtl="0"/>
                      <a:r>
                        <a:rPr lang="en-US" sz="2200" b="0" dirty="0">
                          <a:solidFill>
                            <a:schemeClr val="tx1"/>
                          </a:solidFill>
                        </a:rPr>
                        <a:t>    }           </a:t>
                      </a:r>
                    </a:p>
                    <a:p>
                      <a:pPr algn="l" rtl="0"/>
                      <a:r>
                        <a:rPr lang="en-US" sz="2200" b="0" dirty="0">
                          <a:solidFill>
                            <a:schemeClr val="tx1"/>
                          </a:solidFill>
                        </a:rPr>
                        <a:t>   if (PINA.0==1 &amp;&amp; PINA.1==1 &amp;&amp; PINA.2==1  &amp;&amp; </a:t>
                      </a:r>
                      <a:r>
                        <a:rPr lang="en-US" sz="2200" b="0" dirty="0" err="1">
                          <a:solidFill>
                            <a:schemeClr val="tx1"/>
                          </a:solidFill>
                        </a:rPr>
                        <a:t>press_f</a:t>
                      </a:r>
                      <a:r>
                        <a:rPr lang="en-US" sz="2200" b="0" dirty="0">
                          <a:solidFill>
                            <a:schemeClr val="tx1"/>
                          </a:solidFill>
                        </a:rPr>
                        <a:t>==1)   </a:t>
                      </a:r>
                    </a:p>
                    <a:p>
                      <a:pPr algn="l" rtl="0"/>
                      <a:r>
                        <a:rPr lang="en-US" sz="2200" b="0" dirty="0">
                          <a:solidFill>
                            <a:schemeClr val="tx1"/>
                          </a:solidFill>
                        </a:rPr>
                        <a:t>   </a:t>
                      </a:r>
                      <a:r>
                        <a:rPr lang="en-US" sz="2200" b="0" dirty="0" err="1">
                          <a:solidFill>
                            <a:schemeClr val="tx1"/>
                          </a:solidFill>
                        </a:rPr>
                        <a:t>press_f</a:t>
                      </a:r>
                      <a:r>
                        <a:rPr lang="en-US" sz="2200" b="0" dirty="0">
                          <a:solidFill>
                            <a:schemeClr val="tx1"/>
                          </a:solidFill>
                        </a:rPr>
                        <a:t>=0;</a:t>
                      </a:r>
                    </a:p>
                    <a:p>
                      <a:pPr algn="l" rtl="0"/>
                      <a:r>
                        <a:rPr lang="en-US" sz="2200" b="0" dirty="0">
                          <a:solidFill>
                            <a:schemeClr val="tx1"/>
                          </a:solidFill>
                        </a:rPr>
                        <a:t>}</a:t>
                      </a:r>
                    </a:p>
                    <a:p>
                      <a:pPr algn="l" rtl="0"/>
                      <a:r>
                        <a:rPr lang="en-US" sz="2200" b="0" dirty="0">
                          <a:solidFill>
                            <a:schemeClr val="tx1"/>
                          </a:solidFill>
                        </a:rPr>
                        <a:t>}</a:t>
                      </a:r>
                    </a:p>
                    <a:p>
                      <a:pPr algn="l" rtl="0"/>
                      <a:endParaRPr lang="en-US" sz="2200" b="0" dirty="0">
                        <a:solidFill>
                          <a:schemeClr val="tx1"/>
                        </a:solidFill>
                      </a:endParaRPr>
                    </a:p>
                  </a:txBody>
                  <a:tcPr/>
                </a:tc>
                <a:tc>
                  <a:txBody>
                    <a:bodyPr/>
                    <a:lstStyle/>
                    <a:p>
                      <a:pPr algn="l" rtl="0"/>
                      <a:r>
                        <a:rPr lang="en-US" sz="2200" b="0" dirty="0">
                          <a:solidFill>
                            <a:schemeClr val="accent1"/>
                          </a:solidFill>
                        </a:rPr>
                        <a:t>void </a:t>
                      </a:r>
                      <a:r>
                        <a:rPr lang="en-US" sz="2200" b="0" dirty="0" err="1">
                          <a:solidFill>
                            <a:schemeClr val="accent1"/>
                          </a:solidFill>
                        </a:rPr>
                        <a:t>send_txtl</a:t>
                      </a:r>
                      <a:r>
                        <a:rPr lang="en-US" sz="2200" b="0" dirty="0">
                          <a:solidFill>
                            <a:schemeClr val="accent1"/>
                          </a:solidFill>
                        </a:rPr>
                        <a:t>(char *txt)</a:t>
                      </a:r>
                    </a:p>
                    <a:p>
                      <a:pPr algn="l" rtl="0"/>
                      <a:r>
                        <a:rPr lang="en-US" sz="2200" b="0" dirty="0">
                          <a:solidFill>
                            <a:schemeClr val="accent1"/>
                          </a:solidFill>
                        </a:rPr>
                        <a:t>{</a:t>
                      </a:r>
                      <a:r>
                        <a:rPr lang="en-US" sz="2200" b="0" dirty="0">
                          <a:solidFill>
                            <a:srgbClr val="FF0000"/>
                          </a:solidFill>
                        </a:rPr>
                        <a:t>char l=0;</a:t>
                      </a:r>
                    </a:p>
                    <a:p>
                      <a:pPr algn="l" rtl="0"/>
                      <a:r>
                        <a:rPr lang="en-US" sz="2200" b="0" dirty="0">
                          <a:solidFill>
                            <a:srgbClr val="FF0000"/>
                          </a:solidFill>
                        </a:rPr>
                        <a:t>while (txt[l]!=0)</a:t>
                      </a:r>
                    </a:p>
                    <a:p>
                      <a:pPr algn="l" rtl="0"/>
                      <a:r>
                        <a:rPr lang="en-US" sz="2200" b="0" dirty="0">
                          <a:solidFill>
                            <a:srgbClr val="FF0000"/>
                          </a:solidFill>
                        </a:rPr>
                        <a:t>{</a:t>
                      </a:r>
                    </a:p>
                    <a:p>
                      <a:pPr algn="l" rtl="0"/>
                      <a:r>
                        <a:rPr lang="en-US" sz="2200" b="0" dirty="0" err="1">
                          <a:solidFill>
                            <a:srgbClr val="FF0000"/>
                          </a:solidFill>
                        </a:rPr>
                        <a:t>putchar</a:t>
                      </a:r>
                      <a:r>
                        <a:rPr lang="en-US" sz="2200" b="0" dirty="0">
                          <a:solidFill>
                            <a:srgbClr val="FF0000"/>
                          </a:solidFill>
                        </a:rPr>
                        <a:t>(txt[l]);</a:t>
                      </a:r>
                    </a:p>
                    <a:p>
                      <a:pPr algn="l" rtl="0"/>
                      <a:r>
                        <a:rPr lang="en-US" sz="2200" b="0" dirty="0">
                          <a:solidFill>
                            <a:srgbClr val="FF0000"/>
                          </a:solidFill>
                        </a:rPr>
                        <a:t>l++;</a:t>
                      </a:r>
                    </a:p>
                    <a:p>
                      <a:pPr algn="l" rtl="0"/>
                      <a:r>
                        <a:rPr lang="en-US" sz="2200" b="0" dirty="0">
                          <a:solidFill>
                            <a:srgbClr val="FF0000"/>
                          </a:solidFill>
                        </a:rPr>
                        <a:t>}</a:t>
                      </a:r>
                    </a:p>
                    <a:p>
                      <a:pPr algn="l" rtl="0"/>
                      <a:r>
                        <a:rPr lang="en-US" sz="2200" b="0" dirty="0" err="1">
                          <a:solidFill>
                            <a:srgbClr val="FF0000"/>
                          </a:solidFill>
                        </a:rPr>
                        <a:t>putchar</a:t>
                      </a:r>
                      <a:r>
                        <a:rPr lang="en-US" sz="2200" b="0" dirty="0">
                          <a:solidFill>
                            <a:srgbClr val="FF0000"/>
                          </a:solidFill>
                        </a:rPr>
                        <a:t>(13);</a:t>
                      </a:r>
                    </a:p>
                    <a:p>
                      <a:pPr algn="l" rtl="0"/>
                      <a:r>
                        <a:rPr lang="en-US" sz="2200" b="0" dirty="0">
                          <a:solidFill>
                            <a:schemeClr val="accent1"/>
                          </a:solidFill>
                        </a:rPr>
                        <a:t>}</a:t>
                      </a:r>
                    </a:p>
                    <a:p>
                      <a:pPr algn="l" rtl="0"/>
                      <a:r>
                        <a:rPr lang="en-US" sz="2200" b="0" dirty="0">
                          <a:solidFill>
                            <a:schemeClr val="tx1"/>
                          </a:solidFill>
                        </a:rPr>
                        <a:t>void main(void){</a:t>
                      </a:r>
                    </a:p>
                    <a:p>
                      <a:pPr algn="l" rtl="0"/>
                      <a:r>
                        <a:rPr lang="en-US" sz="2200" b="0" dirty="0">
                          <a:solidFill>
                            <a:schemeClr val="tx1"/>
                          </a:solidFill>
                        </a:rPr>
                        <a:t>PORTA=0B000000111;</a:t>
                      </a:r>
                    </a:p>
                    <a:p>
                      <a:pPr algn="l" rtl="0"/>
                      <a:r>
                        <a:rPr lang="en-US" sz="2200" b="0" dirty="0" err="1">
                          <a:solidFill>
                            <a:srgbClr val="FF0000"/>
                          </a:solidFill>
                        </a:rPr>
                        <a:t>USART_Init</a:t>
                      </a:r>
                      <a:r>
                        <a:rPr lang="en-US" sz="2200" b="0" dirty="0">
                          <a:solidFill>
                            <a:srgbClr val="FF0000"/>
                          </a:solidFill>
                        </a:rPr>
                        <a:t>(MYUBRR);</a:t>
                      </a:r>
                    </a:p>
                    <a:p>
                      <a:pPr algn="l" rtl="0"/>
                      <a:r>
                        <a:rPr lang="en-US" sz="2200" b="0" dirty="0">
                          <a:solidFill>
                            <a:srgbClr val="FF0000"/>
                          </a:solidFill>
                        </a:rPr>
                        <a:t>#</a:t>
                      </a:r>
                      <a:r>
                        <a:rPr lang="en-US" sz="2200" b="0" dirty="0" err="1">
                          <a:solidFill>
                            <a:srgbClr val="FF0000"/>
                          </a:solidFill>
                        </a:rPr>
                        <a:t>asm</a:t>
                      </a:r>
                      <a:r>
                        <a:rPr lang="en-US" sz="2200" b="0" dirty="0">
                          <a:solidFill>
                            <a:srgbClr val="FF0000"/>
                          </a:solidFill>
                        </a:rPr>
                        <a:t>("</a:t>
                      </a:r>
                      <a:r>
                        <a:rPr lang="en-US" sz="2200" b="0" dirty="0" err="1">
                          <a:solidFill>
                            <a:srgbClr val="FF0000"/>
                          </a:solidFill>
                        </a:rPr>
                        <a:t>sei</a:t>
                      </a:r>
                      <a:r>
                        <a:rPr lang="en-US" sz="2200" b="0" dirty="0">
                          <a:solidFill>
                            <a:srgbClr val="FF0000"/>
                          </a:solidFill>
                        </a:rPr>
                        <a:t>");</a:t>
                      </a:r>
                    </a:p>
                    <a:p>
                      <a:pPr algn="l" rtl="0"/>
                      <a:r>
                        <a:rPr lang="en-US" sz="2200" b="0" dirty="0">
                          <a:solidFill>
                            <a:schemeClr val="tx1"/>
                          </a:solidFill>
                        </a:rPr>
                        <a:t>while (1){</a:t>
                      </a:r>
                    </a:p>
                    <a:p>
                      <a:pPr algn="l" rtl="0"/>
                      <a:r>
                        <a:rPr lang="en-US" sz="2200" b="0" dirty="0">
                          <a:solidFill>
                            <a:schemeClr val="tx1"/>
                          </a:solidFill>
                        </a:rPr>
                        <a:t>if (PINA.0==0 &amp;&amp; </a:t>
                      </a:r>
                      <a:r>
                        <a:rPr lang="en-US" sz="2200" b="0" dirty="0" err="1">
                          <a:solidFill>
                            <a:schemeClr val="tx1"/>
                          </a:solidFill>
                        </a:rPr>
                        <a:t>press_f</a:t>
                      </a:r>
                      <a:r>
                        <a:rPr lang="en-US" sz="2200" b="0" dirty="0">
                          <a:solidFill>
                            <a:schemeClr val="tx1"/>
                          </a:solidFill>
                        </a:rPr>
                        <a:t>==0)   </a:t>
                      </a:r>
                    </a:p>
                    <a:p>
                      <a:pPr algn="l" rtl="0"/>
                      <a:r>
                        <a:rPr lang="en-US" sz="2200" b="0" dirty="0">
                          <a:solidFill>
                            <a:schemeClr val="tx1"/>
                          </a:solidFill>
                        </a:rPr>
                        <a:t>   {</a:t>
                      </a:r>
                    </a:p>
                    <a:p>
                      <a:pPr algn="l" rtl="0"/>
                      <a:r>
                        <a:rPr lang="en-US" sz="2200" b="0" dirty="0">
                          <a:solidFill>
                            <a:schemeClr val="tx1"/>
                          </a:solidFill>
                        </a:rPr>
                        <a:t>    </a:t>
                      </a:r>
                      <a:r>
                        <a:rPr lang="en-US" sz="2200" b="0" dirty="0" err="1">
                          <a:solidFill>
                            <a:srgbClr val="FF0000"/>
                          </a:solidFill>
                        </a:rPr>
                        <a:t>send_txtl</a:t>
                      </a:r>
                      <a:r>
                        <a:rPr lang="en-US" sz="2200" b="0" dirty="0">
                          <a:solidFill>
                            <a:srgbClr val="FF0000"/>
                          </a:solidFill>
                        </a:rPr>
                        <a:t>("</a:t>
                      </a:r>
                      <a:r>
                        <a:rPr lang="en-US" sz="2200" b="0" dirty="0" err="1">
                          <a:solidFill>
                            <a:schemeClr val="accent1"/>
                          </a:solidFill>
                        </a:rPr>
                        <a:t>Microcotroller</a:t>
                      </a:r>
                      <a:r>
                        <a:rPr lang="en-US" sz="2200" b="0" dirty="0">
                          <a:solidFill>
                            <a:srgbClr val="FF0000"/>
                          </a:solidFill>
                        </a:rPr>
                        <a:t>"); </a:t>
                      </a:r>
                    </a:p>
                    <a:p>
                      <a:pPr algn="l" rtl="0"/>
                      <a:r>
                        <a:rPr lang="en-US" sz="2200" b="0" dirty="0">
                          <a:solidFill>
                            <a:schemeClr val="tx1"/>
                          </a:solidFill>
                        </a:rPr>
                        <a:t>   </a:t>
                      </a:r>
                      <a:r>
                        <a:rPr lang="en-US" sz="2200" b="0" dirty="0" err="1">
                          <a:solidFill>
                            <a:schemeClr val="tx1"/>
                          </a:solidFill>
                        </a:rPr>
                        <a:t>press_f</a:t>
                      </a:r>
                      <a:r>
                        <a:rPr lang="en-US" sz="2200" b="0" dirty="0">
                          <a:solidFill>
                            <a:schemeClr val="tx1"/>
                          </a:solidFill>
                        </a:rPr>
                        <a:t>=1;</a:t>
                      </a:r>
                    </a:p>
                    <a:p>
                      <a:pPr algn="l" rtl="0"/>
                      <a:r>
                        <a:rPr lang="en-US" sz="2200" b="0" dirty="0">
                          <a:solidFill>
                            <a:schemeClr val="tx1"/>
                          </a:solidFill>
                        </a:rPr>
                        <a:t>   }  </a:t>
                      </a:r>
                    </a:p>
                    <a:p>
                      <a:pPr algn="l" rtl="0"/>
                      <a:r>
                        <a:rPr lang="en-US" sz="2200" b="0" dirty="0">
                          <a:solidFill>
                            <a:schemeClr val="tx1"/>
                          </a:solidFill>
                        </a:rPr>
                        <a:t>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272</a:t>
            </a:fld>
            <a:endParaRPr lang="ar-SA"/>
          </a:p>
        </p:txBody>
      </p:sp>
    </p:spTree>
    <p:extLst>
      <p:ext uri="{BB962C8B-B14F-4D97-AF65-F5344CB8AC3E}">
        <p14:creationId xmlns:p14="http://schemas.microsoft.com/office/powerpoint/2010/main" val="559485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hift\Desktop\my work\COURSE MICRO\applications\application3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63488"/>
            <a:ext cx="7560840" cy="5665351"/>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(استقبال نص عبر وحدة </a:t>
            </a:r>
            <a:r>
              <a:rPr lang="en-US" sz="3200" b="1" dirty="0">
                <a:solidFill>
                  <a:srgbClr val="FF0000"/>
                </a:solidFill>
              </a:rPr>
              <a:t>USART</a:t>
            </a:r>
            <a:r>
              <a:rPr lang="ar-SA" sz="3200" b="1" dirty="0">
                <a:solidFill>
                  <a:srgbClr val="FF0000"/>
                </a:solidFill>
              </a:rPr>
              <a:t>)</a:t>
            </a:r>
          </a:p>
        </p:txBody>
      </p:sp>
      <p:sp>
        <p:nvSpPr>
          <p:cNvPr id="9" name="مربع نص 8">
            <a:hlinkClick r:id="rId3" action="ppaction://program"/>
          </p:cNvPr>
          <p:cNvSpPr txBox="1"/>
          <p:nvPr/>
        </p:nvSpPr>
        <p:spPr>
          <a:xfrm>
            <a:off x="6003628" y="5080247"/>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\Examples\Ex30</a:t>
            </a:r>
            <a:endParaRPr lang="ar-SA" b="1" dirty="0">
              <a:solidFill>
                <a:srgbClr val="FF0000"/>
              </a:solidFill>
            </a:endParaRPr>
          </a:p>
        </p:txBody>
      </p:sp>
      <p:sp>
        <p:nvSpPr>
          <p:cNvPr id="10" name="مستطيل 9"/>
          <p:cNvSpPr/>
          <p:nvPr/>
        </p:nvSpPr>
        <p:spPr>
          <a:xfrm>
            <a:off x="5796136" y="5012594"/>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273</a:t>
            </a:fld>
            <a:endParaRPr lang="ar-SA"/>
          </a:p>
        </p:txBody>
      </p:sp>
    </p:spTree>
    <p:extLst>
      <p:ext uri="{BB962C8B-B14F-4D97-AF65-F5344CB8AC3E}">
        <p14:creationId xmlns:p14="http://schemas.microsoft.com/office/powerpoint/2010/main" val="29363952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06680"/>
          <a:ext cx="9541357" cy="6751320"/>
        </p:xfrm>
        <a:graphic>
          <a:graphicData uri="http://schemas.openxmlformats.org/drawingml/2006/table">
            <a:tbl>
              <a:tblPr rtl="1" firstRow="1" bandRow="1">
                <a:tableStyleId>{2D5ABB26-0587-4C30-8999-92F81FD0307C}</a:tableStyleId>
              </a:tblPr>
              <a:tblGrid>
                <a:gridCol w="4556778">
                  <a:extLst>
                    <a:ext uri="{9D8B030D-6E8A-4147-A177-3AD203B41FA5}">
                      <a16:colId xmlns:a16="http://schemas.microsoft.com/office/drawing/2014/main" val="20000"/>
                    </a:ext>
                  </a:extLst>
                </a:gridCol>
                <a:gridCol w="4984579">
                  <a:extLst>
                    <a:ext uri="{9D8B030D-6E8A-4147-A177-3AD203B41FA5}">
                      <a16:colId xmlns:a16="http://schemas.microsoft.com/office/drawing/2014/main" val="20001"/>
                    </a:ext>
                  </a:extLst>
                </a:gridCol>
              </a:tblGrid>
              <a:tr h="6336704">
                <a:tc>
                  <a:txBody>
                    <a:bodyPr/>
                    <a:lstStyle/>
                    <a:p>
                      <a:pPr algn="l" rtl="0"/>
                      <a:r>
                        <a:rPr lang="en-US" sz="2300" b="0" dirty="0">
                          <a:solidFill>
                            <a:schemeClr val="tx2"/>
                          </a:solidFill>
                        </a:rPr>
                        <a:t>interrupt [12] void </a:t>
                      </a:r>
                      <a:r>
                        <a:rPr lang="en-US" sz="2300" b="0" dirty="0" err="1">
                          <a:solidFill>
                            <a:schemeClr val="tx2"/>
                          </a:solidFill>
                        </a:rPr>
                        <a:t>usart_tx_isr</a:t>
                      </a:r>
                      <a:r>
                        <a:rPr lang="en-US" sz="2300" b="0" dirty="0">
                          <a:solidFill>
                            <a:schemeClr val="tx2"/>
                          </a:solidFill>
                        </a:rPr>
                        <a:t>()</a:t>
                      </a:r>
                    </a:p>
                    <a:p>
                      <a:pPr algn="l" rtl="0"/>
                      <a:r>
                        <a:rPr lang="en-US" sz="2300" b="0" dirty="0">
                          <a:solidFill>
                            <a:schemeClr val="tx2"/>
                          </a:solidFill>
                        </a:rPr>
                        <a:t>{</a:t>
                      </a:r>
                      <a:r>
                        <a:rPr lang="en-US" sz="2300" b="0" dirty="0" err="1">
                          <a:solidFill>
                            <a:srgbClr val="FF0000"/>
                          </a:solidFill>
                        </a:rPr>
                        <a:t>ch</a:t>
                      </a:r>
                      <a:r>
                        <a:rPr lang="en-US" sz="2300" b="0" dirty="0">
                          <a:solidFill>
                            <a:srgbClr val="FF0000"/>
                          </a:solidFill>
                        </a:rPr>
                        <a:t>=UDR;</a:t>
                      </a:r>
                    </a:p>
                    <a:p>
                      <a:pPr algn="l" rtl="0"/>
                      <a:r>
                        <a:rPr lang="en-US" sz="2300" b="0" dirty="0">
                          <a:solidFill>
                            <a:srgbClr val="FF0000"/>
                          </a:solidFill>
                        </a:rPr>
                        <a:t>if (</a:t>
                      </a:r>
                      <a:r>
                        <a:rPr lang="en-US" sz="2300" b="0" dirty="0" err="1">
                          <a:solidFill>
                            <a:srgbClr val="FF0000"/>
                          </a:solidFill>
                        </a:rPr>
                        <a:t>ch</a:t>
                      </a:r>
                      <a:r>
                        <a:rPr lang="en-US" sz="2300" b="0" dirty="0">
                          <a:solidFill>
                            <a:srgbClr val="FF0000"/>
                          </a:solidFill>
                        </a:rPr>
                        <a:t>==13) //</a:t>
                      </a:r>
                      <a:r>
                        <a:rPr lang="en-US" sz="2300" b="0" dirty="0" err="1">
                          <a:solidFill>
                            <a:srgbClr val="FF0000"/>
                          </a:solidFill>
                        </a:rPr>
                        <a:t>ch</a:t>
                      </a:r>
                      <a:r>
                        <a:rPr lang="en-US" sz="2300" b="0" dirty="0">
                          <a:solidFill>
                            <a:srgbClr val="FF0000"/>
                          </a:solidFill>
                        </a:rPr>
                        <a:t>==enter</a:t>
                      </a:r>
                    </a:p>
                    <a:p>
                      <a:pPr algn="l" rtl="0"/>
                      <a:r>
                        <a:rPr lang="en-US" sz="2300" b="0" dirty="0">
                          <a:solidFill>
                            <a:srgbClr val="FF0000"/>
                          </a:solidFill>
                        </a:rPr>
                        <a:t>{</a:t>
                      </a:r>
                      <a:r>
                        <a:rPr lang="en-US" sz="2300" b="0" dirty="0" err="1">
                          <a:solidFill>
                            <a:srgbClr val="FF0000"/>
                          </a:solidFill>
                        </a:rPr>
                        <a:t>lcd_clear</a:t>
                      </a:r>
                      <a:r>
                        <a:rPr lang="en-US" sz="2300" b="0" dirty="0">
                          <a:solidFill>
                            <a:srgbClr val="FF0000"/>
                          </a:solidFill>
                        </a:rPr>
                        <a:t>();</a:t>
                      </a:r>
                    </a:p>
                    <a:p>
                      <a:pPr algn="l" rtl="0"/>
                      <a:r>
                        <a:rPr lang="en-US" sz="2300" b="0" dirty="0">
                          <a:solidFill>
                            <a:srgbClr val="FF0000"/>
                          </a:solidFill>
                        </a:rPr>
                        <a:t>txt[i]=0;</a:t>
                      </a:r>
                    </a:p>
                    <a:p>
                      <a:pPr algn="l" rtl="0"/>
                      <a:r>
                        <a:rPr lang="en-US" sz="2300" b="0" dirty="0" err="1">
                          <a:solidFill>
                            <a:srgbClr val="FF0000"/>
                          </a:solidFill>
                        </a:rPr>
                        <a:t>lcd_puts</a:t>
                      </a:r>
                      <a:r>
                        <a:rPr lang="en-US" sz="2300" b="0" dirty="0">
                          <a:solidFill>
                            <a:srgbClr val="FF0000"/>
                          </a:solidFill>
                        </a:rPr>
                        <a:t>(txt);</a:t>
                      </a:r>
                    </a:p>
                    <a:p>
                      <a:pPr algn="l" rtl="0"/>
                      <a:r>
                        <a:rPr lang="en-US" sz="2300" b="0" dirty="0">
                          <a:solidFill>
                            <a:srgbClr val="FF0000"/>
                          </a:solidFill>
                        </a:rPr>
                        <a:t>i=0;}</a:t>
                      </a:r>
                    </a:p>
                    <a:p>
                      <a:pPr algn="l" rtl="0"/>
                      <a:r>
                        <a:rPr lang="en-US" sz="2300" b="0" dirty="0">
                          <a:solidFill>
                            <a:srgbClr val="FF0000"/>
                          </a:solidFill>
                        </a:rPr>
                        <a:t>else</a:t>
                      </a:r>
                    </a:p>
                    <a:p>
                      <a:pPr algn="l" rtl="0"/>
                      <a:r>
                        <a:rPr lang="en-US" sz="2300" b="0" dirty="0">
                          <a:solidFill>
                            <a:srgbClr val="FF0000"/>
                          </a:solidFill>
                        </a:rPr>
                        <a:t>{txt[i]=</a:t>
                      </a:r>
                      <a:r>
                        <a:rPr lang="en-US" sz="2300" b="0" dirty="0" err="1">
                          <a:solidFill>
                            <a:srgbClr val="FF0000"/>
                          </a:solidFill>
                        </a:rPr>
                        <a:t>ch</a:t>
                      </a:r>
                      <a:r>
                        <a:rPr lang="en-US" sz="2300" b="0" dirty="0">
                          <a:solidFill>
                            <a:srgbClr val="FF0000"/>
                          </a:solidFill>
                        </a:rPr>
                        <a:t>;</a:t>
                      </a:r>
                    </a:p>
                    <a:p>
                      <a:pPr algn="l" rtl="0"/>
                      <a:r>
                        <a:rPr lang="en-US" sz="2300" b="0" dirty="0">
                          <a:solidFill>
                            <a:srgbClr val="FF0000"/>
                          </a:solidFill>
                        </a:rPr>
                        <a:t>i++;</a:t>
                      </a:r>
                    </a:p>
                    <a:p>
                      <a:pPr algn="l" rtl="0"/>
                      <a:r>
                        <a:rPr lang="en-US" sz="2300" b="0" dirty="0">
                          <a:solidFill>
                            <a:srgbClr val="FF0000"/>
                          </a:solidFill>
                        </a:rPr>
                        <a:t>}</a:t>
                      </a:r>
                    </a:p>
                    <a:p>
                      <a:pPr algn="l" rtl="0"/>
                      <a:r>
                        <a:rPr lang="en-US" sz="2300" b="0" dirty="0">
                          <a:solidFill>
                            <a:schemeClr val="tx2"/>
                          </a:solidFill>
                        </a:rPr>
                        <a:t> }</a:t>
                      </a:r>
                    </a:p>
                    <a:p>
                      <a:pPr algn="l" rtl="0"/>
                      <a:r>
                        <a:rPr lang="en-US" sz="2300" b="0" dirty="0">
                          <a:solidFill>
                            <a:schemeClr val="tx1"/>
                          </a:solidFill>
                        </a:rPr>
                        <a:t>void main(void)</a:t>
                      </a:r>
                    </a:p>
                    <a:p>
                      <a:pPr algn="l" rtl="0"/>
                      <a:r>
                        <a:rPr lang="en-US" sz="2300" b="0" dirty="0">
                          <a:solidFill>
                            <a:schemeClr val="tx1"/>
                          </a:solidFill>
                        </a:rPr>
                        <a:t>{</a:t>
                      </a:r>
                      <a:r>
                        <a:rPr lang="en-US" sz="2300" b="0" dirty="0" err="1">
                          <a:solidFill>
                            <a:schemeClr val="tx1"/>
                          </a:solidFill>
                        </a:rPr>
                        <a:t>lcd_init</a:t>
                      </a:r>
                      <a:r>
                        <a:rPr lang="en-US" sz="2300" b="0" dirty="0">
                          <a:solidFill>
                            <a:schemeClr val="tx1"/>
                          </a:solidFill>
                        </a:rPr>
                        <a:t>(16);</a:t>
                      </a:r>
                    </a:p>
                    <a:p>
                      <a:pPr algn="l" rtl="0"/>
                      <a:r>
                        <a:rPr lang="en-US" sz="2300" b="0" dirty="0" err="1">
                          <a:solidFill>
                            <a:schemeClr val="tx1"/>
                          </a:solidFill>
                        </a:rPr>
                        <a:t>USART_Init</a:t>
                      </a:r>
                      <a:r>
                        <a:rPr lang="en-US" sz="2300" b="0" dirty="0">
                          <a:solidFill>
                            <a:schemeClr val="tx1"/>
                          </a:solidFill>
                        </a:rPr>
                        <a:t> ( MYUBRR );</a:t>
                      </a:r>
                    </a:p>
                    <a:p>
                      <a:pPr algn="l" rtl="0"/>
                      <a:r>
                        <a:rPr lang="en-US" sz="2300" b="0" dirty="0">
                          <a:solidFill>
                            <a:schemeClr val="tx1"/>
                          </a:solidFill>
                        </a:rPr>
                        <a:t>#</a:t>
                      </a:r>
                      <a:r>
                        <a:rPr lang="en-US" sz="2300" b="0" dirty="0" err="1">
                          <a:solidFill>
                            <a:schemeClr val="tx1"/>
                          </a:solidFill>
                        </a:rPr>
                        <a:t>asm</a:t>
                      </a:r>
                      <a:r>
                        <a:rPr lang="en-US" sz="2300" b="0" dirty="0">
                          <a:solidFill>
                            <a:schemeClr val="tx1"/>
                          </a:solidFill>
                        </a:rPr>
                        <a:t>("</a:t>
                      </a:r>
                      <a:r>
                        <a:rPr lang="en-US" sz="2300" b="0" dirty="0" err="1">
                          <a:solidFill>
                            <a:schemeClr val="tx1"/>
                          </a:solidFill>
                        </a:rPr>
                        <a:t>sei</a:t>
                      </a:r>
                      <a:r>
                        <a:rPr lang="en-US" sz="2300" b="0" dirty="0">
                          <a:solidFill>
                            <a:schemeClr val="tx1"/>
                          </a:solidFill>
                        </a:rPr>
                        <a:t>");</a:t>
                      </a:r>
                    </a:p>
                    <a:p>
                      <a:pPr algn="l" rtl="0"/>
                      <a:r>
                        <a:rPr lang="en-US" sz="2300" b="0" dirty="0">
                          <a:solidFill>
                            <a:schemeClr val="tx1"/>
                          </a:solidFill>
                        </a:rPr>
                        <a:t>while(1){}</a:t>
                      </a:r>
                    </a:p>
                    <a:p>
                      <a:pPr algn="l" rtl="0"/>
                      <a:r>
                        <a:rPr lang="en-US" sz="2300" b="0" dirty="0">
                          <a:solidFill>
                            <a:schemeClr val="tx1"/>
                          </a:solidFill>
                        </a:rPr>
                        <a:t>}</a:t>
                      </a:r>
                    </a:p>
                    <a:p>
                      <a:pPr algn="l" rtl="0"/>
                      <a:endParaRPr lang="en-US" sz="2300" b="0" dirty="0">
                        <a:solidFill>
                          <a:schemeClr val="tx1"/>
                        </a:solidFill>
                      </a:endParaRPr>
                    </a:p>
                  </a:txBody>
                  <a:tcPr/>
                </a:tc>
                <a:tc>
                  <a:txBody>
                    <a:bodyPr/>
                    <a:lstStyle/>
                    <a:p>
                      <a:pPr algn="l" rtl="0"/>
                      <a:r>
                        <a:rPr lang="en-US" sz="2300" b="0" dirty="0">
                          <a:solidFill>
                            <a:schemeClr val="tx1"/>
                          </a:solidFill>
                        </a:rPr>
                        <a:t>#include &lt;mega16.h&gt;</a:t>
                      </a:r>
                    </a:p>
                    <a:p>
                      <a:pPr algn="l" rtl="0"/>
                      <a:r>
                        <a:rPr lang="en-US" sz="2300" b="0" dirty="0">
                          <a:solidFill>
                            <a:schemeClr val="tx1"/>
                          </a:solidFill>
                        </a:rPr>
                        <a:t>#include &lt;</a:t>
                      </a:r>
                      <a:r>
                        <a:rPr lang="en-US" sz="2300" b="0" dirty="0" err="1">
                          <a:solidFill>
                            <a:schemeClr val="tx1"/>
                          </a:solidFill>
                        </a:rPr>
                        <a:t>lcd.h</a:t>
                      </a:r>
                      <a:r>
                        <a:rPr lang="en-US" sz="2300" b="0" dirty="0">
                          <a:solidFill>
                            <a:schemeClr val="tx1"/>
                          </a:solidFill>
                        </a:rPr>
                        <a:t>&gt;</a:t>
                      </a:r>
                    </a:p>
                    <a:p>
                      <a:pPr algn="l" rtl="0"/>
                      <a:r>
                        <a:rPr lang="en-US" sz="2300" b="0" dirty="0">
                          <a:solidFill>
                            <a:schemeClr val="tx1"/>
                          </a:solidFill>
                        </a:rPr>
                        <a:t>#define FOSC 1000000// Clock Speed</a:t>
                      </a:r>
                    </a:p>
                    <a:p>
                      <a:pPr algn="l" rtl="0"/>
                      <a:r>
                        <a:rPr lang="en-US" sz="2300" b="0" dirty="0">
                          <a:solidFill>
                            <a:schemeClr val="tx1"/>
                          </a:solidFill>
                        </a:rPr>
                        <a:t>#define BAUD 2400</a:t>
                      </a:r>
                    </a:p>
                    <a:p>
                      <a:pPr algn="l" rtl="0"/>
                      <a:r>
                        <a:rPr lang="en-US" sz="2300" b="0" dirty="0">
                          <a:solidFill>
                            <a:schemeClr val="tx1"/>
                          </a:solidFill>
                        </a:rPr>
                        <a:t>#define MYUBRR FOSC/16/BAUD-1</a:t>
                      </a:r>
                    </a:p>
                    <a:p>
                      <a:pPr algn="l" rtl="0"/>
                      <a:r>
                        <a:rPr lang="en-US" sz="2300" b="0" dirty="0">
                          <a:solidFill>
                            <a:schemeClr val="tx1"/>
                          </a:solidFill>
                        </a:rPr>
                        <a:t>#</a:t>
                      </a:r>
                      <a:r>
                        <a:rPr lang="en-US" sz="2300" b="0" dirty="0" err="1">
                          <a:solidFill>
                            <a:schemeClr val="tx1"/>
                          </a:solidFill>
                        </a:rPr>
                        <a:t>asm</a:t>
                      </a:r>
                      <a:endParaRPr lang="en-US" sz="2300" b="0" dirty="0">
                        <a:solidFill>
                          <a:schemeClr val="tx1"/>
                        </a:solidFill>
                      </a:endParaRPr>
                    </a:p>
                    <a:p>
                      <a:pPr algn="l" rtl="0"/>
                      <a:r>
                        <a:rPr lang="en-US" sz="2300" b="0" dirty="0">
                          <a:solidFill>
                            <a:schemeClr val="tx1"/>
                          </a:solidFill>
                        </a:rPr>
                        <a:t>.</a:t>
                      </a:r>
                      <a:r>
                        <a:rPr lang="en-US" sz="2300" b="0" dirty="0" err="1">
                          <a:solidFill>
                            <a:schemeClr val="tx1"/>
                          </a:solidFill>
                        </a:rPr>
                        <a:t>equ</a:t>
                      </a:r>
                      <a:r>
                        <a:rPr lang="en-US" sz="2300" b="0" dirty="0">
                          <a:solidFill>
                            <a:schemeClr val="tx1"/>
                          </a:solidFill>
                        </a:rPr>
                        <a:t> __</a:t>
                      </a:r>
                      <a:r>
                        <a:rPr lang="en-US" sz="2300" b="0" dirty="0" err="1">
                          <a:solidFill>
                            <a:schemeClr val="tx1"/>
                          </a:solidFill>
                        </a:rPr>
                        <a:t>lcd_port</a:t>
                      </a:r>
                      <a:r>
                        <a:rPr lang="en-US" sz="2300" b="0" dirty="0">
                          <a:solidFill>
                            <a:schemeClr val="tx1"/>
                          </a:solidFill>
                        </a:rPr>
                        <a:t>=0x15 ;PORTC</a:t>
                      </a:r>
                    </a:p>
                    <a:p>
                      <a:pPr algn="l" rtl="0"/>
                      <a:r>
                        <a:rPr lang="en-US" sz="2300" b="0" dirty="0">
                          <a:solidFill>
                            <a:schemeClr val="tx1"/>
                          </a:solidFill>
                        </a:rPr>
                        <a:t>#</a:t>
                      </a:r>
                      <a:r>
                        <a:rPr lang="en-US" sz="2300" b="0" dirty="0" err="1">
                          <a:solidFill>
                            <a:schemeClr val="tx1"/>
                          </a:solidFill>
                        </a:rPr>
                        <a:t>endasm</a:t>
                      </a:r>
                      <a:endParaRPr lang="en-US" sz="2300" b="0" dirty="0">
                        <a:solidFill>
                          <a:schemeClr val="tx1"/>
                        </a:solidFill>
                      </a:endParaRPr>
                    </a:p>
                    <a:p>
                      <a:pPr algn="l" rtl="0"/>
                      <a:r>
                        <a:rPr lang="en-US" sz="2300" b="0" dirty="0">
                          <a:solidFill>
                            <a:schemeClr val="tx1"/>
                          </a:solidFill>
                        </a:rPr>
                        <a:t>char </a:t>
                      </a:r>
                      <a:r>
                        <a:rPr lang="en-US" sz="2300" b="0" dirty="0" err="1">
                          <a:solidFill>
                            <a:schemeClr val="tx1"/>
                          </a:solidFill>
                        </a:rPr>
                        <a:t>ch</a:t>
                      </a:r>
                      <a:r>
                        <a:rPr lang="en-US" sz="2300" b="0" dirty="0">
                          <a:solidFill>
                            <a:schemeClr val="tx1"/>
                          </a:solidFill>
                        </a:rPr>
                        <a:t>;</a:t>
                      </a:r>
                    </a:p>
                    <a:p>
                      <a:pPr algn="l" rtl="0"/>
                      <a:r>
                        <a:rPr lang="en-US" sz="2300" b="0" dirty="0">
                          <a:solidFill>
                            <a:schemeClr val="tx1"/>
                          </a:solidFill>
                        </a:rPr>
                        <a:t>void </a:t>
                      </a:r>
                      <a:r>
                        <a:rPr lang="en-US" sz="2300" b="0" dirty="0" err="1">
                          <a:solidFill>
                            <a:schemeClr val="tx1"/>
                          </a:solidFill>
                        </a:rPr>
                        <a:t>USART_Init</a:t>
                      </a:r>
                      <a:r>
                        <a:rPr lang="en-US" sz="2300" b="0" dirty="0">
                          <a:solidFill>
                            <a:schemeClr val="tx1"/>
                          </a:solidFill>
                        </a:rPr>
                        <a:t>( unsigned </a:t>
                      </a:r>
                      <a:r>
                        <a:rPr lang="en-US" sz="2300" b="0" dirty="0" err="1">
                          <a:solidFill>
                            <a:schemeClr val="tx1"/>
                          </a:solidFill>
                        </a:rPr>
                        <a:t>int</a:t>
                      </a:r>
                      <a:r>
                        <a:rPr lang="en-US" sz="2300" b="0" dirty="0">
                          <a:solidFill>
                            <a:schemeClr val="tx1"/>
                          </a:solidFill>
                        </a:rPr>
                        <a:t> </a:t>
                      </a:r>
                      <a:r>
                        <a:rPr lang="en-US" sz="2300" b="0" dirty="0" err="1">
                          <a:solidFill>
                            <a:schemeClr val="tx1"/>
                          </a:solidFill>
                        </a:rPr>
                        <a:t>ubrr</a:t>
                      </a:r>
                      <a:r>
                        <a:rPr lang="en-US" sz="2300" b="0" dirty="0">
                          <a:solidFill>
                            <a:schemeClr val="tx1"/>
                          </a:solidFill>
                        </a:rPr>
                        <a:t>)</a:t>
                      </a:r>
                    </a:p>
                    <a:p>
                      <a:pPr algn="l" rtl="0"/>
                      <a:r>
                        <a:rPr lang="en-US" sz="2300" b="0" dirty="0">
                          <a:solidFill>
                            <a:schemeClr val="tx1"/>
                          </a:solidFill>
                        </a:rPr>
                        <a:t>{</a:t>
                      </a:r>
                    </a:p>
                    <a:p>
                      <a:pPr algn="l" rtl="0"/>
                      <a:r>
                        <a:rPr lang="en-US" sz="2300" b="0" dirty="0">
                          <a:solidFill>
                            <a:schemeClr val="tx1"/>
                          </a:solidFill>
                        </a:rPr>
                        <a:t>UBRRH = (unsigned char)(</a:t>
                      </a:r>
                      <a:r>
                        <a:rPr lang="en-US" sz="2300" b="0" dirty="0" err="1">
                          <a:solidFill>
                            <a:schemeClr val="tx1"/>
                          </a:solidFill>
                        </a:rPr>
                        <a:t>ubrr</a:t>
                      </a:r>
                      <a:r>
                        <a:rPr lang="en-US" sz="2300" b="0" dirty="0">
                          <a:solidFill>
                            <a:schemeClr val="tx1"/>
                          </a:solidFill>
                        </a:rPr>
                        <a:t>&gt;&gt;8);</a:t>
                      </a:r>
                    </a:p>
                    <a:p>
                      <a:pPr algn="l" rtl="0"/>
                      <a:r>
                        <a:rPr lang="en-US" sz="2300" b="0" dirty="0">
                          <a:solidFill>
                            <a:schemeClr val="tx1"/>
                          </a:solidFill>
                        </a:rPr>
                        <a:t>UBRRL = (unsigned char)</a:t>
                      </a:r>
                      <a:r>
                        <a:rPr lang="en-US" sz="2300" b="0" dirty="0" err="1">
                          <a:solidFill>
                            <a:schemeClr val="tx1"/>
                          </a:solidFill>
                        </a:rPr>
                        <a:t>ubrr</a:t>
                      </a:r>
                      <a:r>
                        <a:rPr lang="en-US" sz="2300" b="0" dirty="0">
                          <a:solidFill>
                            <a:schemeClr val="tx1"/>
                          </a:solidFill>
                        </a:rPr>
                        <a:t>;</a:t>
                      </a:r>
                    </a:p>
                    <a:p>
                      <a:pPr algn="l" rtl="0"/>
                      <a:r>
                        <a:rPr lang="en-US" sz="2300" b="0" dirty="0">
                          <a:solidFill>
                            <a:srgbClr val="FF0000"/>
                          </a:solidFill>
                        </a:rPr>
                        <a:t>UCSRB = (1&lt;&lt;RXEN)|(1&lt;&lt;TXEN)|(1&lt;&lt;RXCIE);</a:t>
                      </a:r>
                    </a:p>
                    <a:p>
                      <a:pPr algn="l" rtl="0"/>
                      <a:r>
                        <a:rPr lang="en-US" sz="2300" b="0" dirty="0">
                          <a:solidFill>
                            <a:schemeClr val="tx1"/>
                          </a:solidFill>
                        </a:rPr>
                        <a:t>UCSRC =(1&lt;&lt;URSEL)|(3&lt;&lt;UCSZ0);</a:t>
                      </a:r>
                    </a:p>
                    <a:p>
                      <a:pPr algn="l" rtl="0"/>
                      <a:r>
                        <a:rPr lang="en-US" sz="2300" b="0" dirty="0">
                          <a:solidFill>
                            <a:schemeClr val="tx1"/>
                          </a:solidFill>
                        </a:rPr>
                        <a:t>}</a:t>
                      </a:r>
                    </a:p>
                    <a:p>
                      <a:pPr algn="l" rtl="0"/>
                      <a:endParaRPr lang="en-US" sz="2300" b="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274</a:t>
            </a:fld>
            <a:endParaRPr lang="ar-SA"/>
          </a:p>
        </p:txBody>
      </p:sp>
    </p:spTree>
    <p:extLst>
      <p:ext uri="{BB962C8B-B14F-4D97-AF65-F5344CB8AC3E}">
        <p14:creationId xmlns:p14="http://schemas.microsoft.com/office/powerpoint/2010/main" val="11414535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ift\Desktop\my work\COURSE MICRO\applications\application39\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07237"/>
            <a:ext cx="7525216" cy="5627078"/>
          </a:xfrm>
          <a:prstGeom prst="rect">
            <a:avLst/>
          </a:prstGeom>
          <a:noFill/>
          <a:extLst>
            <a:ext uri="{909E8E84-426E-40DD-AFC4-6F175D3DCCD1}">
              <a14:hiddenFill xmlns:a14="http://schemas.microsoft.com/office/drawing/2010/main">
                <a:solidFill>
                  <a:srgbClr val="FFFFFF"/>
                </a:solidFill>
              </a14:hiddenFill>
            </a:ext>
          </a:extLst>
        </p:spPr>
      </p:pic>
      <p:sp>
        <p:nvSpPr>
          <p:cNvPr id="4" name="مستطيل 3"/>
          <p:cNvSpPr/>
          <p:nvPr/>
        </p:nvSpPr>
        <p:spPr>
          <a:xfrm>
            <a:off x="-286656" y="101823"/>
            <a:ext cx="9755993" cy="584775"/>
          </a:xfrm>
          <a:prstGeom prst="rect">
            <a:avLst/>
          </a:prstGeom>
        </p:spPr>
        <p:txBody>
          <a:bodyPr wrap="square">
            <a:spAutoFit/>
          </a:bodyPr>
          <a:lstStyle/>
          <a:p>
            <a:pPr algn="ctr"/>
            <a:r>
              <a:rPr lang="ar-SA" sz="3200" b="1" dirty="0">
                <a:solidFill>
                  <a:srgbClr val="FF0000"/>
                </a:solidFill>
              </a:rPr>
              <a:t>تطبيق (استقبال أوامر نصية عبر وحدة </a:t>
            </a:r>
            <a:r>
              <a:rPr lang="en-US" sz="3200" b="1" dirty="0">
                <a:solidFill>
                  <a:srgbClr val="FF0000"/>
                </a:solidFill>
              </a:rPr>
              <a:t>USART</a:t>
            </a:r>
            <a:r>
              <a:rPr lang="ar-SA" sz="3200" b="1" dirty="0">
                <a:solidFill>
                  <a:srgbClr val="FF0000"/>
                </a:solidFill>
              </a:rPr>
              <a:t>)</a:t>
            </a:r>
          </a:p>
        </p:txBody>
      </p:sp>
      <p:sp>
        <p:nvSpPr>
          <p:cNvPr id="9" name="مربع نص 8">
            <a:hlinkClick r:id="rId3" action="ppaction://program"/>
          </p:cNvPr>
          <p:cNvSpPr txBox="1"/>
          <p:nvPr/>
        </p:nvSpPr>
        <p:spPr>
          <a:xfrm>
            <a:off x="6003628" y="184046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\Examples\Ex31</a:t>
            </a:r>
            <a:endParaRPr lang="ar-SA" b="1" dirty="0">
              <a:solidFill>
                <a:srgbClr val="FF0000"/>
              </a:solidFill>
            </a:endParaRPr>
          </a:p>
        </p:txBody>
      </p:sp>
      <p:sp>
        <p:nvSpPr>
          <p:cNvPr id="10" name="مستطيل 9"/>
          <p:cNvSpPr/>
          <p:nvPr/>
        </p:nvSpPr>
        <p:spPr>
          <a:xfrm>
            <a:off x="5796136" y="177281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275</a:t>
            </a:fld>
            <a:endParaRPr lang="ar-SA"/>
          </a:p>
        </p:txBody>
      </p:sp>
    </p:spTree>
    <p:extLst>
      <p:ext uri="{BB962C8B-B14F-4D97-AF65-F5344CB8AC3E}">
        <p14:creationId xmlns:p14="http://schemas.microsoft.com/office/powerpoint/2010/main" val="5867587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35496" y="106680"/>
          <a:ext cx="9576853" cy="6751320"/>
        </p:xfrm>
        <a:graphic>
          <a:graphicData uri="http://schemas.openxmlformats.org/drawingml/2006/table">
            <a:tbl>
              <a:tblPr rtl="1" firstRow="1" bandRow="1">
                <a:tableStyleId>{2D5ABB26-0587-4C30-8999-92F81FD0307C}</a:tableStyleId>
              </a:tblPr>
              <a:tblGrid>
                <a:gridCol w="4556778">
                  <a:extLst>
                    <a:ext uri="{9D8B030D-6E8A-4147-A177-3AD203B41FA5}">
                      <a16:colId xmlns:a16="http://schemas.microsoft.com/office/drawing/2014/main" val="20000"/>
                    </a:ext>
                  </a:extLst>
                </a:gridCol>
                <a:gridCol w="5020075">
                  <a:extLst>
                    <a:ext uri="{9D8B030D-6E8A-4147-A177-3AD203B41FA5}">
                      <a16:colId xmlns:a16="http://schemas.microsoft.com/office/drawing/2014/main" val="20001"/>
                    </a:ext>
                  </a:extLst>
                </a:gridCol>
              </a:tblGrid>
              <a:tr h="6336704">
                <a:tc>
                  <a:txBody>
                    <a:bodyPr/>
                    <a:lstStyle/>
                    <a:p>
                      <a:pPr algn="l" rtl="0"/>
                      <a:r>
                        <a:rPr lang="en-US" sz="2300" b="0" dirty="0">
                          <a:solidFill>
                            <a:srgbClr val="FF0000"/>
                          </a:solidFill>
                        </a:rPr>
                        <a:t>txt[i]=0;</a:t>
                      </a:r>
                    </a:p>
                    <a:p>
                      <a:pPr algn="l" rtl="0"/>
                      <a:r>
                        <a:rPr lang="en-US" sz="2300" b="0" dirty="0">
                          <a:solidFill>
                            <a:srgbClr val="FF0000"/>
                          </a:solidFill>
                        </a:rPr>
                        <a:t>if( </a:t>
                      </a:r>
                      <a:r>
                        <a:rPr lang="en-US" sz="2300" b="0" dirty="0" err="1">
                          <a:solidFill>
                            <a:srgbClr val="FF0000"/>
                          </a:solidFill>
                        </a:rPr>
                        <a:t>strcmp</a:t>
                      </a:r>
                      <a:r>
                        <a:rPr lang="en-US" sz="2300" b="0" dirty="0">
                          <a:solidFill>
                            <a:srgbClr val="FF0000"/>
                          </a:solidFill>
                        </a:rPr>
                        <a:t>(</a:t>
                      </a:r>
                      <a:r>
                        <a:rPr lang="en-US" sz="2300" b="0" dirty="0" err="1">
                          <a:solidFill>
                            <a:srgbClr val="FF0000"/>
                          </a:solidFill>
                        </a:rPr>
                        <a:t>txt,"led</a:t>
                      </a:r>
                      <a:r>
                        <a:rPr lang="en-US" sz="2300" b="0" dirty="0">
                          <a:solidFill>
                            <a:srgbClr val="FF0000"/>
                          </a:solidFill>
                        </a:rPr>
                        <a:t> on" )==0)</a:t>
                      </a:r>
                    </a:p>
                    <a:p>
                      <a:pPr algn="l" rtl="0"/>
                      <a:r>
                        <a:rPr lang="en-US" sz="2300" b="0" dirty="0">
                          <a:solidFill>
                            <a:srgbClr val="FF0000"/>
                          </a:solidFill>
                        </a:rPr>
                        <a:t>led=1;</a:t>
                      </a:r>
                    </a:p>
                    <a:p>
                      <a:pPr algn="l" rtl="0"/>
                      <a:r>
                        <a:rPr lang="en-US" sz="2300" b="0" dirty="0">
                          <a:solidFill>
                            <a:srgbClr val="FF0000"/>
                          </a:solidFill>
                        </a:rPr>
                        <a:t>if( </a:t>
                      </a:r>
                      <a:r>
                        <a:rPr lang="en-US" sz="2300" b="0" dirty="0" err="1">
                          <a:solidFill>
                            <a:srgbClr val="FF0000"/>
                          </a:solidFill>
                        </a:rPr>
                        <a:t>strcmp</a:t>
                      </a:r>
                      <a:r>
                        <a:rPr lang="en-US" sz="2300" b="0" dirty="0">
                          <a:solidFill>
                            <a:srgbClr val="FF0000"/>
                          </a:solidFill>
                        </a:rPr>
                        <a:t>(</a:t>
                      </a:r>
                      <a:r>
                        <a:rPr lang="en-US" sz="2300" b="0" dirty="0" err="1">
                          <a:solidFill>
                            <a:srgbClr val="FF0000"/>
                          </a:solidFill>
                        </a:rPr>
                        <a:t>txt,"led</a:t>
                      </a:r>
                      <a:r>
                        <a:rPr lang="en-US" sz="2300" b="0" dirty="0">
                          <a:solidFill>
                            <a:srgbClr val="FF0000"/>
                          </a:solidFill>
                        </a:rPr>
                        <a:t> off" )==0)</a:t>
                      </a:r>
                    </a:p>
                    <a:p>
                      <a:pPr algn="l" rtl="0"/>
                      <a:r>
                        <a:rPr lang="en-US" sz="2300" b="0" dirty="0">
                          <a:solidFill>
                            <a:srgbClr val="FF0000"/>
                          </a:solidFill>
                        </a:rPr>
                        <a:t>led=0;</a:t>
                      </a:r>
                    </a:p>
                    <a:p>
                      <a:pPr algn="l" rtl="0"/>
                      <a:r>
                        <a:rPr lang="en-US" sz="2300" b="0" dirty="0">
                          <a:solidFill>
                            <a:srgbClr val="FF0000"/>
                          </a:solidFill>
                        </a:rPr>
                        <a:t>i=0;</a:t>
                      </a:r>
                    </a:p>
                    <a:p>
                      <a:pPr algn="l" rtl="0"/>
                      <a:r>
                        <a:rPr lang="en-US" sz="2300" b="0" dirty="0">
                          <a:solidFill>
                            <a:srgbClr val="FF0000"/>
                          </a:solidFill>
                        </a:rPr>
                        <a:t>     }</a:t>
                      </a:r>
                    </a:p>
                    <a:p>
                      <a:pPr algn="l" rtl="0"/>
                      <a:r>
                        <a:rPr lang="en-US" sz="2300" b="0" dirty="0">
                          <a:solidFill>
                            <a:srgbClr val="FF0000"/>
                          </a:solidFill>
                        </a:rPr>
                        <a:t>else</a:t>
                      </a:r>
                    </a:p>
                    <a:p>
                      <a:pPr algn="l" rtl="0"/>
                      <a:r>
                        <a:rPr lang="en-US" sz="2300" b="0" dirty="0">
                          <a:solidFill>
                            <a:srgbClr val="FF0000"/>
                          </a:solidFill>
                        </a:rPr>
                        <a:t>  {</a:t>
                      </a:r>
                    </a:p>
                    <a:p>
                      <a:pPr algn="l" rtl="0"/>
                      <a:r>
                        <a:rPr lang="en-US" sz="2300" b="0" dirty="0">
                          <a:solidFill>
                            <a:srgbClr val="FF0000"/>
                          </a:solidFill>
                        </a:rPr>
                        <a:t>txt[i]=</a:t>
                      </a:r>
                      <a:r>
                        <a:rPr lang="en-US" sz="2300" b="0" dirty="0" err="1">
                          <a:solidFill>
                            <a:srgbClr val="FF0000"/>
                          </a:solidFill>
                        </a:rPr>
                        <a:t>ch</a:t>
                      </a:r>
                      <a:r>
                        <a:rPr lang="en-US" sz="2300" b="0" dirty="0">
                          <a:solidFill>
                            <a:srgbClr val="FF0000"/>
                          </a:solidFill>
                        </a:rPr>
                        <a:t>;</a:t>
                      </a:r>
                    </a:p>
                    <a:p>
                      <a:pPr algn="l" rtl="0"/>
                      <a:r>
                        <a:rPr lang="en-US" sz="2300" b="0" dirty="0">
                          <a:solidFill>
                            <a:srgbClr val="FF0000"/>
                          </a:solidFill>
                        </a:rPr>
                        <a:t>i++;</a:t>
                      </a:r>
                    </a:p>
                    <a:p>
                      <a:pPr algn="l" rtl="0"/>
                      <a:r>
                        <a:rPr lang="en-US" sz="2300" b="0" dirty="0">
                          <a:solidFill>
                            <a:srgbClr val="FF0000"/>
                          </a:solidFill>
                        </a:rPr>
                        <a:t>  }</a:t>
                      </a:r>
                    </a:p>
                    <a:p>
                      <a:pPr algn="l" rtl="0"/>
                      <a:r>
                        <a:rPr lang="en-US" sz="2300" b="0" dirty="0">
                          <a:solidFill>
                            <a:schemeClr val="tx2"/>
                          </a:solidFill>
                        </a:rPr>
                        <a:t>} </a:t>
                      </a:r>
                    </a:p>
                    <a:p>
                      <a:pPr algn="l" rtl="0"/>
                      <a:r>
                        <a:rPr lang="en-US" sz="2300" b="0" dirty="0">
                          <a:solidFill>
                            <a:schemeClr val="tx1"/>
                          </a:solidFill>
                        </a:rPr>
                        <a:t>void main(void)</a:t>
                      </a:r>
                    </a:p>
                    <a:p>
                      <a:pPr algn="l" rtl="0"/>
                      <a:r>
                        <a:rPr lang="en-US" sz="2300" b="0" dirty="0">
                          <a:solidFill>
                            <a:schemeClr val="tx1"/>
                          </a:solidFill>
                        </a:rPr>
                        <a:t>{DDRC.0=1;</a:t>
                      </a:r>
                    </a:p>
                    <a:p>
                      <a:pPr algn="l" rtl="0"/>
                      <a:r>
                        <a:rPr lang="en-US" sz="2300" b="0" dirty="0" err="1">
                          <a:solidFill>
                            <a:schemeClr val="tx1"/>
                          </a:solidFill>
                        </a:rPr>
                        <a:t>USART_Init</a:t>
                      </a:r>
                      <a:r>
                        <a:rPr lang="en-US" sz="2300" b="0" dirty="0">
                          <a:solidFill>
                            <a:schemeClr val="tx1"/>
                          </a:solidFill>
                        </a:rPr>
                        <a:t> ( MYUBRR );</a:t>
                      </a:r>
                    </a:p>
                    <a:p>
                      <a:pPr algn="l" rtl="0"/>
                      <a:r>
                        <a:rPr lang="en-US" sz="2300" b="0" dirty="0">
                          <a:solidFill>
                            <a:schemeClr val="tx1"/>
                          </a:solidFill>
                        </a:rPr>
                        <a:t>#</a:t>
                      </a:r>
                      <a:r>
                        <a:rPr lang="en-US" sz="2300" b="0" dirty="0" err="1">
                          <a:solidFill>
                            <a:schemeClr val="tx1"/>
                          </a:solidFill>
                        </a:rPr>
                        <a:t>asm</a:t>
                      </a:r>
                      <a:r>
                        <a:rPr lang="en-US" sz="2300" b="0" dirty="0">
                          <a:solidFill>
                            <a:schemeClr val="tx1"/>
                          </a:solidFill>
                        </a:rPr>
                        <a:t>("</a:t>
                      </a:r>
                      <a:r>
                        <a:rPr lang="en-US" sz="2300" b="0" dirty="0" err="1">
                          <a:solidFill>
                            <a:schemeClr val="tx1"/>
                          </a:solidFill>
                        </a:rPr>
                        <a:t>sei</a:t>
                      </a:r>
                      <a:r>
                        <a:rPr lang="en-US" sz="2300" b="0" dirty="0">
                          <a:solidFill>
                            <a:schemeClr val="tx1"/>
                          </a:solidFill>
                        </a:rPr>
                        <a:t>");</a:t>
                      </a:r>
                    </a:p>
                    <a:p>
                      <a:pPr algn="l" rtl="0"/>
                      <a:r>
                        <a:rPr lang="en-US" sz="2300" b="0" dirty="0">
                          <a:solidFill>
                            <a:schemeClr val="tx1"/>
                          </a:solidFill>
                        </a:rPr>
                        <a:t>while(1){}}</a:t>
                      </a:r>
                    </a:p>
                    <a:p>
                      <a:pPr algn="l" rtl="0"/>
                      <a:endParaRPr lang="en-US" sz="2300" b="0" dirty="0">
                        <a:solidFill>
                          <a:schemeClr val="tx1"/>
                        </a:solidFill>
                      </a:endParaRPr>
                    </a:p>
                  </a:txBody>
                  <a:tcPr/>
                </a:tc>
                <a:tc>
                  <a:txBody>
                    <a:bodyPr/>
                    <a:lstStyle/>
                    <a:p>
                      <a:pPr algn="l" rtl="0"/>
                      <a:r>
                        <a:rPr lang="en-US" sz="2300" b="0" dirty="0">
                          <a:solidFill>
                            <a:schemeClr val="tx1"/>
                          </a:solidFill>
                        </a:rPr>
                        <a:t>#include &lt;mega16.h&gt;</a:t>
                      </a:r>
                    </a:p>
                    <a:p>
                      <a:pPr algn="l" rtl="0"/>
                      <a:r>
                        <a:rPr lang="en-US" sz="2300" b="0" dirty="0">
                          <a:solidFill>
                            <a:srgbClr val="FF0000"/>
                          </a:solidFill>
                        </a:rPr>
                        <a:t>#include &lt;</a:t>
                      </a:r>
                      <a:r>
                        <a:rPr lang="en-US" sz="2300" b="0" dirty="0" err="1">
                          <a:solidFill>
                            <a:srgbClr val="FF0000"/>
                          </a:solidFill>
                        </a:rPr>
                        <a:t>string.h</a:t>
                      </a:r>
                      <a:r>
                        <a:rPr lang="en-US" sz="2300" b="0" dirty="0">
                          <a:solidFill>
                            <a:srgbClr val="FF0000"/>
                          </a:solidFill>
                        </a:rPr>
                        <a:t>&gt;</a:t>
                      </a:r>
                    </a:p>
                    <a:p>
                      <a:pPr algn="l" rtl="0"/>
                      <a:r>
                        <a:rPr lang="en-US" sz="2300" b="0" dirty="0">
                          <a:solidFill>
                            <a:schemeClr val="tx1"/>
                          </a:solidFill>
                        </a:rPr>
                        <a:t>#define FOSC 1000000// Clock Speed</a:t>
                      </a:r>
                    </a:p>
                    <a:p>
                      <a:pPr algn="l" rtl="0"/>
                      <a:r>
                        <a:rPr lang="en-US" sz="2300" b="0" dirty="0">
                          <a:solidFill>
                            <a:schemeClr val="tx1"/>
                          </a:solidFill>
                        </a:rPr>
                        <a:t>#define BAUD 2400</a:t>
                      </a:r>
                    </a:p>
                    <a:p>
                      <a:pPr algn="l" rtl="0"/>
                      <a:r>
                        <a:rPr lang="en-US" sz="2300" b="0" dirty="0">
                          <a:solidFill>
                            <a:schemeClr val="tx1"/>
                          </a:solidFill>
                        </a:rPr>
                        <a:t>#define MYUBRR FOSC/16/BAUD-1</a:t>
                      </a:r>
                    </a:p>
                    <a:p>
                      <a:pPr algn="l" rtl="0"/>
                      <a:r>
                        <a:rPr lang="en-US" sz="2300" b="0" dirty="0">
                          <a:solidFill>
                            <a:schemeClr val="tx1"/>
                          </a:solidFill>
                        </a:rPr>
                        <a:t>#define led PORTC.0</a:t>
                      </a:r>
                    </a:p>
                    <a:p>
                      <a:pPr algn="l" rtl="0"/>
                      <a:r>
                        <a:rPr lang="en-US" sz="2300" b="0" dirty="0">
                          <a:solidFill>
                            <a:schemeClr val="tx1"/>
                          </a:solidFill>
                        </a:rPr>
                        <a:t>char </a:t>
                      </a:r>
                      <a:r>
                        <a:rPr lang="en-US" sz="2300" b="0" dirty="0" err="1">
                          <a:solidFill>
                            <a:schemeClr val="tx1"/>
                          </a:solidFill>
                        </a:rPr>
                        <a:t>ch,i</a:t>
                      </a:r>
                      <a:r>
                        <a:rPr lang="en-US" sz="2300" b="0" dirty="0">
                          <a:solidFill>
                            <a:schemeClr val="tx1"/>
                          </a:solidFill>
                        </a:rPr>
                        <a:t>;</a:t>
                      </a:r>
                    </a:p>
                    <a:p>
                      <a:pPr algn="l" rtl="0"/>
                      <a:r>
                        <a:rPr lang="en-US" sz="2300" b="0" dirty="0">
                          <a:solidFill>
                            <a:schemeClr val="tx1"/>
                          </a:solidFill>
                        </a:rPr>
                        <a:t>char txt[10];</a:t>
                      </a:r>
                    </a:p>
                    <a:p>
                      <a:pPr algn="l" rtl="0"/>
                      <a:r>
                        <a:rPr lang="en-US" sz="2300" b="0" dirty="0">
                          <a:solidFill>
                            <a:schemeClr val="tx1"/>
                          </a:solidFill>
                        </a:rPr>
                        <a:t>void </a:t>
                      </a:r>
                      <a:r>
                        <a:rPr lang="en-US" sz="2300" b="0" dirty="0" err="1">
                          <a:solidFill>
                            <a:schemeClr val="tx1"/>
                          </a:solidFill>
                        </a:rPr>
                        <a:t>USART_Init</a:t>
                      </a:r>
                      <a:r>
                        <a:rPr lang="en-US" sz="2300" b="0" dirty="0">
                          <a:solidFill>
                            <a:schemeClr val="tx1"/>
                          </a:solidFill>
                        </a:rPr>
                        <a:t>( unsigned </a:t>
                      </a:r>
                      <a:r>
                        <a:rPr lang="en-US" sz="2300" b="0" dirty="0" err="1">
                          <a:solidFill>
                            <a:schemeClr val="tx1"/>
                          </a:solidFill>
                        </a:rPr>
                        <a:t>int</a:t>
                      </a:r>
                      <a:r>
                        <a:rPr lang="en-US" sz="2300" b="0" dirty="0">
                          <a:solidFill>
                            <a:schemeClr val="tx1"/>
                          </a:solidFill>
                        </a:rPr>
                        <a:t> </a:t>
                      </a:r>
                      <a:r>
                        <a:rPr lang="en-US" sz="2300" b="0" dirty="0" err="1">
                          <a:solidFill>
                            <a:schemeClr val="tx1"/>
                          </a:solidFill>
                        </a:rPr>
                        <a:t>ubrr</a:t>
                      </a:r>
                      <a:r>
                        <a:rPr lang="en-US" sz="2300" b="0" dirty="0">
                          <a:solidFill>
                            <a:schemeClr val="tx1"/>
                          </a:solidFill>
                        </a:rPr>
                        <a:t>)</a:t>
                      </a:r>
                    </a:p>
                    <a:p>
                      <a:pPr algn="l" rtl="0"/>
                      <a:r>
                        <a:rPr lang="en-US" sz="2300" b="0" dirty="0">
                          <a:solidFill>
                            <a:schemeClr val="tx1"/>
                          </a:solidFill>
                        </a:rPr>
                        <a:t>{UBRRH = (unsigned char)(</a:t>
                      </a:r>
                      <a:r>
                        <a:rPr lang="en-US" sz="2300" b="0" dirty="0" err="1">
                          <a:solidFill>
                            <a:schemeClr val="tx1"/>
                          </a:solidFill>
                        </a:rPr>
                        <a:t>ubrr</a:t>
                      </a:r>
                      <a:r>
                        <a:rPr lang="en-US" sz="2300" b="0" dirty="0">
                          <a:solidFill>
                            <a:schemeClr val="tx1"/>
                          </a:solidFill>
                        </a:rPr>
                        <a:t>&gt;&gt;8);</a:t>
                      </a:r>
                    </a:p>
                    <a:p>
                      <a:pPr algn="l" rtl="0"/>
                      <a:r>
                        <a:rPr lang="en-US" sz="2300" b="0" dirty="0">
                          <a:solidFill>
                            <a:schemeClr val="tx1"/>
                          </a:solidFill>
                        </a:rPr>
                        <a:t> UBRRL = (unsigned char)</a:t>
                      </a:r>
                      <a:r>
                        <a:rPr lang="en-US" sz="2300" b="0" dirty="0" err="1">
                          <a:solidFill>
                            <a:schemeClr val="tx1"/>
                          </a:solidFill>
                        </a:rPr>
                        <a:t>ubrr</a:t>
                      </a:r>
                      <a:r>
                        <a:rPr lang="en-US" sz="2300" b="0" dirty="0">
                          <a:solidFill>
                            <a:schemeClr val="tx1"/>
                          </a:solidFill>
                        </a:rPr>
                        <a:t>;</a:t>
                      </a:r>
                    </a:p>
                    <a:p>
                      <a:pPr algn="l" rtl="0"/>
                      <a:r>
                        <a:rPr lang="en-US" sz="2300" b="0" dirty="0">
                          <a:solidFill>
                            <a:schemeClr val="tx1"/>
                          </a:solidFill>
                        </a:rPr>
                        <a:t>UCSRB = (1&lt;&lt;RXEN)|(1&lt;&lt;TXEN)|(1&lt;&lt;RXCIE);</a:t>
                      </a:r>
                    </a:p>
                    <a:p>
                      <a:pPr algn="l" rtl="0"/>
                      <a:r>
                        <a:rPr lang="en-US" sz="2300" b="0" dirty="0">
                          <a:solidFill>
                            <a:schemeClr val="tx1"/>
                          </a:solidFill>
                        </a:rPr>
                        <a:t>UCSRC = (1&lt;&lt;URSEL)|(3&lt;&lt;UCSZ0);}</a:t>
                      </a:r>
                    </a:p>
                    <a:p>
                      <a:pPr algn="l" rtl="0"/>
                      <a:r>
                        <a:rPr lang="en-US" sz="2300" b="0" dirty="0">
                          <a:solidFill>
                            <a:schemeClr val="accent1"/>
                          </a:solidFill>
                        </a:rPr>
                        <a:t>interrupt [12] void </a:t>
                      </a:r>
                      <a:r>
                        <a:rPr lang="en-US" sz="2300" b="0" dirty="0" err="1">
                          <a:solidFill>
                            <a:schemeClr val="accent1"/>
                          </a:solidFill>
                        </a:rPr>
                        <a:t>usart_tx_isr</a:t>
                      </a:r>
                      <a:r>
                        <a:rPr lang="en-US" sz="2300" b="0" dirty="0">
                          <a:solidFill>
                            <a:schemeClr val="accent1"/>
                          </a:solidFill>
                        </a:rPr>
                        <a:t>(void)</a:t>
                      </a:r>
                    </a:p>
                    <a:p>
                      <a:pPr algn="l" rtl="0"/>
                      <a:r>
                        <a:rPr lang="en-US" sz="2300" b="0" dirty="0">
                          <a:solidFill>
                            <a:schemeClr val="accent1"/>
                          </a:solidFill>
                        </a:rPr>
                        <a:t>{</a:t>
                      </a:r>
                      <a:r>
                        <a:rPr lang="en-US" sz="2300" b="0" dirty="0" err="1">
                          <a:solidFill>
                            <a:srgbClr val="FF0000"/>
                          </a:solidFill>
                        </a:rPr>
                        <a:t>ch</a:t>
                      </a:r>
                      <a:r>
                        <a:rPr lang="en-US" sz="2300" b="0" dirty="0">
                          <a:solidFill>
                            <a:srgbClr val="FF0000"/>
                          </a:solidFill>
                        </a:rPr>
                        <a:t>=UDR;</a:t>
                      </a:r>
                    </a:p>
                    <a:p>
                      <a:pPr algn="l" rtl="0"/>
                      <a:r>
                        <a:rPr lang="en-US" sz="2300" b="0" dirty="0">
                          <a:solidFill>
                            <a:srgbClr val="FF0000"/>
                          </a:solidFill>
                        </a:rPr>
                        <a:t>if (</a:t>
                      </a:r>
                      <a:r>
                        <a:rPr lang="en-US" sz="2300" b="0" dirty="0" err="1">
                          <a:solidFill>
                            <a:srgbClr val="FF0000"/>
                          </a:solidFill>
                        </a:rPr>
                        <a:t>ch</a:t>
                      </a:r>
                      <a:r>
                        <a:rPr lang="en-US" sz="2300" b="0" dirty="0">
                          <a:solidFill>
                            <a:srgbClr val="FF0000"/>
                          </a:solidFill>
                        </a:rPr>
                        <a:t>==13) //</a:t>
                      </a:r>
                      <a:r>
                        <a:rPr lang="en-US" sz="2300" b="0" dirty="0" err="1">
                          <a:solidFill>
                            <a:srgbClr val="FF0000"/>
                          </a:solidFill>
                        </a:rPr>
                        <a:t>ch</a:t>
                      </a:r>
                      <a:r>
                        <a:rPr lang="en-US" sz="2300" b="0" dirty="0">
                          <a:solidFill>
                            <a:srgbClr val="FF0000"/>
                          </a:solidFill>
                        </a:rPr>
                        <a:t>==enter</a:t>
                      </a:r>
                    </a:p>
                    <a:p>
                      <a:pPr algn="l" rtl="0"/>
                      <a:r>
                        <a:rPr lang="en-US" sz="2300" b="0" dirty="0">
                          <a:solidFill>
                            <a:srgbClr val="FF0000"/>
                          </a:solidFill>
                        </a:rPr>
                        <a:t>{</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276</a:t>
            </a:fld>
            <a:endParaRPr lang="ar-SA"/>
          </a:p>
        </p:txBody>
      </p:sp>
    </p:spTree>
    <p:extLst>
      <p:ext uri="{BB962C8B-B14F-4D97-AF65-F5344CB8AC3E}">
        <p14:creationId xmlns:p14="http://schemas.microsoft.com/office/powerpoint/2010/main" val="28897148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277</a:t>
            </a:fld>
            <a:endParaRPr lang="ar-SA">
              <a:solidFill>
                <a:prstClr val="black">
                  <a:tint val="75000"/>
                </a:prstClr>
              </a:solidFill>
            </a:endParaRPr>
          </a:p>
        </p:txBody>
      </p:sp>
      <p:sp>
        <p:nvSpPr>
          <p:cNvPr id="3" name="مستطيل 2"/>
          <p:cNvSpPr/>
          <p:nvPr/>
        </p:nvSpPr>
        <p:spPr>
          <a:xfrm>
            <a:off x="-1180" y="796061"/>
            <a:ext cx="9037023" cy="6340197"/>
          </a:xfrm>
          <a:prstGeom prst="rect">
            <a:avLst/>
          </a:prstGeom>
        </p:spPr>
        <p:txBody>
          <a:bodyPr wrap="square">
            <a:spAutoFit/>
          </a:bodyPr>
          <a:lstStyle/>
          <a:p>
            <a:pPr algn="just"/>
            <a:r>
              <a:rPr lang="ar-SA" sz="2800" dirty="0"/>
              <a:t>تسمح النافذة المحيطية التسلسلية </a:t>
            </a:r>
            <a:r>
              <a:rPr lang="en-US" sz="2800" dirty="0"/>
              <a:t>SPI</a:t>
            </a:r>
            <a:r>
              <a:rPr lang="ar-SA" sz="2800" dirty="0"/>
              <a:t> بنقل المعطيات بشكل </a:t>
            </a:r>
            <a:r>
              <a:rPr lang="ar-SA" sz="2800" dirty="0">
                <a:solidFill>
                  <a:srgbClr val="FF0000"/>
                </a:solidFill>
              </a:rPr>
              <a:t>متزامن</a:t>
            </a:r>
            <a:r>
              <a:rPr lang="ar-SA" sz="2800" dirty="0"/>
              <a:t> بسرعة عالية بين المتحكم والأجهزة المحيطية، أو بين عدة شرائح </a:t>
            </a:r>
            <a:r>
              <a:rPr lang="en-US" sz="2800" dirty="0"/>
              <a:t>AVR</a:t>
            </a:r>
            <a:r>
              <a:rPr lang="ar-SA" sz="2800" dirty="0"/>
              <a:t>. وتتمتع النافذة بالمزايا التالية:</a:t>
            </a:r>
          </a:p>
          <a:p>
            <a:pPr marL="457200" lvl="0" indent="-457200">
              <a:lnSpc>
                <a:spcPct val="150000"/>
              </a:lnSpc>
              <a:buFont typeface="Arial" pitchFamily="34" charset="0"/>
              <a:buChar char="•"/>
            </a:pPr>
            <a:r>
              <a:rPr lang="ar-SA" sz="2800" dirty="0"/>
              <a:t>نقل المعطيات بشكل متزامن بالاتجاهين عن طريق ثلاثة خطوط</a:t>
            </a:r>
            <a:r>
              <a:rPr lang="ar-SY" sz="2800" dirty="0"/>
              <a:t> (</a:t>
            </a:r>
            <a:r>
              <a:rPr lang="en-US" sz="2800" dirty="0"/>
              <a:t>MISO, MOSI, SCK</a:t>
            </a:r>
            <a:r>
              <a:rPr lang="ar-SY" sz="2800" dirty="0"/>
              <a:t>)</a:t>
            </a:r>
            <a:r>
              <a:rPr lang="ar-SA" sz="2800" dirty="0"/>
              <a:t>. </a:t>
            </a:r>
            <a:endParaRPr lang="en-US" sz="2800" b="1" dirty="0"/>
          </a:p>
          <a:p>
            <a:pPr marL="457200" lvl="0" indent="-457200">
              <a:lnSpc>
                <a:spcPct val="150000"/>
              </a:lnSpc>
              <a:buFont typeface="Arial" pitchFamily="34" charset="0"/>
              <a:buChar char="•"/>
            </a:pPr>
            <a:r>
              <a:rPr lang="ar-SA" sz="2800" dirty="0"/>
              <a:t>العمل كوصلة </a:t>
            </a:r>
            <a:r>
              <a:rPr lang="en-US" sz="2800" dirty="0"/>
              <a:t>Master</a:t>
            </a:r>
            <a:r>
              <a:rPr lang="ar-SA" sz="2800" dirty="0"/>
              <a:t> أو </a:t>
            </a:r>
            <a:r>
              <a:rPr lang="en-US" sz="2800" dirty="0"/>
              <a:t>Slave</a:t>
            </a:r>
            <a:r>
              <a:rPr lang="ar-SA" sz="2800" dirty="0"/>
              <a:t>.</a:t>
            </a:r>
            <a:endParaRPr lang="en-US" sz="2800" b="1" dirty="0"/>
          </a:p>
          <a:p>
            <a:pPr marL="457200" lvl="0" indent="-457200">
              <a:lnSpc>
                <a:spcPct val="150000"/>
              </a:lnSpc>
              <a:buFont typeface="Arial" pitchFamily="34" charset="0"/>
              <a:buChar char="•"/>
            </a:pPr>
            <a:r>
              <a:rPr lang="ar-SA" sz="2800" dirty="0"/>
              <a:t>أربعة معدلات لنقل المعطيات.</a:t>
            </a:r>
            <a:endParaRPr lang="en-US" sz="2800" b="1" dirty="0"/>
          </a:p>
          <a:p>
            <a:pPr marL="457200" lvl="0" indent="-457200">
              <a:lnSpc>
                <a:spcPct val="150000"/>
              </a:lnSpc>
              <a:buFont typeface="Arial" pitchFamily="34" charset="0"/>
              <a:buChar char="•"/>
            </a:pPr>
            <a:r>
              <a:rPr lang="ar-SA" sz="2800" dirty="0"/>
              <a:t>التحكم بترتيب النقل لخانات المعطيات مع أول </a:t>
            </a:r>
            <a:r>
              <a:rPr lang="en-US" sz="2800" dirty="0"/>
              <a:t>LSB</a:t>
            </a:r>
            <a:r>
              <a:rPr lang="ar-SA" sz="2800" dirty="0"/>
              <a:t> أو أول </a:t>
            </a:r>
            <a:r>
              <a:rPr lang="en-US" sz="2800" dirty="0"/>
              <a:t>MSB</a:t>
            </a:r>
            <a:r>
              <a:rPr lang="ar-SA" sz="2800" dirty="0"/>
              <a:t>.</a:t>
            </a:r>
            <a:endParaRPr lang="en-US" sz="2800" b="1" dirty="0"/>
          </a:p>
          <a:p>
            <a:pPr marL="457200" lvl="0" indent="-457200">
              <a:lnSpc>
                <a:spcPct val="150000"/>
              </a:lnSpc>
              <a:buFont typeface="Arial" pitchFamily="34" charset="0"/>
              <a:buChar char="•"/>
            </a:pPr>
            <a:r>
              <a:rPr lang="ar-SA" sz="2800" dirty="0"/>
              <a:t>علم لحماية تعارضات الكتابة.</a:t>
            </a:r>
            <a:endParaRPr lang="en-US" sz="2800" b="1" dirty="0"/>
          </a:p>
          <a:p>
            <a:pPr marL="457200" lvl="0" indent="-457200">
              <a:lnSpc>
                <a:spcPct val="150000"/>
              </a:lnSpc>
              <a:buFont typeface="Arial" pitchFamily="34" charset="0"/>
              <a:buChar char="•"/>
            </a:pPr>
            <a:r>
              <a:rPr lang="ar-SA" sz="2800" dirty="0"/>
              <a:t>توليد مقاطعة عند نهاية الإرسال.</a:t>
            </a:r>
            <a:endParaRPr lang="en-US" sz="2800" b="1" dirty="0"/>
          </a:p>
          <a:p>
            <a:pPr marL="457200" indent="-457200" algn="just">
              <a:buFont typeface="Arial" pitchFamily="34" charset="0"/>
              <a:buChar char="•"/>
            </a:pPr>
            <a:endParaRPr lang="en-US" sz="2800" dirty="0"/>
          </a:p>
        </p:txBody>
      </p:sp>
      <p:sp>
        <p:nvSpPr>
          <p:cNvPr id="6" name="مستطيل 5"/>
          <p:cNvSpPr/>
          <p:nvPr/>
        </p:nvSpPr>
        <p:spPr>
          <a:xfrm>
            <a:off x="2031941" y="211287"/>
            <a:ext cx="4998483" cy="646331"/>
          </a:xfrm>
          <a:prstGeom prst="rect">
            <a:avLst/>
          </a:prstGeom>
        </p:spPr>
        <p:txBody>
          <a:bodyPr wrap="none">
            <a:spAutoFit/>
          </a:bodyPr>
          <a:lstStyle/>
          <a:p>
            <a:pPr algn="ctr"/>
            <a:r>
              <a:rPr lang="ar-SA" sz="3600" b="1" dirty="0">
                <a:solidFill>
                  <a:srgbClr val="FF0000"/>
                </a:solidFill>
              </a:rPr>
              <a:t>النافذة المحيطية التسلسلية </a:t>
            </a:r>
            <a:r>
              <a:rPr lang="en-US" sz="3600" b="1" dirty="0">
                <a:solidFill>
                  <a:srgbClr val="FF0000"/>
                </a:solidFill>
              </a:rPr>
              <a:t>SPI</a:t>
            </a:r>
          </a:p>
        </p:txBody>
      </p:sp>
    </p:spTree>
    <p:extLst>
      <p:ext uri="{BB962C8B-B14F-4D97-AF65-F5344CB8AC3E}">
        <p14:creationId xmlns:p14="http://schemas.microsoft.com/office/powerpoint/2010/main" val="420129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278</a:t>
            </a:fld>
            <a:endParaRPr lang="ar-SA"/>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476672"/>
            <a:ext cx="864096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7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279</a:t>
            </a:fld>
            <a:endParaRPr lang="ar-SA"/>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81050"/>
            <a:ext cx="7992888"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ستطيل 4"/>
          <p:cNvSpPr/>
          <p:nvPr/>
        </p:nvSpPr>
        <p:spPr>
          <a:xfrm>
            <a:off x="1474260" y="211287"/>
            <a:ext cx="6113853" cy="646331"/>
          </a:xfrm>
          <a:prstGeom prst="rect">
            <a:avLst/>
          </a:prstGeom>
        </p:spPr>
        <p:txBody>
          <a:bodyPr wrap="none">
            <a:spAutoFit/>
          </a:bodyPr>
          <a:lstStyle/>
          <a:p>
            <a:pPr algn="ctr"/>
            <a:r>
              <a:rPr lang="en-US" sz="3600" b="1" dirty="0">
                <a:solidFill>
                  <a:srgbClr val="FF0000"/>
                </a:solidFill>
              </a:rPr>
              <a:t>Single Master , Multiple Slave</a:t>
            </a:r>
          </a:p>
        </p:txBody>
      </p:sp>
    </p:spTree>
    <p:extLst>
      <p:ext uri="{BB962C8B-B14F-4D97-AF65-F5344CB8AC3E}">
        <p14:creationId xmlns:p14="http://schemas.microsoft.com/office/powerpoint/2010/main" val="104913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28</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80728"/>
            <a:ext cx="6912768" cy="531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6512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280</a:t>
            </a:fld>
            <a:endParaRPr lang="ar-SA">
              <a:solidFill>
                <a:prstClr val="black">
                  <a:tint val="75000"/>
                </a:prstClr>
              </a:solidFill>
            </a:endParaRPr>
          </a:p>
        </p:txBody>
      </p:sp>
      <p:sp>
        <p:nvSpPr>
          <p:cNvPr id="3" name="مستطيل 2"/>
          <p:cNvSpPr/>
          <p:nvPr/>
        </p:nvSpPr>
        <p:spPr>
          <a:xfrm>
            <a:off x="-1180" y="796061"/>
            <a:ext cx="9037023" cy="6063198"/>
          </a:xfrm>
          <a:prstGeom prst="rect">
            <a:avLst/>
          </a:prstGeom>
        </p:spPr>
        <p:txBody>
          <a:bodyPr wrap="square">
            <a:spAutoFit/>
          </a:bodyPr>
          <a:lstStyle/>
          <a:p>
            <a:pPr algn="just"/>
            <a:r>
              <a:rPr lang="en-US" sz="2400" dirty="0"/>
              <a:t>IIC</a:t>
            </a:r>
            <a:r>
              <a:rPr lang="ar-SY" sz="2400" dirty="0"/>
              <a:t> أو </a:t>
            </a:r>
            <a:r>
              <a:rPr lang="en-US" sz="2400" dirty="0"/>
              <a:t>I</a:t>
            </a:r>
            <a:r>
              <a:rPr lang="en-US" sz="2400" baseline="30000" dirty="0"/>
              <a:t>2</a:t>
            </a:r>
            <a:r>
              <a:rPr lang="en-US" sz="2400" dirty="0"/>
              <a:t>C</a:t>
            </a:r>
            <a:r>
              <a:rPr lang="ar-SY" sz="2400" dirty="0"/>
              <a:t> هي نافذة اتصال تسلسلية </a:t>
            </a:r>
            <a:r>
              <a:rPr lang="ar-SY" sz="2400" dirty="0">
                <a:solidFill>
                  <a:srgbClr val="FF0000"/>
                </a:solidFill>
              </a:rPr>
              <a:t>متزامنة</a:t>
            </a:r>
            <a:r>
              <a:rPr lang="ar-SY" sz="2400" dirty="0"/>
              <a:t> تستخدم خطين للاتصال: </a:t>
            </a:r>
            <a:r>
              <a:rPr lang="en-US" sz="2400" dirty="0"/>
              <a:t>SDA</a:t>
            </a:r>
            <a:r>
              <a:rPr lang="ar-SY" sz="2400" dirty="0"/>
              <a:t> (للبيانات) و </a:t>
            </a:r>
            <a:r>
              <a:rPr lang="en-US" sz="2400" dirty="0"/>
              <a:t>SCL</a:t>
            </a:r>
            <a:r>
              <a:rPr lang="ar-SY" sz="2400" dirty="0"/>
              <a:t> (لنبضات الساعة). تستخدم لوصل المتحكم المصغر مع دارات متكاملة على نفس الدارة المطبوعة</a:t>
            </a:r>
            <a:r>
              <a:rPr lang="ar-SA" sz="2400" dirty="0"/>
              <a:t>:</a:t>
            </a:r>
          </a:p>
          <a:p>
            <a:pPr marL="457200" lvl="0" indent="-457200">
              <a:lnSpc>
                <a:spcPct val="150000"/>
              </a:lnSpc>
              <a:buFont typeface="Arial" pitchFamily="34" charset="0"/>
              <a:buChar char="•"/>
            </a:pPr>
            <a:r>
              <a:rPr lang="ar-SY" sz="2400" dirty="0"/>
              <a:t>تكون سرعة نقل البيانات منخفضة نسبياً </a:t>
            </a:r>
            <a:r>
              <a:rPr lang="en-US" sz="2400" dirty="0"/>
              <a:t>100kHz</a:t>
            </a:r>
            <a:r>
              <a:rPr lang="ar-SY" sz="2400" dirty="0"/>
              <a:t> أو </a:t>
            </a:r>
            <a:r>
              <a:rPr lang="en-US" sz="2400" dirty="0"/>
              <a:t>400kHz</a:t>
            </a:r>
            <a:r>
              <a:rPr lang="ar-SA" sz="2400" dirty="0"/>
              <a:t>. </a:t>
            </a:r>
            <a:endParaRPr lang="en-US" sz="2400" b="1" dirty="0"/>
          </a:p>
          <a:p>
            <a:pPr marL="457200" lvl="0" indent="-457200">
              <a:lnSpc>
                <a:spcPct val="150000"/>
              </a:lnSpc>
              <a:buFont typeface="Arial" pitchFamily="34" charset="0"/>
              <a:buChar char="•"/>
            </a:pPr>
            <a:r>
              <a:rPr lang="ar-SY" sz="2400" dirty="0"/>
              <a:t>تستخدم لتوصيل المتحكم مع دارات متكاملة عديدة مثل حساسات الحرارة الرقمية أو ساعات الزمن الحقيقي </a:t>
            </a:r>
            <a:r>
              <a:rPr lang="en-US" sz="2400" dirty="0"/>
              <a:t>RTC</a:t>
            </a:r>
            <a:r>
              <a:rPr lang="ar-SY" sz="2400" dirty="0"/>
              <a:t> أو ذواكر </a:t>
            </a:r>
            <a:r>
              <a:rPr lang="en-US" sz="2400" dirty="0"/>
              <a:t>EEPROM</a:t>
            </a:r>
            <a:r>
              <a:rPr lang="ar-SY" sz="2400" dirty="0"/>
              <a:t> الخ.</a:t>
            </a:r>
          </a:p>
          <a:p>
            <a:pPr marL="457200" lvl="0" indent="-457200">
              <a:lnSpc>
                <a:spcPct val="150000"/>
              </a:lnSpc>
              <a:buFont typeface="Arial" pitchFamily="34" charset="0"/>
              <a:buChar char="•"/>
            </a:pPr>
            <a:r>
              <a:rPr lang="ar-SY" sz="2400" dirty="0"/>
              <a:t>يكون المتحكم عادة</a:t>
            </a:r>
            <a:r>
              <a:rPr lang="ar-SA" sz="2400" dirty="0"/>
              <a:t> </a:t>
            </a:r>
            <a:r>
              <a:rPr lang="en-US" sz="2400" dirty="0"/>
              <a:t>Master</a:t>
            </a:r>
            <a:r>
              <a:rPr lang="ar-SA" sz="2400" dirty="0"/>
              <a:t> </a:t>
            </a:r>
            <a:r>
              <a:rPr lang="ar-SY" sz="2400" dirty="0"/>
              <a:t>ويمكن وصل أكثر من دارة متكاملة بشكل</a:t>
            </a:r>
            <a:r>
              <a:rPr lang="ar-SA" sz="2400" dirty="0"/>
              <a:t> </a:t>
            </a:r>
            <a:r>
              <a:rPr lang="en-US" sz="2400" dirty="0"/>
              <a:t>Slave</a:t>
            </a:r>
            <a:r>
              <a:rPr lang="ar-SY" sz="2400" dirty="0"/>
              <a:t> معه على نفس خطي الاتصال</a:t>
            </a:r>
            <a:r>
              <a:rPr lang="ar-SA" sz="2400" dirty="0"/>
              <a:t>.</a:t>
            </a:r>
            <a:endParaRPr lang="ar-SY" sz="2400" dirty="0"/>
          </a:p>
          <a:p>
            <a:pPr marL="457200" lvl="0" indent="-457200">
              <a:lnSpc>
                <a:spcPct val="150000"/>
              </a:lnSpc>
              <a:buFont typeface="Arial" pitchFamily="34" charset="0"/>
              <a:buChar char="•"/>
            </a:pPr>
            <a:r>
              <a:rPr lang="ar-SY" sz="2400" dirty="0"/>
              <a:t>يتم عنونة الدارات برمجياً (حتى 255 				</a:t>
            </a:r>
            <a:r>
              <a:rPr lang="en-US" sz="2400" dirty="0"/>
              <a:t>             </a:t>
            </a:r>
            <a:r>
              <a:rPr lang="ar-SY" sz="2400" dirty="0"/>
              <a:t>عنوان) ويحدد عدد الدارات المسموح				</a:t>
            </a:r>
            <a:r>
              <a:rPr lang="en-US" sz="2400" dirty="0"/>
              <a:t>           </a:t>
            </a:r>
            <a:r>
              <a:rPr lang="ar-SY" sz="2400" dirty="0"/>
              <a:t>توصيلها على نفس الخط بقيمة السعة الكلية للخط </a:t>
            </a:r>
            <a:r>
              <a:rPr lang="en-US" sz="2400" dirty="0"/>
              <a:t>Total capacitance</a:t>
            </a:r>
            <a:r>
              <a:rPr lang="ar-SY" sz="2400" dirty="0"/>
              <a:t>.</a:t>
            </a:r>
            <a:endParaRPr lang="en-US" sz="2400" dirty="0"/>
          </a:p>
          <a:p>
            <a:pPr marL="457200" indent="-457200" algn="just">
              <a:buFont typeface="Arial" pitchFamily="34" charset="0"/>
              <a:buChar char="•"/>
            </a:pPr>
            <a:endParaRPr lang="en-US" sz="2800" dirty="0"/>
          </a:p>
        </p:txBody>
      </p:sp>
      <p:sp>
        <p:nvSpPr>
          <p:cNvPr id="6" name="مستطيل 5"/>
          <p:cNvSpPr/>
          <p:nvPr/>
        </p:nvSpPr>
        <p:spPr>
          <a:xfrm>
            <a:off x="2019116" y="211287"/>
            <a:ext cx="5024132" cy="646331"/>
          </a:xfrm>
          <a:prstGeom prst="rect">
            <a:avLst/>
          </a:prstGeom>
        </p:spPr>
        <p:txBody>
          <a:bodyPr wrap="none">
            <a:spAutoFit/>
          </a:bodyPr>
          <a:lstStyle/>
          <a:p>
            <a:pPr algn="ctr"/>
            <a:r>
              <a:rPr lang="ar-SA" sz="3600" b="1" dirty="0">
                <a:solidFill>
                  <a:srgbClr val="FF0000"/>
                </a:solidFill>
              </a:rPr>
              <a:t>النافذة المحيطية التسلسلية </a:t>
            </a:r>
            <a:r>
              <a:rPr lang="en-US" sz="3600" b="1" dirty="0">
                <a:solidFill>
                  <a:srgbClr val="FF0000"/>
                </a:solidFill>
              </a:rPr>
              <a:t>I</a:t>
            </a:r>
            <a:r>
              <a:rPr lang="en-US" sz="3600" b="1" baseline="30000" dirty="0">
                <a:solidFill>
                  <a:srgbClr val="FF0000"/>
                </a:solidFill>
              </a:rPr>
              <a:t>2</a:t>
            </a:r>
            <a:r>
              <a:rPr lang="en-US" sz="3600" b="1" dirty="0">
                <a:solidFill>
                  <a:srgbClr val="FF0000"/>
                </a:solidFill>
              </a:rPr>
              <a:t>C</a:t>
            </a:r>
          </a:p>
        </p:txBody>
      </p:sp>
      <p:pic>
        <p:nvPicPr>
          <p:cNvPr id="3074" name="Picture 2" descr="A sample schematic with one master and three slaves">
            <a:extLst>
              <a:ext uri="{FF2B5EF4-FFF2-40B4-BE49-F238E27FC236}">
                <a16:creationId xmlns:a16="http://schemas.microsoft.com/office/drawing/2014/main" id="{F509458E-FA90-425F-8882-3576546C6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419600"/>
            <a:ext cx="40481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281</a:t>
            </a:fld>
            <a:endParaRPr lang="ar-SA">
              <a:solidFill>
                <a:prstClr val="black">
                  <a:tint val="75000"/>
                </a:prstClr>
              </a:solidFill>
            </a:endParaRPr>
          </a:p>
        </p:txBody>
      </p:sp>
      <p:sp>
        <p:nvSpPr>
          <p:cNvPr id="6" name="مستطيل 5"/>
          <p:cNvSpPr/>
          <p:nvPr/>
        </p:nvSpPr>
        <p:spPr>
          <a:xfrm>
            <a:off x="2019116" y="211287"/>
            <a:ext cx="5024132" cy="646331"/>
          </a:xfrm>
          <a:prstGeom prst="rect">
            <a:avLst/>
          </a:prstGeom>
        </p:spPr>
        <p:txBody>
          <a:bodyPr wrap="none">
            <a:spAutoFit/>
          </a:bodyPr>
          <a:lstStyle/>
          <a:p>
            <a:pPr algn="ctr"/>
            <a:r>
              <a:rPr lang="ar-SA" sz="3600" b="1" dirty="0">
                <a:solidFill>
                  <a:srgbClr val="FF0000"/>
                </a:solidFill>
              </a:rPr>
              <a:t>النافذة المحيطية التسلسلية </a:t>
            </a:r>
            <a:r>
              <a:rPr lang="en-US" sz="3600" b="1" dirty="0">
                <a:solidFill>
                  <a:srgbClr val="FF0000"/>
                </a:solidFill>
              </a:rPr>
              <a:t>I</a:t>
            </a:r>
            <a:r>
              <a:rPr lang="en-US" sz="3600" b="1" baseline="30000" dirty="0">
                <a:solidFill>
                  <a:srgbClr val="FF0000"/>
                </a:solidFill>
              </a:rPr>
              <a:t>2</a:t>
            </a:r>
            <a:r>
              <a:rPr lang="en-US" sz="3600" b="1" dirty="0">
                <a:solidFill>
                  <a:srgbClr val="FF0000"/>
                </a:solidFill>
              </a:rPr>
              <a:t>C</a:t>
            </a:r>
          </a:p>
        </p:txBody>
      </p:sp>
      <p:pic>
        <p:nvPicPr>
          <p:cNvPr id="4098" name="Picture 2" descr="Fig: I2C data transfer">
            <a:extLst>
              <a:ext uri="{FF2B5EF4-FFF2-40B4-BE49-F238E27FC236}">
                <a16:creationId xmlns:a16="http://schemas.microsoft.com/office/drawing/2014/main" id="{C2FBFDF9-575A-444E-A3A3-FC10FB50B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724400"/>
            <a:ext cx="8515350" cy="1419225"/>
          </a:xfrm>
          <a:prstGeom prst="rect">
            <a:avLst/>
          </a:prstGeom>
          <a:noFill/>
          <a:extLst>
            <a:ext uri="{909E8E84-426E-40DD-AFC4-6F175D3DCCD1}">
              <a14:hiddenFill xmlns:a14="http://schemas.microsoft.com/office/drawing/2010/main">
                <a:solidFill>
                  <a:srgbClr val="FFFFFF"/>
                </a:solidFill>
              </a14:hiddenFill>
            </a:ext>
          </a:extLst>
        </p:spPr>
      </p:pic>
      <p:sp>
        <p:nvSpPr>
          <p:cNvPr id="7" name="مستطيل 2">
            <a:extLst>
              <a:ext uri="{FF2B5EF4-FFF2-40B4-BE49-F238E27FC236}">
                <a16:creationId xmlns:a16="http://schemas.microsoft.com/office/drawing/2014/main" id="{9AF4306B-8A8D-4951-B66F-CCC946B376D7}"/>
              </a:ext>
            </a:extLst>
          </p:cNvPr>
          <p:cNvSpPr/>
          <p:nvPr/>
        </p:nvSpPr>
        <p:spPr>
          <a:xfrm>
            <a:off x="-1180" y="796061"/>
            <a:ext cx="9037023" cy="3739485"/>
          </a:xfrm>
          <a:prstGeom prst="rect">
            <a:avLst/>
          </a:prstGeom>
        </p:spPr>
        <p:txBody>
          <a:bodyPr wrap="square">
            <a:spAutoFit/>
          </a:bodyPr>
          <a:lstStyle/>
          <a:p>
            <a:pPr algn="just"/>
            <a:r>
              <a:rPr lang="ar-SY" sz="2400" dirty="0"/>
              <a:t>يتألف بروتوكول </a:t>
            </a:r>
            <a:r>
              <a:rPr lang="en-US" sz="2400" dirty="0"/>
              <a:t>I2C</a:t>
            </a:r>
            <a:r>
              <a:rPr lang="ar-SY" sz="2400" dirty="0"/>
              <a:t> زمنياً من ثلاث أقسام</a:t>
            </a:r>
            <a:r>
              <a:rPr lang="ar-SA" sz="2400" dirty="0"/>
              <a:t>:</a:t>
            </a:r>
          </a:p>
          <a:p>
            <a:pPr marL="457200" lvl="0" indent="-457200">
              <a:lnSpc>
                <a:spcPct val="150000"/>
              </a:lnSpc>
              <a:buFont typeface="Arial" pitchFamily="34" charset="0"/>
              <a:buChar char="•"/>
            </a:pPr>
            <a:r>
              <a:rPr lang="ar-SY" sz="2400" dirty="0"/>
              <a:t>شرط البدء </a:t>
            </a:r>
            <a:r>
              <a:rPr lang="en-US" sz="2400" dirty="0"/>
              <a:t>Start condition</a:t>
            </a:r>
            <a:r>
              <a:rPr lang="ar-SY" sz="2400" dirty="0"/>
              <a:t>: يبدأ الارسال عندما يكون </a:t>
            </a:r>
            <a:r>
              <a:rPr lang="en-US" sz="2400" dirty="0"/>
              <a:t>SCL</a:t>
            </a:r>
            <a:r>
              <a:rPr lang="ar-SY" sz="2400" dirty="0"/>
              <a:t> بحالة </a:t>
            </a:r>
            <a:r>
              <a:rPr lang="en-US" sz="2400" dirty="0"/>
              <a:t>high</a:t>
            </a:r>
            <a:r>
              <a:rPr lang="ar-SY" sz="2400" dirty="0"/>
              <a:t> ويتغير </a:t>
            </a:r>
            <a:r>
              <a:rPr lang="en-US" sz="2400" dirty="0"/>
              <a:t>SDA</a:t>
            </a:r>
            <a:r>
              <a:rPr lang="ar-SY" sz="2400" dirty="0"/>
              <a:t> من حالة </a:t>
            </a:r>
            <a:r>
              <a:rPr lang="en-US" sz="2400" dirty="0"/>
              <a:t>high</a:t>
            </a:r>
            <a:r>
              <a:rPr lang="ar-SY" sz="2400" dirty="0"/>
              <a:t> إلى حالة </a:t>
            </a:r>
            <a:r>
              <a:rPr lang="en-US" sz="2400" dirty="0"/>
              <a:t>low</a:t>
            </a:r>
            <a:r>
              <a:rPr lang="ar-SA" sz="2400" dirty="0"/>
              <a:t>. </a:t>
            </a:r>
            <a:endParaRPr lang="en-US" sz="2400" b="1" dirty="0"/>
          </a:p>
          <a:p>
            <a:pPr marL="457200" lvl="0" indent="-457200">
              <a:lnSpc>
                <a:spcPct val="150000"/>
              </a:lnSpc>
              <a:buFont typeface="Arial" pitchFamily="34" charset="0"/>
              <a:buChar char="•"/>
            </a:pPr>
            <a:r>
              <a:rPr lang="ar-SY" sz="2400" dirty="0"/>
              <a:t>بتات البيانات </a:t>
            </a:r>
            <a:r>
              <a:rPr lang="en-US" sz="2400" dirty="0"/>
              <a:t>Data bits</a:t>
            </a:r>
            <a:r>
              <a:rPr lang="ar-SY" sz="2400" dirty="0"/>
              <a:t>: بعد شرط البدء، يتم إرسال البتات على خط </a:t>
            </a:r>
            <a:r>
              <a:rPr lang="en-US" sz="2400" dirty="0"/>
              <a:t>SDA</a:t>
            </a:r>
            <a:r>
              <a:rPr lang="ar-SY" sz="2400" dirty="0"/>
              <a:t> مع كل تغير لخط </a:t>
            </a:r>
            <a:r>
              <a:rPr lang="en-US" sz="2400" dirty="0"/>
              <a:t>SCL</a:t>
            </a:r>
            <a:r>
              <a:rPr lang="ar-SY" sz="2400" dirty="0"/>
              <a:t> من </a:t>
            </a:r>
            <a:r>
              <a:rPr lang="en-US" sz="2400" dirty="0"/>
              <a:t>low</a:t>
            </a:r>
            <a:r>
              <a:rPr lang="ar-SY" sz="2400" dirty="0"/>
              <a:t> إلى </a:t>
            </a:r>
            <a:r>
              <a:rPr lang="en-US" sz="2400" dirty="0"/>
              <a:t>high</a:t>
            </a:r>
            <a:r>
              <a:rPr lang="ar-SY" sz="2400" dirty="0"/>
              <a:t> (إي مع الجبهة الصاعدة).</a:t>
            </a:r>
          </a:p>
          <a:p>
            <a:pPr marL="457200" lvl="0" indent="-457200">
              <a:lnSpc>
                <a:spcPct val="150000"/>
              </a:lnSpc>
              <a:buFont typeface="Arial" pitchFamily="34" charset="0"/>
              <a:buChar char="•"/>
            </a:pPr>
            <a:r>
              <a:rPr lang="ar-SY" sz="2400" dirty="0"/>
              <a:t>بت التوقف </a:t>
            </a:r>
            <a:r>
              <a:rPr lang="en-US" sz="2400" dirty="0"/>
              <a:t>Stop bit</a:t>
            </a:r>
            <a:r>
              <a:rPr lang="ar-SY" sz="2400" dirty="0"/>
              <a:t>: يحدث شرط التوقف عندما يصبح خط </a:t>
            </a:r>
            <a:r>
              <a:rPr lang="en-US" sz="2400" dirty="0"/>
              <a:t>SCL</a:t>
            </a:r>
            <a:r>
              <a:rPr lang="ar-SY" sz="2400" dirty="0"/>
              <a:t> بحالة </a:t>
            </a:r>
            <a:r>
              <a:rPr lang="en-US" sz="2400" dirty="0"/>
              <a:t>high</a:t>
            </a:r>
            <a:r>
              <a:rPr lang="ar-SY" sz="2400" dirty="0"/>
              <a:t> ويتغير خط </a:t>
            </a:r>
            <a:r>
              <a:rPr lang="en-US" sz="2400" dirty="0"/>
              <a:t>SDA</a:t>
            </a:r>
            <a:r>
              <a:rPr lang="ar-SY" sz="2400" dirty="0"/>
              <a:t> من </a:t>
            </a:r>
            <a:r>
              <a:rPr lang="en-US" sz="2400" dirty="0"/>
              <a:t>low</a:t>
            </a:r>
            <a:r>
              <a:rPr lang="ar-SY" sz="2400" dirty="0"/>
              <a:t> إلى </a:t>
            </a:r>
            <a:r>
              <a:rPr lang="en-US" sz="2400" dirty="0"/>
              <a:t>high</a:t>
            </a:r>
            <a:endParaRPr lang="en-US" sz="2800" dirty="0"/>
          </a:p>
        </p:txBody>
      </p:sp>
    </p:spTree>
    <p:extLst>
      <p:ext uri="{BB962C8B-B14F-4D97-AF65-F5344CB8AC3E}">
        <p14:creationId xmlns:p14="http://schemas.microsoft.com/office/powerpoint/2010/main" val="247362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ap&#10;&#10;Description generated with very high confidence">
            <a:extLst>
              <a:ext uri="{FF2B5EF4-FFF2-40B4-BE49-F238E27FC236}">
                <a16:creationId xmlns:a16="http://schemas.microsoft.com/office/drawing/2014/main" id="{8CA6F335-005D-46D2-93C8-146F5FCD0A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98" t="5013" r="8276" b="8656"/>
          <a:stretch/>
        </p:blipFill>
        <p:spPr>
          <a:xfrm>
            <a:off x="57150" y="990600"/>
            <a:ext cx="3981450" cy="2895600"/>
          </a:xfrm>
          <a:prstGeom prst="rect">
            <a:avLst/>
          </a:prstGeom>
          <a:effec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282</a:t>
            </a:fld>
            <a:endParaRPr lang="ar-SA">
              <a:solidFill>
                <a:prstClr val="black">
                  <a:tint val="75000"/>
                </a:prstClr>
              </a:solidFill>
            </a:endParaRPr>
          </a:p>
        </p:txBody>
      </p:sp>
      <p:sp>
        <p:nvSpPr>
          <p:cNvPr id="6" name="مستطيل 5"/>
          <p:cNvSpPr/>
          <p:nvPr/>
        </p:nvSpPr>
        <p:spPr>
          <a:xfrm>
            <a:off x="1463681" y="211287"/>
            <a:ext cx="6135013" cy="646331"/>
          </a:xfrm>
          <a:prstGeom prst="rect">
            <a:avLst/>
          </a:prstGeom>
        </p:spPr>
        <p:txBody>
          <a:bodyPr wrap="none">
            <a:spAutoFit/>
          </a:bodyPr>
          <a:lstStyle/>
          <a:p>
            <a:pPr algn="ctr"/>
            <a:r>
              <a:rPr lang="en-US" sz="3600" b="1" dirty="0" err="1">
                <a:solidFill>
                  <a:srgbClr val="FF0000"/>
                </a:solidFill>
              </a:rPr>
              <a:t>Hexabitz</a:t>
            </a:r>
            <a:r>
              <a:rPr lang="en-US" sz="3600" b="1" dirty="0">
                <a:solidFill>
                  <a:srgbClr val="FF0000"/>
                </a:solidFill>
              </a:rPr>
              <a:t> Modular Electronics</a:t>
            </a:r>
          </a:p>
        </p:txBody>
      </p:sp>
      <p:sp>
        <p:nvSpPr>
          <p:cNvPr id="9" name="مستطيل 2">
            <a:extLst>
              <a:ext uri="{FF2B5EF4-FFF2-40B4-BE49-F238E27FC236}">
                <a16:creationId xmlns:a16="http://schemas.microsoft.com/office/drawing/2014/main" id="{C4964DEA-976D-44CD-8800-F592AC7A0525}"/>
              </a:ext>
            </a:extLst>
          </p:cNvPr>
          <p:cNvSpPr/>
          <p:nvPr/>
        </p:nvSpPr>
        <p:spPr>
          <a:xfrm>
            <a:off x="4038600" y="914400"/>
            <a:ext cx="4922223" cy="5632311"/>
          </a:xfrm>
          <a:prstGeom prst="rect">
            <a:avLst/>
          </a:prstGeom>
        </p:spPr>
        <p:txBody>
          <a:bodyPr wrap="square">
            <a:spAutoFit/>
          </a:bodyPr>
          <a:lstStyle/>
          <a:p>
            <a:pPr marL="457200" indent="-457200" algn="just">
              <a:buFont typeface="Arial" panose="020B0604020202020204" pitchFamily="34" charset="0"/>
              <a:buChar char="•"/>
            </a:pPr>
            <a:r>
              <a:rPr lang="ar-SY" sz="2400" dirty="0"/>
              <a:t>تقليدياً تتألف معظم الأنظمة المدمجة من متحكم مصغر </a:t>
            </a:r>
            <a:r>
              <a:rPr lang="en-US" sz="2400" dirty="0"/>
              <a:t>MCU</a:t>
            </a:r>
            <a:r>
              <a:rPr lang="ar-SY" sz="2400" dirty="0"/>
              <a:t> وحيد ومجموعة من الطرفيات.</a:t>
            </a:r>
          </a:p>
          <a:p>
            <a:pPr marL="457200" indent="-457200" algn="just">
              <a:buFont typeface="Arial" panose="020B0604020202020204" pitchFamily="34" charset="0"/>
              <a:buChar char="•"/>
            </a:pPr>
            <a:r>
              <a:rPr lang="ar-SY" sz="2400" dirty="0"/>
              <a:t>إن بناء الدارات الإلكترونية بشكل نمطي </a:t>
            </a:r>
            <a:r>
              <a:rPr lang="en-US" sz="2400" dirty="0"/>
              <a:t>modular</a:t>
            </a:r>
            <a:r>
              <a:rPr lang="ar-SY" sz="2400" dirty="0"/>
              <a:t> يقدم العديد من الفوائد:</a:t>
            </a:r>
          </a:p>
          <a:p>
            <a:pPr marL="914400" lvl="1" indent="-457200" algn="just">
              <a:buFont typeface="+mj-lt"/>
              <a:buAutoNum type="arabicPeriod"/>
            </a:pPr>
            <a:r>
              <a:rPr lang="ar-SY" sz="2400" dirty="0"/>
              <a:t>إمكانية إعادة تشكيل الدارة بأي شكل آخر.</a:t>
            </a:r>
          </a:p>
          <a:p>
            <a:pPr marL="914400" lvl="1" indent="-457200" algn="just">
              <a:buFont typeface="+mj-lt"/>
              <a:buAutoNum type="arabicPeriod"/>
            </a:pPr>
            <a:r>
              <a:rPr lang="ar-SY" sz="2400" dirty="0"/>
              <a:t>إمكانية استبدال </a:t>
            </a:r>
            <a:r>
              <a:rPr lang="ar-SY" sz="2400" dirty="0" err="1"/>
              <a:t>الموديولات</a:t>
            </a:r>
            <a:r>
              <a:rPr lang="ar-SY" sz="2400" dirty="0"/>
              <a:t> الإلكترونية العاطلة بدون استبدال الدارة بالكامل.</a:t>
            </a:r>
          </a:p>
          <a:p>
            <a:pPr marL="914400" lvl="1" indent="-457200" algn="just">
              <a:buFont typeface="+mj-lt"/>
              <a:buAutoNum type="arabicPeriod"/>
            </a:pPr>
            <a:r>
              <a:rPr lang="ar-SY" sz="2400" dirty="0"/>
              <a:t>إمكانية استبدال موديول إلكتروني ما بموديول من نوع آخر بدون إعادة التصميم.</a:t>
            </a:r>
          </a:p>
          <a:p>
            <a:pPr marL="914400" lvl="1" indent="-457200" algn="just">
              <a:buFont typeface="+mj-lt"/>
              <a:buAutoNum type="arabicPeriod"/>
            </a:pPr>
            <a:r>
              <a:rPr lang="ar-SY" sz="2400" dirty="0"/>
              <a:t>إمكانية إعادة استخدام نفس                                        </a:t>
            </a:r>
            <a:r>
              <a:rPr lang="ar-SY" sz="2400" dirty="0" err="1"/>
              <a:t>الموديولات</a:t>
            </a:r>
            <a:r>
              <a:rPr lang="ar-SY" sz="2400" dirty="0"/>
              <a:t> الإلكترونية في مشروع مختلف.</a:t>
            </a:r>
          </a:p>
        </p:txBody>
      </p:sp>
      <p:pic>
        <p:nvPicPr>
          <p:cNvPr id="10" name="Picture 9">
            <a:extLst>
              <a:ext uri="{FF2B5EF4-FFF2-40B4-BE49-F238E27FC236}">
                <a16:creationId xmlns:a16="http://schemas.microsoft.com/office/drawing/2014/main" id="{DD3E3B8F-3A08-4BEC-83CC-5A5B5FBA754C}"/>
              </a:ext>
            </a:extLst>
          </p:cNvPr>
          <p:cNvPicPr>
            <a:picLocks noChangeAspect="1"/>
          </p:cNvPicPr>
          <p:nvPr/>
        </p:nvPicPr>
        <p:blipFill rotWithShape="1">
          <a:blip r:embed="rId3">
            <a:extLst>
              <a:ext uri="{28A0092B-C50C-407E-A947-70E740481C1C}">
                <a14:useLocalDpi xmlns:a14="http://schemas.microsoft.com/office/drawing/2010/main" val="0"/>
              </a:ext>
            </a:extLst>
          </a:blip>
          <a:srcRect l="53756" t="3686" r="602" b="10047"/>
          <a:stretch/>
        </p:blipFill>
        <p:spPr>
          <a:xfrm>
            <a:off x="914400" y="3730555"/>
            <a:ext cx="2769753" cy="2881312"/>
          </a:xfrm>
          <a:prstGeom prst="rect">
            <a:avLst/>
          </a:prstGeom>
        </p:spPr>
      </p:pic>
    </p:spTree>
    <p:extLst>
      <p:ext uri="{BB962C8B-B14F-4D97-AF65-F5344CB8AC3E}">
        <p14:creationId xmlns:p14="http://schemas.microsoft.com/office/powerpoint/2010/main" val="24441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283</a:t>
            </a:fld>
            <a:endParaRPr lang="ar-SA">
              <a:solidFill>
                <a:prstClr val="black">
                  <a:tint val="75000"/>
                </a:prstClr>
              </a:solidFill>
            </a:endParaRPr>
          </a:p>
        </p:txBody>
      </p:sp>
      <p:sp>
        <p:nvSpPr>
          <p:cNvPr id="6" name="مستطيل 5"/>
          <p:cNvSpPr/>
          <p:nvPr/>
        </p:nvSpPr>
        <p:spPr>
          <a:xfrm>
            <a:off x="1463681" y="211287"/>
            <a:ext cx="6135013" cy="646331"/>
          </a:xfrm>
          <a:prstGeom prst="rect">
            <a:avLst/>
          </a:prstGeom>
        </p:spPr>
        <p:txBody>
          <a:bodyPr wrap="none">
            <a:spAutoFit/>
          </a:bodyPr>
          <a:lstStyle/>
          <a:p>
            <a:pPr algn="ctr"/>
            <a:r>
              <a:rPr lang="en-US" sz="3600" b="1" dirty="0" err="1">
                <a:solidFill>
                  <a:srgbClr val="FF0000"/>
                </a:solidFill>
              </a:rPr>
              <a:t>Hexabitz</a:t>
            </a:r>
            <a:r>
              <a:rPr lang="en-US" sz="3600" b="1" dirty="0">
                <a:solidFill>
                  <a:srgbClr val="FF0000"/>
                </a:solidFill>
              </a:rPr>
              <a:t> Modular Electronics</a:t>
            </a:r>
          </a:p>
        </p:txBody>
      </p:sp>
      <p:sp>
        <p:nvSpPr>
          <p:cNvPr id="9" name="مستطيل 2">
            <a:extLst>
              <a:ext uri="{FF2B5EF4-FFF2-40B4-BE49-F238E27FC236}">
                <a16:creationId xmlns:a16="http://schemas.microsoft.com/office/drawing/2014/main" id="{C4964DEA-976D-44CD-8800-F592AC7A0525}"/>
              </a:ext>
            </a:extLst>
          </p:cNvPr>
          <p:cNvSpPr/>
          <p:nvPr/>
        </p:nvSpPr>
        <p:spPr>
          <a:xfrm>
            <a:off x="533400" y="914400"/>
            <a:ext cx="8427423" cy="2308324"/>
          </a:xfrm>
          <a:prstGeom prst="rect">
            <a:avLst/>
          </a:prstGeom>
        </p:spPr>
        <p:txBody>
          <a:bodyPr wrap="square">
            <a:spAutoFit/>
          </a:bodyPr>
          <a:lstStyle/>
          <a:p>
            <a:pPr marL="457200" indent="-457200" algn="just">
              <a:buFont typeface="Arial" panose="020B0604020202020204" pitchFamily="34" charset="0"/>
              <a:buChar char="•"/>
            </a:pPr>
            <a:r>
              <a:rPr lang="ar-SY" sz="2400" dirty="0"/>
              <a:t>المشكلة في الأنظمة النمطية الحالية كونها غير منافسة للدارات المطبوعة المصممة خصيصاً من حيث الحجم والوزن والكلفة..</a:t>
            </a:r>
          </a:p>
          <a:p>
            <a:pPr marL="457200" indent="-457200" algn="just">
              <a:buFont typeface="Arial" panose="020B0604020202020204" pitchFamily="34" charset="0"/>
              <a:buChar char="•"/>
            </a:pPr>
            <a:r>
              <a:rPr lang="ar-SY" sz="2400" dirty="0"/>
              <a:t>تعتمد </a:t>
            </a:r>
            <a:r>
              <a:rPr lang="en-US" sz="2400" dirty="0" err="1"/>
              <a:t>Hexabitz</a:t>
            </a:r>
            <a:r>
              <a:rPr lang="ar-SY" sz="2400" dirty="0"/>
              <a:t> على </a:t>
            </a:r>
            <a:r>
              <a:rPr lang="ar-SY" sz="2400" dirty="0" err="1"/>
              <a:t>موديولات</a:t>
            </a:r>
            <a:r>
              <a:rPr lang="ar-SY" sz="2400" dirty="0"/>
              <a:t> صغيرة الحجم والوزن وذات أشكال هندسية محددة يمكن تجميعها أفقياً وبشكل ثلاثي الأبعاد لتشكل سطوح ودارات إلكترونية متصلة.</a:t>
            </a:r>
          </a:p>
          <a:p>
            <a:pPr marL="457200" indent="-457200" algn="just">
              <a:buFont typeface="Arial" panose="020B0604020202020204" pitchFamily="34" charset="0"/>
              <a:buChar char="•"/>
            </a:pPr>
            <a:endParaRPr lang="ar-SY" sz="2400" dirty="0"/>
          </a:p>
        </p:txBody>
      </p:sp>
      <p:sp>
        <p:nvSpPr>
          <p:cNvPr id="7" name="Arrow: Right 6">
            <a:extLst>
              <a:ext uri="{FF2B5EF4-FFF2-40B4-BE49-F238E27FC236}">
                <a16:creationId xmlns:a16="http://schemas.microsoft.com/office/drawing/2014/main" id="{E8A06EE8-3881-4269-A455-E8619FC7857D}"/>
              </a:ext>
            </a:extLst>
          </p:cNvPr>
          <p:cNvSpPr/>
          <p:nvPr/>
        </p:nvSpPr>
        <p:spPr>
          <a:xfrm>
            <a:off x="2735720" y="4560415"/>
            <a:ext cx="332495" cy="2806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4" descr="https://scontent.fsnc1-1.fna.fbcdn.net/v/t31.0-8/p720x720/20229762_1745446642162377_2913863030992793749_o.jpg?oh=136f4fa6f8bebf62d1e703199c01186c&amp;oe=5A635DA2">
            <a:extLst>
              <a:ext uri="{FF2B5EF4-FFF2-40B4-BE49-F238E27FC236}">
                <a16:creationId xmlns:a16="http://schemas.microsoft.com/office/drawing/2014/main" id="{C5C8136B-88E8-415A-A799-2177B06D66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928" b="57276"/>
          <a:stretch/>
        </p:blipFill>
        <p:spPr bwMode="auto">
          <a:xfrm>
            <a:off x="532027" y="5334000"/>
            <a:ext cx="746877" cy="7647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content.fsnc1-1.fna.fbcdn.net/v/t31.0-8/p720x720/20229762_1745446642162377_2913863030992793749_o.jpg?oh=136f4fa6f8bebf62d1e703199c01186c&amp;oe=5A635DA2">
            <a:extLst>
              <a:ext uri="{FF2B5EF4-FFF2-40B4-BE49-F238E27FC236}">
                <a16:creationId xmlns:a16="http://schemas.microsoft.com/office/drawing/2014/main" id="{AC943CFE-ED32-489B-B1E0-24DDDB3973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065" t="46156"/>
          <a:stretch/>
        </p:blipFill>
        <p:spPr bwMode="auto">
          <a:xfrm>
            <a:off x="1447800" y="5405436"/>
            <a:ext cx="1052912" cy="9638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content.fsnc1-1.fna.fbcdn.net/v/t31.0-8/p720x720/20229762_1745446642162377_2913863030992793749_o.jpg?oh=136f4fa6f8bebf62d1e703199c01186c&amp;oe=5A635DA2">
            <a:extLst>
              <a:ext uri="{FF2B5EF4-FFF2-40B4-BE49-F238E27FC236}">
                <a16:creationId xmlns:a16="http://schemas.microsoft.com/office/drawing/2014/main" id="{EE30981C-34D7-4B77-9017-F604F3BB4CD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5273"/>
          <a:stretch/>
        </p:blipFill>
        <p:spPr bwMode="auto">
          <a:xfrm>
            <a:off x="260963" y="3413288"/>
            <a:ext cx="2008286" cy="1790022"/>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D3C585B-123A-4B93-B5A3-A415BAD38640}"/>
              </a:ext>
            </a:extLst>
          </p:cNvPr>
          <p:cNvSpPr/>
          <p:nvPr/>
        </p:nvSpPr>
        <p:spPr>
          <a:xfrm>
            <a:off x="5826360" y="4560414"/>
            <a:ext cx="332495" cy="2806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5B2CA05-EB77-4000-9C5A-62C615449308}"/>
              </a:ext>
            </a:extLst>
          </p:cNvPr>
          <p:cNvPicPr>
            <a:picLocks noChangeAspect="1"/>
          </p:cNvPicPr>
          <p:nvPr/>
        </p:nvPicPr>
        <p:blipFill rotWithShape="1">
          <a:blip r:embed="rId4"/>
          <a:srcRect l="10511" t="50214"/>
          <a:stretch/>
        </p:blipFill>
        <p:spPr>
          <a:xfrm>
            <a:off x="3403144" y="3273276"/>
            <a:ext cx="2268091" cy="1493442"/>
          </a:xfrm>
          <a:prstGeom prst="rect">
            <a:avLst/>
          </a:prstGeom>
        </p:spPr>
      </p:pic>
      <p:pic>
        <p:nvPicPr>
          <p:cNvPr id="16" name="Picture 15">
            <a:extLst>
              <a:ext uri="{FF2B5EF4-FFF2-40B4-BE49-F238E27FC236}">
                <a16:creationId xmlns:a16="http://schemas.microsoft.com/office/drawing/2014/main" id="{4A0CA1C5-365F-4AE2-BDCA-C61BFD33068D}"/>
              </a:ext>
            </a:extLst>
          </p:cNvPr>
          <p:cNvPicPr>
            <a:picLocks noChangeAspect="1"/>
          </p:cNvPicPr>
          <p:nvPr/>
        </p:nvPicPr>
        <p:blipFill rotWithShape="1">
          <a:blip r:embed="rId4"/>
          <a:srcRect l="10511" r="6316" b="50000"/>
          <a:stretch/>
        </p:blipFill>
        <p:spPr>
          <a:xfrm>
            <a:off x="6400801" y="2976446"/>
            <a:ext cx="2516200" cy="1790272"/>
          </a:xfrm>
          <a:prstGeom prst="rect">
            <a:avLst/>
          </a:prstGeom>
        </p:spPr>
      </p:pic>
      <p:pic>
        <p:nvPicPr>
          <p:cNvPr id="17" name="Picture 16" descr="A picture containing sweet&#10;&#10;Description generated with high confidence">
            <a:extLst>
              <a:ext uri="{FF2B5EF4-FFF2-40B4-BE49-F238E27FC236}">
                <a16:creationId xmlns:a16="http://schemas.microsoft.com/office/drawing/2014/main" id="{5746CC36-060A-4598-8A36-5F3800BB93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2742" y="5009543"/>
            <a:ext cx="2256985" cy="1602811"/>
          </a:xfrm>
          <a:prstGeom prst="rect">
            <a:avLst/>
          </a:prstGeom>
        </p:spPr>
      </p:pic>
      <p:pic>
        <p:nvPicPr>
          <p:cNvPr id="18" name="Picture 17" descr="A circuit board&#10;&#10;Description generated with high confidence">
            <a:extLst>
              <a:ext uri="{FF2B5EF4-FFF2-40B4-BE49-F238E27FC236}">
                <a16:creationId xmlns:a16="http://schemas.microsoft.com/office/drawing/2014/main" id="{93B2B463-10E1-48DA-85E8-E9288D282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4685" y="4969664"/>
            <a:ext cx="1993000" cy="1493442"/>
          </a:xfrm>
          <a:prstGeom prst="rect">
            <a:avLst/>
          </a:prstGeom>
        </p:spPr>
      </p:pic>
    </p:spTree>
    <p:extLst>
      <p:ext uri="{BB962C8B-B14F-4D97-AF65-F5344CB8AC3E}">
        <p14:creationId xmlns:p14="http://schemas.microsoft.com/office/powerpoint/2010/main" val="398371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284</a:t>
            </a:fld>
            <a:endParaRPr lang="ar-SA">
              <a:solidFill>
                <a:prstClr val="black">
                  <a:tint val="75000"/>
                </a:prstClr>
              </a:solidFill>
            </a:endParaRPr>
          </a:p>
        </p:txBody>
      </p:sp>
      <p:sp>
        <p:nvSpPr>
          <p:cNvPr id="6" name="مستطيل 5"/>
          <p:cNvSpPr/>
          <p:nvPr/>
        </p:nvSpPr>
        <p:spPr>
          <a:xfrm>
            <a:off x="1463681" y="211287"/>
            <a:ext cx="6135013" cy="646331"/>
          </a:xfrm>
          <a:prstGeom prst="rect">
            <a:avLst/>
          </a:prstGeom>
        </p:spPr>
        <p:txBody>
          <a:bodyPr wrap="none">
            <a:spAutoFit/>
          </a:bodyPr>
          <a:lstStyle/>
          <a:p>
            <a:pPr algn="ctr"/>
            <a:r>
              <a:rPr lang="en-US" sz="3600" b="1" dirty="0" err="1">
                <a:solidFill>
                  <a:srgbClr val="FF0000"/>
                </a:solidFill>
              </a:rPr>
              <a:t>Hexabitz</a:t>
            </a:r>
            <a:r>
              <a:rPr lang="en-US" sz="3600" b="1" dirty="0">
                <a:solidFill>
                  <a:srgbClr val="FF0000"/>
                </a:solidFill>
              </a:rPr>
              <a:t> Modular Electronics</a:t>
            </a:r>
          </a:p>
        </p:txBody>
      </p:sp>
      <p:sp>
        <p:nvSpPr>
          <p:cNvPr id="9" name="مستطيل 2">
            <a:extLst>
              <a:ext uri="{FF2B5EF4-FFF2-40B4-BE49-F238E27FC236}">
                <a16:creationId xmlns:a16="http://schemas.microsoft.com/office/drawing/2014/main" id="{C4964DEA-976D-44CD-8800-F592AC7A0525}"/>
              </a:ext>
            </a:extLst>
          </p:cNvPr>
          <p:cNvSpPr/>
          <p:nvPr/>
        </p:nvSpPr>
        <p:spPr>
          <a:xfrm>
            <a:off x="533400" y="914400"/>
            <a:ext cx="8427423" cy="2308324"/>
          </a:xfrm>
          <a:prstGeom prst="rect">
            <a:avLst/>
          </a:prstGeom>
        </p:spPr>
        <p:txBody>
          <a:bodyPr wrap="square">
            <a:spAutoFit/>
          </a:bodyPr>
          <a:lstStyle/>
          <a:p>
            <a:pPr marL="457200" indent="-457200" algn="just">
              <a:buFont typeface="Arial" panose="020B0604020202020204" pitchFamily="34" charset="0"/>
              <a:buChar char="•"/>
            </a:pPr>
            <a:r>
              <a:rPr lang="ar-SY" sz="2400" dirty="0"/>
              <a:t>كل موديول إلكتروني قابل للبرمجة وينفذ مهمة محددة (اتصال لاسلكي، </a:t>
            </a:r>
            <a:r>
              <a:rPr lang="en-US" sz="2400" dirty="0"/>
              <a:t>relay</a:t>
            </a:r>
            <a:r>
              <a:rPr lang="ar-SY" sz="2400" dirty="0"/>
              <a:t>، </a:t>
            </a:r>
            <a:r>
              <a:rPr lang="en-US" sz="2400" dirty="0"/>
              <a:t>motor drive</a:t>
            </a:r>
            <a:r>
              <a:rPr lang="ar-SY" sz="2400" dirty="0"/>
              <a:t>، </a:t>
            </a:r>
            <a:r>
              <a:rPr lang="en-US" sz="2400" dirty="0"/>
              <a:t>USB</a:t>
            </a:r>
            <a:r>
              <a:rPr lang="ar-SY" sz="2400" dirty="0"/>
              <a:t>، ..)</a:t>
            </a:r>
          </a:p>
          <a:p>
            <a:pPr marL="457200" indent="-457200" algn="just">
              <a:buFont typeface="Arial" panose="020B0604020202020204" pitchFamily="34" charset="0"/>
              <a:buChar char="•"/>
            </a:pPr>
            <a:r>
              <a:rPr lang="ar-SY" sz="2400" dirty="0"/>
              <a:t>يحتوي كل موديول تقريباً على متحكم مصغر وتتصل </a:t>
            </a:r>
            <a:r>
              <a:rPr lang="ar-SY" sz="2400" dirty="0" err="1"/>
              <a:t>الموديولات</a:t>
            </a:r>
            <a:r>
              <a:rPr lang="ar-SY" sz="2400" dirty="0"/>
              <a:t> مع بعضها البعض باستخدام شبكة تسمى </a:t>
            </a:r>
            <a:r>
              <a:rPr lang="en-US" sz="2400" dirty="0"/>
              <a:t>wired-mesh</a:t>
            </a:r>
            <a:r>
              <a:rPr lang="ar-SY" sz="2400" dirty="0"/>
              <a:t> حيث يمكن توصيل عدد كبير من </a:t>
            </a:r>
            <a:r>
              <a:rPr lang="ar-SY" sz="2400" dirty="0" err="1"/>
              <a:t>الموديولات</a:t>
            </a:r>
            <a:r>
              <a:rPr lang="ar-SY" sz="2400" dirty="0"/>
              <a:t> بسهولة.</a:t>
            </a:r>
          </a:p>
          <a:p>
            <a:pPr marL="457200" indent="-457200" algn="just">
              <a:buFont typeface="Arial" panose="020B0604020202020204" pitchFamily="34" charset="0"/>
              <a:buChar char="•"/>
            </a:pPr>
            <a:endParaRPr lang="ar-SY" sz="2400" dirty="0"/>
          </a:p>
        </p:txBody>
      </p:sp>
      <p:pic>
        <p:nvPicPr>
          <p:cNvPr id="19" name="Picture 18">
            <a:extLst>
              <a:ext uri="{FF2B5EF4-FFF2-40B4-BE49-F238E27FC236}">
                <a16:creationId xmlns:a16="http://schemas.microsoft.com/office/drawing/2014/main" id="{E2017D0A-03B1-46D1-82C5-3D842C3D715E}"/>
              </a:ext>
            </a:extLst>
          </p:cNvPr>
          <p:cNvPicPr>
            <a:picLocks noChangeAspect="1"/>
          </p:cNvPicPr>
          <p:nvPr/>
        </p:nvPicPr>
        <p:blipFill rotWithShape="1">
          <a:blip r:embed="rId2">
            <a:extLst>
              <a:ext uri="{28A0092B-C50C-407E-A947-70E740481C1C}">
                <a14:useLocalDpi xmlns:a14="http://schemas.microsoft.com/office/drawing/2010/main" val="0"/>
              </a:ext>
            </a:extLst>
          </a:blip>
          <a:srcRect t="6119" b="7955"/>
          <a:stretch/>
        </p:blipFill>
        <p:spPr>
          <a:xfrm>
            <a:off x="304800" y="2835294"/>
            <a:ext cx="4135938" cy="3679000"/>
          </a:xfrm>
          <a:prstGeom prst="rect">
            <a:avLst/>
          </a:prstGeom>
        </p:spPr>
      </p:pic>
      <p:pic>
        <p:nvPicPr>
          <p:cNvPr id="20" name="Picture 19" descr="A picture containing toy&#10;&#10;Description generated with high confidence">
            <a:extLst>
              <a:ext uri="{FF2B5EF4-FFF2-40B4-BE49-F238E27FC236}">
                <a16:creationId xmlns:a16="http://schemas.microsoft.com/office/drawing/2014/main" id="{8FFCC43B-3750-445B-B642-7D4C6EE15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041391"/>
            <a:ext cx="4094253" cy="3070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1378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29</a:t>
            </a:fld>
            <a:endParaRPr lang="ar-SA"/>
          </a:p>
        </p:txBody>
      </p:sp>
      <p:sp>
        <p:nvSpPr>
          <p:cNvPr id="3" name="مستطيل 2"/>
          <p:cNvSpPr/>
          <p:nvPr/>
        </p:nvSpPr>
        <p:spPr>
          <a:xfrm>
            <a:off x="658387" y="1251645"/>
            <a:ext cx="7959766" cy="5509200"/>
          </a:xfrm>
          <a:prstGeom prst="rect">
            <a:avLst/>
          </a:prstGeom>
        </p:spPr>
        <p:txBody>
          <a:bodyPr wrap="square">
            <a:spAutoFit/>
          </a:bodyPr>
          <a:lstStyle/>
          <a:p>
            <a:pPr lvl="0" algn="just"/>
            <a:r>
              <a:rPr lang="ar-SA" sz="3200" b="1" dirty="0">
                <a:solidFill>
                  <a:schemeClr val="tx2"/>
                </a:solidFill>
                <a:cs typeface="+mj-cs"/>
              </a:rPr>
              <a:t>تتمتع عائلة </a:t>
            </a:r>
            <a:r>
              <a:rPr lang="en-US" sz="3200" b="1" dirty="0">
                <a:solidFill>
                  <a:schemeClr val="tx2"/>
                </a:solidFill>
                <a:cs typeface="+mj-cs"/>
              </a:rPr>
              <a:t>AVR</a:t>
            </a:r>
            <a:r>
              <a:rPr lang="ar-SA" sz="3200" b="1" dirty="0">
                <a:solidFill>
                  <a:schemeClr val="tx2"/>
                </a:solidFill>
                <a:cs typeface="+mj-cs"/>
              </a:rPr>
              <a:t> بالأداء العالي و بنية </a:t>
            </a:r>
            <a:r>
              <a:rPr lang="en-US" sz="3200" b="1" dirty="0">
                <a:solidFill>
                  <a:schemeClr val="tx2"/>
                </a:solidFill>
                <a:cs typeface="+mj-cs"/>
              </a:rPr>
              <a:t>RISC </a:t>
            </a:r>
            <a:r>
              <a:rPr lang="ar-SA" sz="3200" b="1" dirty="0">
                <a:solidFill>
                  <a:schemeClr val="tx2"/>
                </a:solidFill>
                <a:cs typeface="+mj-cs"/>
              </a:rPr>
              <a:t> المنخفضة:</a:t>
            </a:r>
            <a:endParaRPr lang="en-US" sz="3200" b="1" dirty="0">
              <a:solidFill>
                <a:schemeClr val="tx2"/>
              </a:solidFill>
              <a:cs typeface="+mj-cs"/>
            </a:endParaRPr>
          </a:p>
          <a:p>
            <a:pPr algn="just"/>
            <a:r>
              <a:rPr lang="ar-SA" sz="3200" dirty="0">
                <a:cs typeface="+mj-cs"/>
              </a:rPr>
              <a:t>-  تحتوي قائمة التعليمات على </a:t>
            </a:r>
            <a:r>
              <a:rPr lang="en-US" sz="3200" dirty="0">
                <a:cs typeface="+mj-cs"/>
              </a:rPr>
              <a:t> 130</a:t>
            </a:r>
            <a:r>
              <a:rPr lang="ar-SA" sz="3200" dirty="0">
                <a:cs typeface="+mj-cs"/>
              </a:rPr>
              <a:t> تعليمة , ينفذ معظمها خلال </a:t>
            </a:r>
            <a:r>
              <a:rPr lang="ar-SA" sz="3200">
                <a:cs typeface="+mj-cs"/>
              </a:rPr>
              <a:t>دورة آلة </a:t>
            </a:r>
            <a:r>
              <a:rPr lang="ar-SA" sz="3200" dirty="0">
                <a:cs typeface="+mj-cs"/>
              </a:rPr>
              <a:t>واحدة</a:t>
            </a:r>
            <a:r>
              <a:rPr lang="ar-SY" sz="3200" dirty="0">
                <a:cs typeface="+mj-cs"/>
              </a:rPr>
              <a:t>.</a:t>
            </a:r>
            <a:endParaRPr lang="en-US" sz="3200" dirty="0">
              <a:cs typeface="+mj-cs"/>
            </a:endParaRPr>
          </a:p>
          <a:p>
            <a:pPr marL="457200" indent="-457200" algn="just">
              <a:buFontTx/>
              <a:buChar char="-"/>
            </a:pPr>
            <a:r>
              <a:rPr lang="en-US" sz="3200" dirty="0">
                <a:cs typeface="+mj-cs"/>
              </a:rPr>
              <a:t> 32  </a:t>
            </a:r>
            <a:r>
              <a:rPr lang="ar-SA" sz="3200" dirty="0">
                <a:cs typeface="+mj-cs"/>
              </a:rPr>
              <a:t>مسجل عمل تستخدم للأغراض العامة.</a:t>
            </a:r>
          </a:p>
          <a:p>
            <a:pPr marL="457200" indent="-457200" algn="just">
              <a:buFontTx/>
              <a:buChar char="-"/>
            </a:pPr>
            <a:r>
              <a:rPr lang="ar-SA" sz="3200" dirty="0">
                <a:cs typeface="+mj-cs"/>
              </a:rPr>
              <a:t>ربطت المسجلات الاثنان والثلاثون مباشرة مع وحدة الحساب و المنطق </a:t>
            </a:r>
            <a:r>
              <a:rPr lang="en-US" sz="3200" dirty="0">
                <a:cs typeface="+mj-cs"/>
              </a:rPr>
              <a:t>ALU</a:t>
            </a:r>
            <a:r>
              <a:rPr lang="ar-SA" sz="3200" dirty="0">
                <a:cs typeface="+mj-cs"/>
              </a:rPr>
              <a:t>, مما سمح بالولوج إلى أي مسجلين من هذه المسجلات المستقلة عند تنفيذ تعليمة واحدة. فالبنية الناتجة أعطت فعالية أكبر لشيفرة التعليمة حيث أصبحت سرعة التنفيذ أكبر بعشرة مرات من بنية متحكمات </a:t>
            </a:r>
            <a:r>
              <a:rPr lang="en-US" sz="3200" dirty="0">
                <a:cs typeface="+mj-cs"/>
              </a:rPr>
              <a:t>CISC</a:t>
            </a:r>
            <a:r>
              <a:rPr lang="ar-SA" sz="3200" dirty="0">
                <a:cs typeface="+mj-cs"/>
              </a:rPr>
              <a:t> التقليدية.</a:t>
            </a:r>
            <a:endParaRPr lang="en-US" sz="3200" dirty="0">
              <a:cs typeface="+mj-cs"/>
            </a:endParaRPr>
          </a:p>
          <a:p>
            <a:pPr marL="457200" indent="-457200" algn="just">
              <a:buFontTx/>
              <a:buChar char="-"/>
            </a:pPr>
            <a:endParaRPr lang="en-US" sz="3200" dirty="0">
              <a:cs typeface="+mj-cs"/>
            </a:endParaRPr>
          </a:p>
        </p:txBody>
      </p:sp>
    </p:spTree>
    <p:extLst>
      <p:ext uri="{BB962C8B-B14F-4D97-AF65-F5344CB8AC3E}">
        <p14:creationId xmlns:p14="http://schemas.microsoft.com/office/powerpoint/2010/main" val="391522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385788" y="332656"/>
            <a:ext cx="8218660" cy="646331"/>
          </a:xfrm>
          <a:prstGeom prst="rect">
            <a:avLst/>
          </a:prstGeom>
        </p:spPr>
        <p:txBody>
          <a:bodyPr wrap="none">
            <a:spAutoFit/>
          </a:bodyPr>
          <a:lstStyle/>
          <a:p>
            <a:r>
              <a:rPr lang="ar-SA" sz="3600" b="1" dirty="0">
                <a:solidFill>
                  <a:srgbClr val="FF0000"/>
                </a:solidFill>
              </a:rPr>
              <a:t>الفرق بين </a:t>
            </a:r>
            <a:r>
              <a:rPr lang="de-AT" sz="3600" b="1" dirty="0">
                <a:solidFill>
                  <a:srgbClr val="FF0000"/>
                </a:solidFill>
              </a:rPr>
              <a:t>Microprocessor</a:t>
            </a:r>
            <a:r>
              <a:rPr lang="ar-SA" sz="3600" b="1" dirty="0">
                <a:solidFill>
                  <a:srgbClr val="FF0000"/>
                </a:solidFill>
              </a:rPr>
              <a:t> و </a:t>
            </a:r>
            <a:r>
              <a:rPr lang="en-US" sz="3600" b="1" dirty="0">
                <a:solidFill>
                  <a:srgbClr val="FF0000"/>
                </a:solidFill>
              </a:rPr>
              <a:t>Microcontroller</a:t>
            </a:r>
            <a:endParaRPr lang="ar-SA" sz="3600" b="1" dirty="0">
              <a:solidFill>
                <a:srgbClr val="FF0000"/>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449"/>
          <a:stretch/>
        </p:blipFill>
        <p:spPr bwMode="auto">
          <a:xfrm>
            <a:off x="0" y="1340768"/>
            <a:ext cx="90678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pPr/>
              <a:t>3</a:t>
            </a:fld>
            <a:endParaRPr lang="ar-SA"/>
          </a:p>
        </p:txBody>
      </p:sp>
    </p:spTree>
    <p:extLst>
      <p:ext uri="{BB962C8B-B14F-4D97-AF65-F5344CB8AC3E}">
        <p14:creationId xmlns:p14="http://schemas.microsoft.com/office/powerpoint/2010/main" val="2418585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265648" y="211287"/>
            <a:ext cx="6745244" cy="769441"/>
          </a:xfrm>
          <a:prstGeom prst="rect">
            <a:avLst/>
          </a:prstGeom>
        </p:spPr>
        <p:txBody>
          <a:bodyPr wrap="none">
            <a:spAutoFit/>
          </a:bodyPr>
          <a:lstStyle/>
          <a:p>
            <a:r>
              <a:rPr lang="ar-SA" sz="4400" b="1" dirty="0">
                <a:solidFill>
                  <a:srgbClr val="FF0000"/>
                </a:solidFill>
              </a:rPr>
              <a:t>بنيوية </a:t>
            </a:r>
            <a:r>
              <a:rPr lang="en-US" sz="4400" b="1" dirty="0">
                <a:solidFill>
                  <a:srgbClr val="FF0000"/>
                </a:solidFill>
              </a:rPr>
              <a:t>AVR architecture  :AVR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30</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تدعم وحدة الحساب و المنطق </a:t>
            </a:r>
            <a:r>
              <a:rPr lang="en-US" sz="3200" dirty="0">
                <a:cs typeface="+mj-cs"/>
              </a:rPr>
              <a:t>ALU </a:t>
            </a:r>
            <a:r>
              <a:rPr lang="ar-SA" sz="3200" dirty="0">
                <a:cs typeface="+mj-cs"/>
              </a:rPr>
              <a:t>العمليات الحسابية و المنطقية بين المسجلات أو بين عدد فوري ثابت و مسجل . كما تقوم وحدة الحساب و المنطق بتنفيذ بعض العمليات على مسجل وحيد . </a:t>
            </a:r>
          </a:p>
          <a:p>
            <a:pPr marL="457200" indent="-457200" algn="just">
              <a:buFontTx/>
              <a:buChar char="-"/>
            </a:pPr>
            <a:r>
              <a:rPr lang="ar-SA" sz="3200" dirty="0">
                <a:cs typeface="+mj-cs"/>
              </a:rPr>
              <a:t>اعتمدت متحكمات </a:t>
            </a:r>
            <a:r>
              <a:rPr lang="en-US" sz="3200" dirty="0">
                <a:cs typeface="+mj-cs"/>
              </a:rPr>
              <a:t>AVR  </a:t>
            </a:r>
            <a:r>
              <a:rPr lang="ar-SA" sz="3200" dirty="0">
                <a:cs typeface="+mj-cs"/>
              </a:rPr>
              <a:t>مفهوم بنية هارفارد </a:t>
            </a:r>
            <a:r>
              <a:rPr lang="en-US" sz="3200" dirty="0">
                <a:cs typeface="+mj-cs"/>
              </a:rPr>
              <a:t>Harvard </a:t>
            </a:r>
            <a:r>
              <a:rPr lang="ar-SA" sz="3200" dirty="0">
                <a:cs typeface="+mj-cs"/>
              </a:rPr>
              <a:t>التي تعنون ذاكرة المعطيات و ذاكرة البرنامج بخطوط منفصلة، حيث يتم الولوج لذاكرة البرنامج بدورة ممر واحدة، فعندما تبدأ وحدة المعالجة المركزية </a:t>
            </a:r>
            <a:r>
              <a:rPr lang="en-US" sz="3200" dirty="0">
                <a:cs typeface="+mj-cs"/>
              </a:rPr>
              <a:t>CPU </a:t>
            </a:r>
            <a:r>
              <a:rPr lang="ar-SA" sz="3200" dirty="0">
                <a:cs typeface="+mj-cs"/>
              </a:rPr>
              <a:t>بتنفيذ التعليمة الأولى, فإنه يتم إحضار شيفرة التعليمة التالية من ذاكرة البرنامج, و بالتالي أدت هذه البنية إلى تنفيذ التعليمة بدورة ساعة واحدة . </a:t>
            </a:r>
            <a:endParaRPr lang="en-US" sz="3200" dirty="0">
              <a:cs typeface="+mj-cs"/>
            </a:endParaRPr>
          </a:p>
        </p:txBody>
      </p:sp>
    </p:spTree>
    <p:extLst>
      <p:ext uri="{BB962C8B-B14F-4D97-AF65-F5344CB8AC3E}">
        <p14:creationId xmlns:p14="http://schemas.microsoft.com/office/powerpoint/2010/main" val="286129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11287"/>
            <a:ext cx="524688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I/O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31</a:t>
            </a:fld>
            <a:endParaRPr lang="ar-SA"/>
          </a:p>
        </p:txBody>
      </p:sp>
      <p:sp>
        <p:nvSpPr>
          <p:cNvPr id="3" name="مستطيل 2"/>
          <p:cNvSpPr/>
          <p:nvPr/>
        </p:nvSpPr>
        <p:spPr>
          <a:xfrm>
            <a:off x="658387" y="1124744"/>
            <a:ext cx="7959766" cy="5509200"/>
          </a:xfrm>
          <a:prstGeom prst="rect">
            <a:avLst/>
          </a:prstGeom>
        </p:spPr>
        <p:txBody>
          <a:bodyPr wrap="square">
            <a:spAutoFit/>
          </a:bodyPr>
          <a:lstStyle/>
          <a:p>
            <a:pPr marL="457200" indent="-457200" algn="just">
              <a:buFontTx/>
              <a:buChar char="-"/>
            </a:pPr>
            <a:r>
              <a:rPr lang="ar-SA" sz="3200" dirty="0">
                <a:cs typeface="+mj-cs"/>
              </a:rPr>
              <a:t>يمكن برمجة المنافذ </a:t>
            </a:r>
            <a:r>
              <a:rPr lang="en-US" sz="3200" dirty="0">
                <a:cs typeface="+mj-cs"/>
              </a:rPr>
              <a:t> I/O </a:t>
            </a:r>
            <a:r>
              <a:rPr lang="ar-SA" sz="3200" dirty="0">
                <a:cs typeface="+mj-cs"/>
              </a:rPr>
              <a:t>في </a:t>
            </a:r>
            <a:r>
              <a:rPr lang="ar-SY" sz="3200" dirty="0">
                <a:cs typeface="+mj-cs"/>
              </a:rPr>
              <a:t>  </a:t>
            </a:r>
            <a:r>
              <a:rPr lang="en-US" sz="3200" dirty="0">
                <a:cs typeface="+mj-cs"/>
              </a:rPr>
              <a:t>MICOCONTROLLER  </a:t>
            </a:r>
            <a:r>
              <a:rPr lang="ar-SY" sz="3200" dirty="0">
                <a:cs typeface="+mj-cs"/>
              </a:rPr>
              <a:t> </a:t>
            </a:r>
            <a:r>
              <a:rPr lang="ar-SA" sz="3200" dirty="0">
                <a:cs typeface="+mj-cs"/>
              </a:rPr>
              <a:t>لتعمل أقطاب </a:t>
            </a:r>
            <a:r>
              <a:rPr lang="en-US" sz="3200" dirty="0">
                <a:cs typeface="+mj-cs"/>
              </a:rPr>
              <a:t> PINS </a:t>
            </a:r>
            <a:r>
              <a:rPr lang="ar-SA" sz="3200" dirty="0">
                <a:cs typeface="+mj-cs"/>
              </a:rPr>
              <a:t>كمخارج أو مداخل، حيث تستخدم المداخل للحصول على معطيات أو أوامر من الوسط الخارجي، أما المخارج تستخدم لأعطاء معطيات أو أوامر إلى الوسط الخارجي،ويمكن برمجة كل قطب </a:t>
            </a:r>
            <a:r>
              <a:rPr lang="en-US" sz="3200" dirty="0">
                <a:cs typeface="+mj-cs"/>
              </a:rPr>
              <a:t>PIN </a:t>
            </a:r>
            <a:r>
              <a:rPr lang="ar-SA" sz="3200" dirty="0">
                <a:cs typeface="+mj-cs"/>
              </a:rPr>
              <a:t>على حدى لتعمل كمدخل أو كمخرج.</a:t>
            </a:r>
          </a:p>
          <a:p>
            <a:pPr marL="457200" indent="-457200" algn="just">
              <a:buFontTx/>
              <a:buChar char="-"/>
            </a:pPr>
            <a:r>
              <a:rPr lang="ar-SA" sz="3200" dirty="0">
                <a:cs typeface="+mj-cs"/>
              </a:rPr>
              <a:t>طول المنفذ </a:t>
            </a:r>
            <a:r>
              <a:rPr lang="en-US" sz="3200" dirty="0">
                <a:cs typeface="+mj-cs"/>
              </a:rPr>
              <a:t> PORT </a:t>
            </a:r>
            <a:r>
              <a:rPr lang="ar-SA" sz="3200" dirty="0">
                <a:cs typeface="+mj-cs"/>
              </a:rPr>
              <a:t>في </a:t>
            </a:r>
            <a:r>
              <a:rPr lang="en-US" sz="3200" dirty="0">
                <a:cs typeface="+mj-cs"/>
              </a:rPr>
              <a:t>AVR </a:t>
            </a:r>
            <a:r>
              <a:rPr lang="ar-SY" sz="3200" dirty="0">
                <a:cs typeface="+mj-cs"/>
              </a:rPr>
              <a:t> </a:t>
            </a:r>
            <a:r>
              <a:rPr lang="ar-SA" sz="3200" dirty="0">
                <a:cs typeface="+mj-cs"/>
              </a:rPr>
              <a:t>هو </a:t>
            </a:r>
            <a:r>
              <a:rPr lang="en-US" sz="3200" dirty="0">
                <a:cs typeface="+mj-cs"/>
              </a:rPr>
              <a:t>8 Bit </a:t>
            </a:r>
            <a:r>
              <a:rPr lang="ar-SA" sz="3200" dirty="0">
                <a:cs typeface="+mj-cs"/>
              </a:rPr>
              <a:t>لأن </a:t>
            </a:r>
            <a:r>
              <a:rPr lang="en-US" sz="3200" dirty="0">
                <a:cs typeface="+mj-cs"/>
              </a:rPr>
              <a:t> CPU  </a:t>
            </a:r>
            <a:r>
              <a:rPr lang="ar-SA" sz="3200" dirty="0">
                <a:cs typeface="+mj-cs"/>
              </a:rPr>
              <a:t>في </a:t>
            </a:r>
            <a:r>
              <a:rPr lang="en-US" sz="3200" dirty="0">
                <a:cs typeface="+mj-cs"/>
              </a:rPr>
              <a:t>AVR </a:t>
            </a:r>
            <a:r>
              <a:rPr lang="ar-SY" sz="3200" dirty="0">
                <a:cs typeface="+mj-cs"/>
              </a:rPr>
              <a:t> </a:t>
            </a:r>
            <a:r>
              <a:rPr lang="ar-SA" sz="3200" dirty="0">
                <a:cs typeface="+mj-cs"/>
              </a:rPr>
              <a:t>يعالج معطيات بطول </a:t>
            </a:r>
            <a:r>
              <a:rPr lang="en-US" sz="3200" dirty="0">
                <a:cs typeface="+mj-cs"/>
              </a:rPr>
              <a:t>8 Bit ، </a:t>
            </a:r>
            <a:r>
              <a:rPr lang="ar-SA" sz="3200" dirty="0">
                <a:cs typeface="+mj-cs"/>
              </a:rPr>
              <a:t>يمكن أن يعمل كمداخل أو مخارج ويمكن  لبعض أقطاب المنفذ </a:t>
            </a:r>
            <a:r>
              <a:rPr lang="en-US" sz="3200" dirty="0">
                <a:cs typeface="+mj-cs"/>
              </a:rPr>
              <a:t>PORT </a:t>
            </a:r>
            <a:r>
              <a:rPr lang="ar-SA" sz="3200" dirty="0">
                <a:cs typeface="+mj-cs"/>
              </a:rPr>
              <a:t>أن تملك وظائف أخرى.</a:t>
            </a:r>
          </a:p>
        </p:txBody>
      </p:sp>
    </p:spTree>
    <p:extLst>
      <p:ext uri="{BB962C8B-B14F-4D97-AF65-F5344CB8AC3E}">
        <p14:creationId xmlns:p14="http://schemas.microsoft.com/office/powerpoint/2010/main" val="374020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32</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eriod"/>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eriod"/>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eriod"/>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02897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074526" y="211287"/>
            <a:ext cx="6008055" cy="769441"/>
          </a:xfrm>
          <a:prstGeom prst="rect">
            <a:avLst/>
          </a:prstGeom>
        </p:spPr>
        <p:txBody>
          <a:bodyPr wrap="none">
            <a:spAutoFit/>
          </a:bodyPr>
          <a:lstStyle/>
          <a:p>
            <a:r>
              <a:rPr lang="ar-SA" sz="4400" b="1" dirty="0">
                <a:solidFill>
                  <a:srgbClr val="FF0000"/>
                </a:solidFill>
              </a:rPr>
              <a:t>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33</a:t>
            </a:fld>
            <a:endParaRPr lang="ar-SA"/>
          </a:p>
        </p:txBody>
      </p:sp>
      <p:sp>
        <p:nvSpPr>
          <p:cNvPr id="3" name="مستطيل 2"/>
          <p:cNvSpPr/>
          <p:nvPr/>
        </p:nvSpPr>
        <p:spPr>
          <a:xfrm>
            <a:off x="658387" y="1124744"/>
            <a:ext cx="7959766" cy="5016758"/>
          </a:xfrm>
          <a:prstGeom prst="rect">
            <a:avLst/>
          </a:prstGeom>
        </p:spPr>
        <p:txBody>
          <a:bodyPr wrap="square">
            <a:spAutoFit/>
          </a:bodyPr>
          <a:lstStyle/>
          <a:p>
            <a:pPr lvl="0"/>
            <a:r>
              <a:rPr lang="ar-SA" sz="3200" b="1" dirty="0">
                <a:solidFill>
                  <a:schemeClr val="accent1"/>
                </a:solidFill>
                <a:cs typeface="+mj-cs"/>
              </a:rPr>
              <a:t>يمتلك كل منفذ ثلاث مسجلات:</a:t>
            </a:r>
            <a:endParaRPr lang="en-US" sz="3200" b="1" dirty="0">
              <a:solidFill>
                <a:schemeClr val="accent1"/>
              </a:solidFill>
              <a:cs typeface="+mj-cs"/>
            </a:endParaRPr>
          </a:p>
          <a:p>
            <a:pPr marL="514350" indent="-514350">
              <a:buFont typeface="+mj-lt"/>
              <a:buAutoNum type="arabicParenR"/>
            </a:pPr>
            <a:r>
              <a:rPr lang="ar-SA" sz="3200" dirty="0">
                <a:cs typeface="+mj-cs"/>
              </a:rPr>
              <a:t> مسجل تحكم </a:t>
            </a:r>
            <a:r>
              <a:rPr lang="en-US" sz="3200" dirty="0">
                <a:cs typeface="+mj-cs"/>
              </a:rPr>
              <a:t>DDRX</a:t>
            </a:r>
            <a:r>
              <a:rPr lang="ar-SA" sz="3200" dirty="0">
                <a:cs typeface="+mj-cs"/>
              </a:rPr>
              <a:t>: هو مسجل بطول </a:t>
            </a:r>
            <a:r>
              <a:rPr lang="en-US" sz="3200" dirty="0">
                <a:cs typeface="+mj-cs"/>
              </a:rPr>
              <a:t>8Bit</a:t>
            </a:r>
            <a:r>
              <a:rPr lang="ar-SA" sz="3200" dirty="0">
                <a:cs typeface="+mj-cs"/>
              </a:rPr>
              <a:t> يستخدم لتحديد أتجاه أقطاب </a:t>
            </a:r>
            <a:r>
              <a:rPr lang="en-US" sz="3200" dirty="0">
                <a:cs typeface="+mj-cs"/>
              </a:rPr>
              <a:t>PINS</a:t>
            </a:r>
            <a:r>
              <a:rPr lang="ar-SA" sz="3200" dirty="0">
                <a:cs typeface="+mj-cs"/>
              </a:rPr>
              <a:t> المنفذ (برمجة أقطاب </a:t>
            </a:r>
            <a:r>
              <a:rPr lang="en-US" sz="3200" dirty="0">
                <a:cs typeface="+mj-cs"/>
              </a:rPr>
              <a:t>PINS</a:t>
            </a:r>
            <a:r>
              <a:rPr lang="ar-SA" sz="3200" dirty="0">
                <a:cs typeface="+mj-cs"/>
              </a:rPr>
              <a:t>  المنفذ كمخارج أو مداخل) . فأذا كان </a:t>
            </a:r>
            <a:r>
              <a:rPr lang="en-US" sz="3200" dirty="0">
                <a:cs typeface="+mj-cs"/>
              </a:rPr>
              <a:t>DDRX BIT=0</a:t>
            </a:r>
            <a:r>
              <a:rPr lang="ar-SA" sz="3200" dirty="0">
                <a:cs typeface="+mj-cs"/>
              </a:rPr>
              <a:t> يعمل القطب </a:t>
            </a:r>
            <a:r>
              <a:rPr lang="en-US" sz="3200" dirty="0">
                <a:cs typeface="+mj-cs"/>
              </a:rPr>
              <a:t>PIN </a:t>
            </a:r>
            <a:r>
              <a:rPr lang="ar-SA" sz="3200" dirty="0">
                <a:cs typeface="+mj-cs"/>
              </a:rPr>
              <a:t>كمدخل ، فأذا كان </a:t>
            </a:r>
            <a:r>
              <a:rPr lang="en-US" sz="3200" dirty="0">
                <a:cs typeface="+mj-cs"/>
              </a:rPr>
              <a:t>DDRX BIT=1</a:t>
            </a:r>
            <a:r>
              <a:rPr lang="ar-SA" sz="3200" dirty="0">
                <a:cs typeface="+mj-cs"/>
              </a:rPr>
              <a:t> يعمل القطب </a:t>
            </a:r>
            <a:r>
              <a:rPr lang="en-US" sz="3200" dirty="0">
                <a:cs typeface="+mj-cs"/>
              </a:rPr>
              <a:t>PIN</a:t>
            </a:r>
            <a:r>
              <a:rPr lang="ar-SA" sz="3200" dirty="0">
                <a:cs typeface="+mj-cs"/>
              </a:rPr>
              <a:t> كمخرج.</a:t>
            </a:r>
            <a:endParaRPr lang="en-US" sz="3200" dirty="0">
              <a:cs typeface="+mj-cs"/>
            </a:endParaRPr>
          </a:p>
          <a:p>
            <a:pPr marL="514350" indent="-514350">
              <a:buFont typeface="+mj-lt"/>
              <a:buAutoNum type="arabicParenR"/>
            </a:pPr>
            <a:r>
              <a:rPr lang="en-US" sz="3200" dirty="0">
                <a:cs typeface="+mj-cs"/>
              </a:rPr>
              <a:t> </a:t>
            </a:r>
            <a:r>
              <a:rPr lang="ar-SA" sz="3200" dirty="0">
                <a:cs typeface="+mj-cs"/>
              </a:rPr>
              <a:t>مسجل المعطيات </a:t>
            </a:r>
            <a:r>
              <a:rPr lang="en-US" sz="3200" dirty="0">
                <a:cs typeface="+mj-cs"/>
              </a:rPr>
              <a:t>PORTX</a:t>
            </a:r>
            <a:r>
              <a:rPr lang="ar-SA" sz="3200" dirty="0">
                <a:cs typeface="+mj-cs"/>
              </a:rPr>
              <a:t>: هو مسجل بطول </a:t>
            </a:r>
            <a:r>
              <a:rPr lang="en-US" sz="3200" dirty="0">
                <a:cs typeface="+mj-cs"/>
              </a:rPr>
              <a:t>8Bit</a:t>
            </a:r>
            <a:r>
              <a:rPr lang="ar-SA" sz="3200" dirty="0">
                <a:cs typeface="+mj-cs"/>
              </a:rPr>
              <a:t>  يستخدم لكتابة المعطيات على المنفذ.</a:t>
            </a:r>
            <a:endParaRPr lang="en-US" sz="3200" dirty="0">
              <a:cs typeface="+mj-cs"/>
            </a:endParaRPr>
          </a:p>
          <a:p>
            <a:pPr marL="514350" indent="-514350">
              <a:buFont typeface="+mj-lt"/>
              <a:buAutoNum type="arabicParenR"/>
            </a:pPr>
            <a:r>
              <a:rPr lang="ar-SA" sz="3200" dirty="0">
                <a:cs typeface="+mj-cs"/>
              </a:rPr>
              <a:t> مسجل المعطيات </a:t>
            </a:r>
            <a:r>
              <a:rPr lang="en-US" sz="3200" dirty="0">
                <a:cs typeface="+mj-cs"/>
              </a:rPr>
              <a:t>PINX</a:t>
            </a:r>
            <a:r>
              <a:rPr lang="ar-SY" sz="3200" dirty="0">
                <a:cs typeface="+mj-cs"/>
              </a:rPr>
              <a:t> : </a:t>
            </a:r>
            <a:r>
              <a:rPr lang="ar-SA" sz="3200" dirty="0">
                <a:cs typeface="+mj-cs"/>
              </a:rPr>
              <a:t>هو مسجل بطول </a:t>
            </a:r>
            <a:r>
              <a:rPr lang="en-US" sz="3200" dirty="0">
                <a:cs typeface="+mj-cs"/>
              </a:rPr>
              <a:t>8Bit</a:t>
            </a:r>
            <a:r>
              <a:rPr lang="ar-SA" sz="3200" dirty="0">
                <a:cs typeface="+mj-cs"/>
              </a:rPr>
              <a:t>  يستخدم لقراءة المعطيات من المنفذ. </a:t>
            </a:r>
            <a:endParaRPr lang="en-US" sz="3200" dirty="0">
              <a:cs typeface="+mj-cs"/>
            </a:endParaRPr>
          </a:p>
        </p:txBody>
      </p:sp>
    </p:spTree>
    <p:extLst>
      <p:ext uri="{BB962C8B-B14F-4D97-AF65-F5344CB8AC3E}">
        <p14:creationId xmlns:p14="http://schemas.microsoft.com/office/powerpoint/2010/main" val="334776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34</a:t>
            </a:fld>
            <a:endParaRPr lang="ar-S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84"/>
            <a:ext cx="914400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323528" y="109538"/>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ستطيل 6"/>
          <p:cNvSpPr/>
          <p:nvPr/>
        </p:nvSpPr>
        <p:spPr>
          <a:xfrm>
            <a:off x="323528" y="1116013"/>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323528" y="2132856"/>
            <a:ext cx="8280920" cy="1015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459979" y="4721225"/>
            <a:ext cx="7696472" cy="507603"/>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5895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35</a:t>
            </a:fld>
            <a:endParaRPr lang="ar-SA"/>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9" y="0"/>
            <a:ext cx="9036496" cy="67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785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36</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latin typeface="Times New Roman"/>
                <a:ea typeface="Times New Roman"/>
                <a:cs typeface="+mj-cs"/>
              </a:rPr>
              <a:t>مثال 1: برمج </a:t>
            </a:r>
            <a:r>
              <a:rPr lang="en-US" sz="3200" dirty="0">
                <a:latin typeface="Times New Roman"/>
                <a:ea typeface="Times New Roman"/>
                <a:cs typeface="+mj-cs"/>
              </a:rPr>
              <a:t>PORTB</a:t>
            </a:r>
            <a:r>
              <a:rPr lang="ar-SA" sz="3200" dirty="0">
                <a:latin typeface="Times New Roman"/>
                <a:ea typeface="Times New Roman"/>
                <a:cs typeface="+mj-cs"/>
              </a:rPr>
              <a:t> لتعمل أقطابه مخارج واجعل  حالة المخارج </a:t>
            </a:r>
            <a:r>
              <a:rPr lang="en-US" sz="3200" dirty="0">
                <a:latin typeface="Times New Roman"/>
                <a:ea typeface="Times New Roman"/>
                <a:cs typeface="+mj-cs"/>
              </a:rPr>
              <a:t>0B00000111</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ar-SA" sz="3200" dirty="0">
                <a:latin typeface="Times New Roman"/>
                <a:ea typeface="Times New Roman"/>
                <a:cs typeface="+mj-cs"/>
              </a:rPr>
              <a:t>الحل:</a:t>
            </a: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ar-SA" sz="3200" dirty="0">
              <a:latin typeface="Times New Roman"/>
              <a:ea typeface="Times New Roman"/>
              <a:cs typeface="+mj-cs"/>
            </a:endParaRPr>
          </a:p>
          <a:p>
            <a:pPr marL="16510" indent="-16510"/>
            <a:endParaRPr lang="en-US" sz="3200" dirty="0">
              <a:latin typeface="Times New Roman"/>
              <a:ea typeface="Times New Roman"/>
              <a:cs typeface="+mj-cs"/>
            </a:endParaRPr>
          </a:p>
          <a:p>
            <a:pPr marL="16510" indent="-16510" algn="l"/>
            <a:r>
              <a:rPr lang="en-US" sz="3200" dirty="0">
                <a:latin typeface="Times New Roman"/>
                <a:ea typeface="Times New Roman"/>
                <a:cs typeface="+mj-cs"/>
              </a:rPr>
              <a:t>DDRB=0B11111111;</a:t>
            </a:r>
          </a:p>
          <a:p>
            <a:pPr marL="16510" indent="-16510" algn="l"/>
            <a:r>
              <a:rPr lang="en-US" sz="3200" dirty="0">
                <a:latin typeface="Times New Roman"/>
                <a:ea typeface="Times New Roman"/>
                <a:cs typeface="+mj-cs"/>
              </a:rPr>
              <a:t>PORTB=0B00000111;</a:t>
            </a:r>
          </a:p>
          <a:p>
            <a:pPr marL="16510" indent="-16510"/>
            <a:r>
              <a:rPr lang="ar-SY" sz="3200" dirty="0">
                <a:latin typeface="Times New Roman"/>
                <a:ea typeface="Times New Roman"/>
                <a:cs typeface="+mj-cs"/>
              </a:rPr>
              <a:t> </a:t>
            </a:r>
            <a:endParaRPr lang="en-US" sz="3200" dirty="0">
              <a:latin typeface="Times New Roman"/>
              <a:ea typeface="Times New Roman"/>
              <a:cs typeface="+mj-cs"/>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45" y="2636912"/>
            <a:ext cx="85534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37</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827584" y="1157338"/>
            <a:ext cx="7272808" cy="3416320"/>
          </a:xfrm>
          <a:prstGeom prst="rect">
            <a:avLst/>
          </a:prstGeom>
        </p:spPr>
        <p:txBody>
          <a:bodyPr wrap="square">
            <a:spAutoFit/>
          </a:bodyPr>
          <a:lstStyle/>
          <a:p>
            <a:pPr marL="16510" indent="-16510"/>
            <a:r>
              <a:rPr lang="ar-SA" sz="3200" dirty="0">
                <a:latin typeface="Times New Roman"/>
                <a:ea typeface="Times New Roman"/>
                <a:cs typeface="+mj-cs"/>
              </a:rPr>
              <a:t>مثال 2: برمج القطب  </a:t>
            </a:r>
            <a:r>
              <a:rPr lang="en-US" sz="3200" dirty="0">
                <a:latin typeface="Times New Roman"/>
                <a:ea typeface="Times New Roman"/>
                <a:cs typeface="+mj-cs"/>
              </a:rPr>
              <a:t>PB3</a:t>
            </a:r>
            <a:r>
              <a:rPr lang="ar-SA" sz="3200" dirty="0">
                <a:latin typeface="Times New Roman"/>
                <a:ea typeface="Times New Roman"/>
                <a:cs typeface="+mj-cs"/>
              </a:rPr>
              <a:t>في المنفذ </a:t>
            </a:r>
            <a:r>
              <a:rPr lang="en-US" sz="3200" dirty="0">
                <a:latin typeface="Times New Roman"/>
                <a:ea typeface="Times New Roman"/>
                <a:cs typeface="+mj-cs"/>
              </a:rPr>
              <a:t>PORTB</a:t>
            </a:r>
            <a:r>
              <a:rPr lang="ar-SA" sz="3200" dirty="0">
                <a:latin typeface="Times New Roman"/>
                <a:ea typeface="Times New Roman"/>
                <a:cs typeface="+mj-cs"/>
              </a:rPr>
              <a:t> كمخرج وباقي الأقطاب مداخل</a:t>
            </a:r>
          </a:p>
          <a:p>
            <a:pPr marL="16510" indent="-16510"/>
            <a:endParaRPr lang="ar-SA" sz="3200" dirty="0">
              <a:latin typeface="Times New Roman"/>
              <a:ea typeface="Times New Roman"/>
              <a:cs typeface="+mj-cs"/>
            </a:endParaRPr>
          </a:p>
          <a:p>
            <a:pPr marL="16510" indent="-16510"/>
            <a:r>
              <a:rPr lang="ar-SA" sz="3200" dirty="0">
                <a:latin typeface="Times New Roman"/>
                <a:ea typeface="Times New Roman"/>
                <a:cs typeface="+mj-cs"/>
              </a:rPr>
              <a:t>الحل:</a:t>
            </a:r>
            <a:endParaRPr lang="en-US" sz="3200" dirty="0">
              <a:latin typeface="Times New Roman"/>
              <a:ea typeface="Times New Roman"/>
              <a:cs typeface="+mj-cs"/>
            </a:endParaRPr>
          </a:p>
          <a:p>
            <a:pPr marL="16510" indent="-16510" algn="l"/>
            <a:r>
              <a:rPr lang="ar-SY" sz="3200" dirty="0">
                <a:latin typeface="Times New Roman"/>
                <a:ea typeface="Times New Roman"/>
                <a:cs typeface="+mj-cs"/>
              </a:rPr>
              <a:t> </a:t>
            </a:r>
            <a:r>
              <a:rPr lang="en-US" sz="4400" dirty="0">
                <a:latin typeface="Times New Roman"/>
                <a:ea typeface="Times New Roman"/>
                <a:cs typeface="+mj-cs"/>
              </a:rPr>
              <a:t>DDRB=0B00001000;</a:t>
            </a:r>
          </a:p>
          <a:p>
            <a:pPr marL="16510" indent="-16510"/>
            <a:r>
              <a:rPr lang="ar-SY" sz="4400" dirty="0">
                <a:latin typeface="Times New Roman"/>
                <a:ea typeface="Times New Roman"/>
                <a:cs typeface="+mj-cs"/>
              </a:rPr>
              <a:t> </a:t>
            </a:r>
            <a:endParaRPr lang="en-US" sz="4400" dirty="0">
              <a:latin typeface="Times New Roman"/>
              <a:ea typeface="Times New Roman"/>
              <a:cs typeface="+mj-cs"/>
            </a:endParaRPr>
          </a:p>
        </p:txBody>
      </p:sp>
      <p:cxnSp>
        <p:nvCxnSpPr>
          <p:cNvPr id="15" name="رابط كسهم مستقيم 14"/>
          <p:cNvCxnSpPr/>
          <p:nvPr/>
        </p:nvCxnSpPr>
        <p:spPr>
          <a:xfrm>
            <a:off x="4716016" y="269806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مستطيل 15"/>
          <p:cNvSpPr/>
          <p:nvPr/>
        </p:nvSpPr>
        <p:spPr>
          <a:xfrm>
            <a:off x="4348030" y="2223740"/>
            <a:ext cx="87204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PB3</a:t>
            </a:r>
            <a:endParaRPr lang="ar-SA" sz="2400" b="1" dirty="0">
              <a:solidFill>
                <a:schemeClr val="tx1"/>
              </a:solidFill>
            </a:endParaRPr>
          </a:p>
        </p:txBody>
      </p:sp>
    </p:spTree>
    <p:extLst>
      <p:ext uri="{BB962C8B-B14F-4D97-AF65-F5344CB8AC3E}">
        <p14:creationId xmlns:p14="http://schemas.microsoft.com/office/powerpoint/2010/main" val="40182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5509200"/>
          </a:xfrm>
          <a:prstGeom prst="rect">
            <a:avLst/>
          </a:prstGeom>
        </p:spPr>
        <p:txBody>
          <a:bodyPr wrap="square">
            <a:spAutoFit/>
          </a:bodyPr>
          <a:lstStyle/>
          <a:p>
            <a:pPr marL="16510" indent="-16510"/>
            <a:r>
              <a:rPr lang="ar-SA" sz="3200" dirty="0">
                <a:solidFill>
                  <a:prstClr val="black"/>
                </a:solidFill>
                <a:latin typeface="Times New Roman"/>
                <a:ea typeface="Times New Roman"/>
                <a:cs typeface="+mj-cs"/>
              </a:rPr>
              <a:t>مثال 3: برمج </a:t>
            </a:r>
            <a:r>
              <a:rPr lang="en-US" sz="3200" dirty="0">
                <a:solidFill>
                  <a:prstClr val="black"/>
                </a:solidFill>
                <a:latin typeface="Times New Roman"/>
                <a:ea typeface="Times New Roman"/>
                <a:cs typeface="+mj-cs"/>
              </a:rPr>
              <a:t>PORTD</a:t>
            </a:r>
            <a:r>
              <a:rPr lang="ar-SA" sz="3200" dirty="0">
                <a:solidFill>
                  <a:prstClr val="black"/>
                </a:solidFill>
                <a:latin typeface="Times New Roman"/>
                <a:ea typeface="Times New Roman"/>
                <a:cs typeface="+mj-cs"/>
              </a:rPr>
              <a:t> لتعمل أقطابه كمداخل وقم بالقراء ة هذه المداخل.</a:t>
            </a:r>
            <a:endParaRPr lang="en-US" sz="3200" dirty="0">
              <a:solidFill>
                <a:prstClr val="black"/>
              </a:solidFill>
              <a:latin typeface="Times New Roman"/>
              <a:ea typeface="Times New Roman"/>
              <a:cs typeface="+mj-cs"/>
            </a:endParaRPr>
          </a:p>
          <a:p>
            <a:pPr marL="16510" indent="-16510" algn="l"/>
            <a:r>
              <a:rPr lang="en-US" sz="3200" dirty="0">
                <a:solidFill>
                  <a:prstClr val="black"/>
                </a:solidFill>
                <a:latin typeface="Times New Roman"/>
                <a:ea typeface="Times New Roman"/>
                <a:cs typeface="+mj-cs"/>
              </a:rPr>
              <a:t>unsigned Short </a:t>
            </a:r>
            <a:r>
              <a:rPr lang="en-US" sz="3200" dirty="0" err="1">
                <a:solidFill>
                  <a:prstClr val="black"/>
                </a:solidFill>
                <a:latin typeface="Times New Roman"/>
                <a:ea typeface="Times New Roman"/>
                <a:cs typeface="+mj-cs"/>
              </a:rPr>
              <a:t>int</a:t>
            </a:r>
            <a:r>
              <a:rPr lang="en-US" sz="3200" dirty="0">
                <a:solidFill>
                  <a:prstClr val="black"/>
                </a:solidFill>
                <a:latin typeface="Times New Roman"/>
                <a:ea typeface="Times New Roman"/>
                <a:cs typeface="+mj-cs"/>
              </a:rPr>
              <a:t> x;</a:t>
            </a:r>
          </a:p>
          <a:p>
            <a:pPr marL="16510" indent="-16510" algn="l"/>
            <a:r>
              <a:rPr lang="en-US" sz="3200" dirty="0">
                <a:solidFill>
                  <a:prstClr val="black"/>
                </a:solidFill>
                <a:latin typeface="Times New Roman"/>
                <a:ea typeface="Times New Roman"/>
                <a:cs typeface="+mj-cs"/>
              </a:rPr>
              <a:t>DDRD=0b0000000;</a:t>
            </a:r>
          </a:p>
          <a:p>
            <a:pPr algn="l"/>
            <a:r>
              <a:rPr lang="en-US" sz="3200" dirty="0">
                <a:solidFill>
                  <a:prstClr val="black"/>
                </a:solidFill>
                <a:latin typeface="Times New Roman"/>
                <a:ea typeface="Times New Roman"/>
                <a:cs typeface="+mj-cs"/>
              </a:rPr>
              <a:t>X=PIND</a:t>
            </a:r>
          </a:p>
          <a:p>
            <a:pPr marL="16510" indent="-16510"/>
            <a:r>
              <a:rPr lang="ar-SA" sz="3200" dirty="0">
                <a:latin typeface="Times New Roman"/>
                <a:ea typeface="Times New Roman"/>
                <a:cs typeface="+mj-cs"/>
              </a:rPr>
              <a:t>مثال 4:  برمج القطب  </a:t>
            </a:r>
            <a:r>
              <a:rPr lang="en-US" sz="3200" dirty="0">
                <a:latin typeface="Times New Roman"/>
                <a:ea typeface="Times New Roman"/>
                <a:cs typeface="+mj-cs"/>
              </a:rPr>
              <a:t>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كمخرج  واجعله في حالة </a:t>
            </a:r>
            <a:r>
              <a:rPr lang="en-US" sz="3200" dirty="0">
                <a:latin typeface="Times New Roman"/>
                <a:ea typeface="Times New Roman"/>
                <a:cs typeface="+mj-cs"/>
              </a:rPr>
              <a:t>1 Logic</a:t>
            </a:r>
            <a:r>
              <a:rPr lang="ar-SA" sz="3200" dirty="0">
                <a:latin typeface="Times New Roman"/>
                <a:ea typeface="Times New Roman"/>
                <a:cs typeface="+mj-cs"/>
              </a:rPr>
              <a:t> .</a:t>
            </a:r>
            <a:endParaRPr lang="en-US" sz="3200" dirty="0">
              <a:latin typeface="Times New Roman"/>
              <a:ea typeface="Times New Roman"/>
              <a:cs typeface="+mj-cs"/>
            </a:endParaRPr>
          </a:p>
          <a:p>
            <a:pPr marL="16510" indent="-16510"/>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0=1;</a:t>
            </a:r>
          </a:p>
          <a:p>
            <a:pPr marL="16510" indent="-16510" algn="l"/>
            <a:r>
              <a:rPr lang="en-US" sz="3200" dirty="0">
                <a:latin typeface="Times New Roman"/>
                <a:ea typeface="Times New Roman"/>
                <a:cs typeface="+mj-cs"/>
              </a:rPr>
              <a:t>PORTC. 0=1;</a:t>
            </a:r>
          </a:p>
          <a:p>
            <a:pPr algn="l"/>
            <a:endParaRPr lang="ar-SA" sz="3200" dirty="0">
              <a:solidFill>
                <a:prstClr val="black"/>
              </a:solidFill>
              <a:cs typeface="+mj-cs"/>
            </a:endParaRPr>
          </a:p>
        </p:txBody>
      </p:sp>
    </p:spTree>
    <p:extLst>
      <p:ext uri="{BB962C8B-B14F-4D97-AF65-F5344CB8AC3E}">
        <p14:creationId xmlns:p14="http://schemas.microsoft.com/office/powerpoint/2010/main" val="241395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685169" y="211287"/>
            <a:ext cx="7325723" cy="769441"/>
          </a:xfrm>
          <a:prstGeom prst="rect">
            <a:avLst/>
          </a:prstGeom>
        </p:spPr>
        <p:txBody>
          <a:bodyPr wrap="none">
            <a:spAutoFit/>
          </a:bodyPr>
          <a:lstStyle/>
          <a:p>
            <a:r>
              <a:rPr lang="ar-SA" sz="4400" b="1" dirty="0">
                <a:solidFill>
                  <a:srgbClr val="FF0000"/>
                </a:solidFill>
              </a:rPr>
              <a:t>برمجة المنافذ </a:t>
            </a:r>
            <a:r>
              <a:rPr lang="en-US" sz="4400" b="1" dirty="0">
                <a:solidFill>
                  <a:srgbClr val="FF0000"/>
                </a:solidFill>
              </a:rPr>
              <a:t> PORTS </a:t>
            </a:r>
            <a:r>
              <a:rPr lang="ar-SA" sz="4400" b="1" dirty="0">
                <a:solidFill>
                  <a:srgbClr val="FF0000"/>
                </a:solidFill>
              </a:rPr>
              <a:t>في عائلة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39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5:  برمج القطب </a:t>
            </a:r>
            <a:r>
              <a:rPr lang="en-US" sz="3200" dirty="0">
                <a:latin typeface="Times New Roman"/>
                <a:ea typeface="Times New Roman"/>
                <a:cs typeface="+mj-cs"/>
              </a:rPr>
              <a:t> PC0</a:t>
            </a:r>
            <a:r>
              <a:rPr lang="ar-SA" sz="3200" dirty="0">
                <a:latin typeface="Times New Roman"/>
                <a:ea typeface="Times New Roman"/>
                <a:cs typeface="+mj-cs"/>
              </a:rPr>
              <a:t> في المنفذ </a:t>
            </a:r>
            <a:r>
              <a:rPr lang="en-US" sz="3200" dirty="0">
                <a:latin typeface="Times New Roman"/>
                <a:ea typeface="Times New Roman"/>
                <a:cs typeface="+mj-cs"/>
              </a:rPr>
              <a:t>PORTC</a:t>
            </a:r>
            <a:r>
              <a:rPr lang="ar-SA" sz="3200" dirty="0">
                <a:latin typeface="Times New Roman"/>
                <a:ea typeface="Times New Roman"/>
                <a:cs typeface="+mj-cs"/>
              </a:rPr>
              <a:t> كمدخل  و اخرج حالته على القطب </a:t>
            </a:r>
            <a:r>
              <a:rPr lang="en-US" sz="3200" dirty="0">
                <a:latin typeface="Times New Roman"/>
                <a:ea typeface="Times New Roman"/>
                <a:cs typeface="+mj-cs"/>
              </a:rPr>
              <a:t>PB0</a:t>
            </a:r>
            <a:r>
              <a:rPr lang="ar-SA" sz="3200" dirty="0">
                <a:latin typeface="Times New Roman"/>
                <a:ea typeface="Times New Roman"/>
                <a:cs typeface="+mj-cs"/>
              </a:rPr>
              <a:t>.</a:t>
            </a:r>
            <a:endParaRPr lang="en-US" sz="3200" dirty="0">
              <a:latin typeface="Times New Roman"/>
              <a:ea typeface="Times New Roman"/>
              <a:cs typeface="+mj-cs"/>
            </a:endParaRPr>
          </a:p>
          <a:p>
            <a:pPr algn="l"/>
            <a:r>
              <a:rPr lang="en-US" sz="3200" dirty="0">
                <a:latin typeface="Times New Roman"/>
                <a:ea typeface="Times New Roman"/>
                <a:cs typeface="+mj-cs"/>
              </a:rPr>
              <a:t> </a:t>
            </a:r>
          </a:p>
          <a:p>
            <a:pPr marL="16510" indent="-16510" algn="l"/>
            <a:r>
              <a:rPr lang="en-US" sz="3200" dirty="0">
                <a:latin typeface="Times New Roman"/>
                <a:ea typeface="Times New Roman"/>
                <a:cs typeface="+mj-cs"/>
              </a:rPr>
              <a:t>DDRC. 0=0;</a:t>
            </a:r>
          </a:p>
          <a:p>
            <a:pPr marL="16510" indent="-16510" algn="l"/>
            <a:r>
              <a:rPr lang="en-US" sz="3200" dirty="0">
                <a:latin typeface="Times New Roman"/>
                <a:ea typeface="Times New Roman"/>
                <a:cs typeface="+mj-cs"/>
              </a:rPr>
              <a:t>DDRB. 0=1;</a:t>
            </a:r>
          </a:p>
          <a:p>
            <a:pPr marL="16510" indent="-16510" algn="l"/>
            <a:r>
              <a:rPr lang="en-US" sz="3200" dirty="0">
                <a:latin typeface="Times New Roman"/>
                <a:ea typeface="Times New Roman"/>
                <a:cs typeface="+mj-cs"/>
              </a:rPr>
              <a:t>PORTB. 0=PINC. 0;</a:t>
            </a:r>
          </a:p>
          <a:p>
            <a:endParaRPr lang="ar-SA" sz="3200" dirty="0">
              <a:solidFill>
                <a:srgbClr val="FF0000"/>
              </a:solidFill>
              <a:cs typeface="+mj-cs"/>
            </a:endParaRPr>
          </a:p>
          <a:p>
            <a:endParaRPr lang="ar-SA" sz="3200" dirty="0">
              <a:solidFill>
                <a:srgbClr val="FF0000"/>
              </a:solidFill>
              <a:cs typeface="+mj-cs"/>
            </a:endParaRPr>
          </a:p>
          <a:p>
            <a:r>
              <a:rPr lang="ar-SA" sz="3200" b="1" dirty="0">
                <a:solidFill>
                  <a:srgbClr val="FF0000"/>
                </a:solidFill>
                <a:cs typeface="+mj-cs"/>
              </a:rPr>
              <a:t>ملاحظة هامة</a:t>
            </a:r>
            <a:r>
              <a:rPr lang="ar-SA" sz="3200" b="1" dirty="0">
                <a:solidFill>
                  <a:prstClr val="black"/>
                </a:solidFill>
                <a:cs typeface="+mj-cs"/>
              </a:rPr>
              <a:t>: </a:t>
            </a:r>
            <a:r>
              <a:rPr lang="ar-SA" sz="3200" b="1" dirty="0">
                <a:solidFill>
                  <a:srgbClr val="00B0F0"/>
                </a:solidFill>
                <a:cs typeface="+mj-cs"/>
              </a:rPr>
              <a:t>بشكل افتراضي </a:t>
            </a:r>
            <a:r>
              <a:rPr lang="en-US" sz="3200" b="1" dirty="0">
                <a:solidFill>
                  <a:srgbClr val="00B0F0"/>
                </a:solidFill>
                <a:cs typeface="+mj-cs"/>
              </a:rPr>
              <a:t>PORTS</a:t>
            </a:r>
            <a:r>
              <a:rPr lang="ar-SA" sz="3200" b="1" dirty="0">
                <a:solidFill>
                  <a:srgbClr val="00B0F0"/>
                </a:solidFill>
                <a:cs typeface="+mj-cs"/>
              </a:rPr>
              <a:t> في </a:t>
            </a:r>
            <a:r>
              <a:rPr lang="en-US" sz="3200" b="1" dirty="0">
                <a:solidFill>
                  <a:srgbClr val="00B0F0"/>
                </a:solidFill>
                <a:cs typeface="+mj-cs"/>
              </a:rPr>
              <a:t>AVR</a:t>
            </a:r>
            <a:r>
              <a:rPr lang="ar-SA" sz="3200" b="1" dirty="0">
                <a:solidFill>
                  <a:srgbClr val="00B0F0"/>
                </a:solidFill>
                <a:cs typeface="+mj-cs"/>
              </a:rPr>
              <a:t> دخل.</a:t>
            </a:r>
          </a:p>
        </p:txBody>
      </p:sp>
    </p:spTree>
    <p:extLst>
      <p:ext uri="{BB962C8B-B14F-4D97-AF65-F5344CB8AC3E}">
        <p14:creationId xmlns:p14="http://schemas.microsoft.com/office/powerpoint/2010/main" val="129734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79512" y="1916832"/>
            <a:ext cx="8712968" cy="4031873"/>
          </a:xfrm>
          <a:prstGeom prst="rect">
            <a:avLst/>
          </a:prstGeom>
        </p:spPr>
        <p:txBody>
          <a:bodyPr wrap="square">
            <a:spAutoFit/>
          </a:bodyPr>
          <a:lstStyle/>
          <a:p>
            <a:pPr marL="457200" lvl="0" indent="-457200">
              <a:buFont typeface="Arial" pitchFamily="34" charset="0"/>
              <a:buChar char="•"/>
            </a:pPr>
            <a:r>
              <a:rPr lang="ar-SY" sz="3200" dirty="0">
                <a:cs typeface="+mj-cs"/>
              </a:rPr>
              <a:t>وحدة المعالجة المركزية</a:t>
            </a:r>
            <a:r>
              <a:rPr lang="ar-SA" sz="3200" dirty="0">
                <a:cs typeface="+mj-cs"/>
              </a:rPr>
              <a:t>  </a:t>
            </a:r>
            <a:r>
              <a:rPr lang="en-US" sz="3200" dirty="0">
                <a:cs typeface="+mj-cs"/>
              </a:rPr>
              <a:t>CPU</a:t>
            </a:r>
            <a:r>
              <a:rPr lang="ar-SA" sz="3200" dirty="0">
                <a:cs typeface="+mj-cs"/>
              </a:rPr>
              <a:t>.</a:t>
            </a:r>
          </a:p>
          <a:p>
            <a:pPr marL="457200" lvl="0" indent="-457200">
              <a:buFont typeface="Arial" pitchFamily="34" charset="0"/>
              <a:buChar char="•"/>
            </a:pPr>
            <a:endParaRPr lang="en-US" sz="3200" dirty="0">
              <a:cs typeface="+mj-cs"/>
            </a:endParaRPr>
          </a:p>
          <a:p>
            <a:pPr marL="457200" indent="-457200">
              <a:buFont typeface="Arial" pitchFamily="34" charset="0"/>
              <a:buChar char="•"/>
            </a:pPr>
            <a:r>
              <a:rPr lang="ar-SY" sz="3200" dirty="0">
                <a:cs typeface="+mj-cs"/>
              </a:rPr>
              <a:t>ذاكرة </a:t>
            </a:r>
            <a:r>
              <a:rPr lang="en-US" sz="3200" dirty="0">
                <a:cs typeface="+mj-cs"/>
              </a:rPr>
              <a:t>ROM</a:t>
            </a:r>
            <a:r>
              <a:rPr lang="ar-SY" sz="3200" dirty="0">
                <a:cs typeface="+mj-cs"/>
              </a:rPr>
              <a:t> لحفظ برنامج تشغيل المتحكم </a:t>
            </a:r>
            <a:r>
              <a:rPr lang="en-US" sz="3200" dirty="0">
                <a:cs typeface="+mj-cs"/>
              </a:rPr>
              <a:t>(Program Memory)</a:t>
            </a:r>
          </a:p>
          <a:p>
            <a:pPr marL="457200" lvl="0" indent="-457200">
              <a:buFont typeface="Arial" pitchFamily="34" charset="0"/>
              <a:buChar char="•"/>
            </a:pPr>
            <a:endParaRPr lang="ar-SA" sz="3200" dirty="0">
              <a:cs typeface="+mj-cs"/>
            </a:endParaRPr>
          </a:p>
          <a:p>
            <a:pPr marL="457200" lvl="0" indent="-457200">
              <a:buFont typeface="Arial" pitchFamily="34" charset="0"/>
              <a:buChar char="•"/>
            </a:pPr>
            <a:r>
              <a:rPr lang="ar-SY" sz="3200" dirty="0">
                <a:cs typeface="+mj-cs"/>
              </a:rPr>
              <a:t>ذاكرة </a:t>
            </a:r>
            <a:r>
              <a:rPr lang="en-US" sz="3200" dirty="0">
                <a:cs typeface="+mj-cs"/>
              </a:rPr>
              <a:t>RAM</a:t>
            </a:r>
            <a:r>
              <a:rPr lang="ar-SY" sz="3200" dirty="0">
                <a:cs typeface="+mj-cs"/>
              </a:rPr>
              <a:t> لحفظ البيانات والتعامل معها </a:t>
            </a:r>
            <a:r>
              <a:rPr lang="en-US" sz="3200" dirty="0">
                <a:cs typeface="+mj-cs"/>
              </a:rPr>
              <a:t>(Data Memory)</a:t>
            </a:r>
            <a:r>
              <a:rPr lang="ar-SA" sz="3200" dirty="0">
                <a:cs typeface="+mj-cs"/>
              </a:rPr>
              <a:t>.</a:t>
            </a:r>
            <a:endParaRPr lang="en-US" sz="3200" dirty="0">
              <a:cs typeface="+mj-cs"/>
            </a:endParaRPr>
          </a:p>
          <a:p>
            <a:pPr marL="457200" lvl="0" indent="-457200">
              <a:buFont typeface="Arial" pitchFamily="34" charset="0"/>
              <a:buChar char="•"/>
            </a:pPr>
            <a:endParaRPr lang="en-US" sz="3200" dirty="0">
              <a:cs typeface="+mj-cs"/>
            </a:endParaRPr>
          </a:p>
          <a:p>
            <a:pPr marL="457200" lvl="0" indent="-457200">
              <a:buFont typeface="Arial" pitchFamily="34" charset="0"/>
              <a:buChar char="•"/>
            </a:pPr>
            <a:r>
              <a:rPr lang="ar-SY" sz="3200" dirty="0">
                <a:cs typeface="+mj-cs"/>
              </a:rPr>
              <a:t>منافذ الدخل و الخرج </a:t>
            </a:r>
            <a:r>
              <a:rPr lang="en-US" sz="3200" dirty="0">
                <a:cs typeface="+mj-cs"/>
              </a:rPr>
              <a:t>(I/O lines)</a:t>
            </a:r>
            <a:r>
              <a:rPr lang="ar-SA" sz="3200" dirty="0">
                <a:cs typeface="+mj-cs"/>
              </a:rPr>
              <a:t>.</a:t>
            </a:r>
            <a:endParaRPr lang="en-US" sz="3200" dirty="0">
              <a:cs typeface="+mj-cs"/>
            </a:endParaRPr>
          </a:p>
        </p:txBody>
      </p:sp>
      <p:sp>
        <p:nvSpPr>
          <p:cNvPr id="4" name="مستطيل 3"/>
          <p:cNvSpPr/>
          <p:nvPr/>
        </p:nvSpPr>
        <p:spPr>
          <a:xfrm>
            <a:off x="1259167" y="836712"/>
            <a:ext cx="7345281" cy="584775"/>
          </a:xfrm>
          <a:prstGeom prst="rect">
            <a:avLst/>
          </a:prstGeom>
        </p:spPr>
        <p:txBody>
          <a:bodyPr wrap="none">
            <a:spAutoFit/>
          </a:bodyPr>
          <a:lstStyle/>
          <a:p>
            <a:r>
              <a:rPr lang="ar-SY" sz="3200" dirty="0">
                <a:solidFill>
                  <a:srgbClr val="FF0000"/>
                </a:solidFill>
              </a:rPr>
              <a:t>يتألف </a:t>
            </a:r>
            <a:r>
              <a:rPr lang="ar-SA" sz="3200" dirty="0">
                <a:solidFill>
                  <a:srgbClr val="FF0000"/>
                </a:solidFill>
              </a:rPr>
              <a:t>أي نظام حاسوبي مصغر</a:t>
            </a:r>
            <a:r>
              <a:rPr lang="ar-SY" sz="3200" dirty="0">
                <a:solidFill>
                  <a:srgbClr val="FF0000"/>
                </a:solidFill>
              </a:rPr>
              <a:t> من وحدات أساسية هي:</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4</a:t>
            </a:fld>
            <a:endParaRPr lang="ar-SA"/>
          </a:p>
        </p:txBody>
      </p:sp>
    </p:spTree>
    <p:extLst>
      <p:ext uri="{BB962C8B-B14F-4D97-AF65-F5344CB8AC3E}">
        <p14:creationId xmlns:p14="http://schemas.microsoft.com/office/powerpoint/2010/main" val="194008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52203"/>
            <a:ext cx="7560840" cy="1200329"/>
          </a:xfrm>
          <a:prstGeom prst="rect">
            <a:avLst/>
          </a:prstGeom>
        </p:spPr>
        <p:txBody>
          <a:bodyPr wrap="square">
            <a:spAutoFit/>
          </a:bodyPr>
          <a:lstStyle/>
          <a:p>
            <a:r>
              <a:rPr lang="ar-SA" sz="2400" b="1" dirty="0">
                <a:solidFill>
                  <a:schemeClr val="accent1"/>
                </a:solidFill>
                <a:cs typeface="+mj-cs"/>
              </a:rPr>
              <a:t>إن وصل الأحمال مع أقطاب المتحكم يكون بطريقتين:</a:t>
            </a:r>
          </a:p>
          <a:p>
            <a:pPr marL="457200" indent="-457200">
              <a:buFont typeface="+mj-lt"/>
              <a:buAutoNum type="alphaUcPeriod"/>
            </a:pPr>
            <a:r>
              <a:rPr lang="ar-SA" sz="2400" dirty="0">
                <a:cs typeface="+mj-cs"/>
              </a:rPr>
              <a:t>يعمل القطب كمنبع لتيار تشغيل الحمل (</a:t>
            </a:r>
            <a:r>
              <a:rPr lang="en-US" sz="2400" dirty="0">
                <a:cs typeface="+mj-cs"/>
              </a:rPr>
              <a:t>Source</a:t>
            </a:r>
            <a:r>
              <a:rPr lang="ar-SA" sz="2400" dirty="0">
                <a:cs typeface="+mj-cs"/>
              </a:rPr>
              <a:t>)</a:t>
            </a:r>
            <a:r>
              <a:rPr lang="ar-SY" sz="2400" dirty="0">
                <a:cs typeface="+mj-cs"/>
              </a:rPr>
              <a:t>.</a:t>
            </a:r>
            <a:endParaRPr lang="en-US" sz="2400" dirty="0">
              <a:cs typeface="+mj-cs"/>
            </a:endParaRPr>
          </a:p>
          <a:p>
            <a:pPr marL="457200" lvl="0" indent="-457200">
              <a:buFont typeface="+mj-lt"/>
              <a:buAutoNum type="alphaUcPeriod"/>
            </a:pPr>
            <a:r>
              <a:rPr lang="ar-SA" sz="2400" dirty="0">
                <a:cs typeface="+mj-cs"/>
              </a:rPr>
              <a:t>يعمل </a:t>
            </a:r>
            <a:r>
              <a:rPr lang="ar-SY" sz="2400" dirty="0">
                <a:cs typeface="+mj-cs"/>
              </a:rPr>
              <a:t>ا</a:t>
            </a:r>
            <a:r>
              <a:rPr lang="ar-SA" sz="2400" dirty="0">
                <a:cs typeface="+mj-cs"/>
              </a:rPr>
              <a:t>لقطب كمصرف لتيار تشغيل الحمل (</a:t>
            </a:r>
            <a:r>
              <a:rPr lang="en-US" sz="2400" dirty="0">
                <a:cs typeface="+mj-cs"/>
              </a:rPr>
              <a:t>Sink</a:t>
            </a:r>
            <a:r>
              <a:rPr lang="ar-SA" sz="2400" dirty="0">
                <a:cs typeface="+mj-cs"/>
              </a:rPr>
              <a:t>).</a:t>
            </a:r>
            <a:endParaRPr lang="en-US" sz="2400" dirty="0">
              <a:cs typeface="+mj-cs"/>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4" y="2151961"/>
            <a:ext cx="87630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76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691790" y="211287"/>
            <a:ext cx="5892959" cy="769441"/>
          </a:xfrm>
          <a:prstGeom prst="rect">
            <a:avLst/>
          </a:prstGeom>
        </p:spPr>
        <p:txBody>
          <a:bodyPr wrap="none">
            <a:spAutoFit/>
          </a:bodyPr>
          <a:lstStyle/>
          <a:p>
            <a:r>
              <a:rPr lang="ar-SA" sz="4400" b="1" dirty="0">
                <a:solidFill>
                  <a:srgbClr val="FF0000"/>
                </a:solidFill>
              </a:rPr>
              <a:t>ربط الأحمال مع مخارج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41</a:t>
            </a:fld>
            <a:endParaRPr lang="ar-SA">
              <a:solidFill>
                <a:prstClr val="black">
                  <a:tint val="75000"/>
                </a:prstClr>
              </a:solidFill>
            </a:endParaRPr>
          </a:p>
        </p:txBody>
      </p:sp>
      <p:sp>
        <p:nvSpPr>
          <p:cNvPr id="7" name="مستطيل 6"/>
          <p:cNvSpPr/>
          <p:nvPr/>
        </p:nvSpPr>
        <p:spPr>
          <a:xfrm>
            <a:off x="827584" y="966491"/>
            <a:ext cx="7560840" cy="5693866"/>
          </a:xfrm>
          <a:prstGeom prst="rect">
            <a:avLst/>
          </a:prstGeom>
        </p:spPr>
        <p:txBody>
          <a:bodyPr wrap="square">
            <a:spAutoFit/>
          </a:bodyPr>
          <a:lstStyle/>
          <a:p>
            <a:pPr algn="just"/>
            <a:r>
              <a:rPr lang="ar-SA" sz="2800" b="1" dirty="0">
                <a:solidFill>
                  <a:schemeClr val="accent1"/>
                </a:solidFill>
              </a:rPr>
              <a:t>أهم الاعتبارات التي يجب أن تؤخذ بعين الاعتبار عن ربط أقطاب المتحكم إلى الأحمال هو:</a:t>
            </a:r>
          </a:p>
          <a:p>
            <a:pPr marL="457200" indent="-457200" algn="just">
              <a:lnSpc>
                <a:spcPct val="150000"/>
              </a:lnSpc>
              <a:buFont typeface="Wingdings" pitchFamily="2" charset="2"/>
              <a:buChar char="§"/>
            </a:pPr>
            <a:r>
              <a:rPr lang="ar-SA" sz="3200" dirty="0"/>
              <a:t> </a:t>
            </a:r>
            <a:r>
              <a:rPr lang="ar-SA" sz="2800" dirty="0"/>
              <a:t>التيار الأعظمي المستهلك من قطب المتحكم (</a:t>
            </a:r>
            <a:r>
              <a:rPr lang="en-US" sz="2800" dirty="0" err="1"/>
              <a:t>Vcc</a:t>
            </a:r>
            <a:r>
              <a:rPr lang="en-US" sz="2800" dirty="0"/>
              <a:t> to </a:t>
            </a:r>
            <a:r>
              <a:rPr lang="en-US" sz="2800" dirty="0" err="1"/>
              <a:t>Gnd</a:t>
            </a:r>
            <a:r>
              <a:rPr lang="ar-SA" sz="2800" dirty="0"/>
              <a:t>) الذي يمكن سحبه أو تصريفه عن طريق المتحكم بشكل كلي هو </a:t>
            </a:r>
            <a:r>
              <a:rPr lang="en-US" sz="2800" dirty="0"/>
              <a:t>200mA</a:t>
            </a:r>
            <a:r>
              <a:rPr lang="ar-SA" sz="2800" dirty="0"/>
              <a:t> وفق المواصفات الكهربائية لعائلة متحكمات </a:t>
            </a:r>
            <a:r>
              <a:rPr lang="en-US" sz="2800" dirty="0"/>
              <a:t>AVR</a:t>
            </a:r>
            <a:r>
              <a:rPr lang="ar-SA" sz="2800" dirty="0"/>
              <a:t>.</a:t>
            </a:r>
          </a:p>
          <a:p>
            <a:pPr marL="457200" indent="-457200" algn="just">
              <a:lnSpc>
                <a:spcPct val="150000"/>
              </a:lnSpc>
              <a:buFont typeface="Wingdings" pitchFamily="2" charset="2"/>
              <a:buChar char="§"/>
            </a:pPr>
            <a:r>
              <a:rPr lang="ar-SA" sz="2800" dirty="0"/>
              <a:t> وقيمة التيار التي يمكن سحبها أو تصريفها لقطب خرج من أقطاب المتحكم تتراوح عادة من </a:t>
            </a:r>
            <a:r>
              <a:rPr lang="en-US" sz="2800" dirty="0"/>
              <a:t>20~40mA</a:t>
            </a:r>
            <a:r>
              <a:rPr lang="ar-SA" sz="2800" dirty="0"/>
              <a:t> حسب المواصفات الكهربائية للمتحكم المصغر </a:t>
            </a:r>
            <a:r>
              <a:rPr lang="en-US" sz="2800" dirty="0"/>
              <a:t>AVR</a:t>
            </a:r>
            <a:r>
              <a:rPr lang="ar-SA" sz="2800" dirty="0"/>
              <a:t>.</a:t>
            </a:r>
          </a:p>
        </p:txBody>
      </p:sp>
    </p:spTree>
    <p:extLst>
      <p:ext uri="{BB962C8B-B14F-4D97-AF65-F5344CB8AC3E}">
        <p14:creationId xmlns:p14="http://schemas.microsoft.com/office/powerpoint/2010/main" val="33814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91836" y="236836"/>
            <a:ext cx="8326317" cy="707886"/>
          </a:xfrm>
          <a:prstGeom prst="rect">
            <a:avLst/>
          </a:prstGeom>
        </p:spPr>
        <p:txBody>
          <a:bodyPr wrap="none">
            <a:spAutoFit/>
          </a:bodyPr>
          <a:lstStyle/>
          <a:p>
            <a:r>
              <a:rPr lang="ar-SA" sz="4000" b="1" dirty="0">
                <a:solidFill>
                  <a:srgbClr val="FF0000"/>
                </a:solidFill>
              </a:rPr>
              <a:t>ربط المفاتيح وكباسات اللحظية مع مداخل المتحكم</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13314" name="Picture 2" descr="C:\Users\shift\Desktop\my work\COURSE MICRO\application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68" y="940133"/>
            <a:ext cx="7499003" cy="5492134"/>
          </a:xfrm>
          <a:prstGeom prst="rect">
            <a:avLst/>
          </a:prstGeom>
          <a:noFill/>
          <a:extLst>
            <a:ext uri="{909E8E84-426E-40DD-AFC4-6F175D3DCCD1}">
              <a14:hiddenFill xmlns:a14="http://schemas.microsoft.com/office/drawing/2010/main">
                <a:solidFill>
                  <a:srgbClr val="FFFFFF"/>
                </a:solidFill>
              </a14:hiddenFill>
            </a:ext>
          </a:extLst>
        </p:spPr>
      </p:pic>
      <p:sp>
        <p:nvSpPr>
          <p:cNvPr id="6" name="مستطيل 5"/>
          <p:cNvSpPr/>
          <p:nvPr/>
        </p:nvSpPr>
        <p:spPr>
          <a:xfrm>
            <a:off x="888768" y="1124744"/>
            <a:ext cx="3323192" cy="2592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4788024" y="1093912"/>
            <a:ext cx="3323192" cy="2407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658387" y="3501009"/>
            <a:ext cx="7605229" cy="2931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6718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43</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943830"/>
            <a:ext cx="7272808" cy="2554545"/>
          </a:xfrm>
          <a:prstGeom prst="rect">
            <a:avLst/>
          </a:prstGeom>
        </p:spPr>
        <p:txBody>
          <a:bodyPr wrap="square">
            <a:spAutoFit/>
          </a:bodyPr>
          <a:lstStyle/>
          <a:p>
            <a:pPr marL="16510" indent="-16510" algn="just"/>
            <a:r>
              <a:rPr lang="ar-SA" sz="3200" dirty="0">
                <a:latin typeface="Times New Roman"/>
                <a:ea typeface="Times New Roman"/>
                <a:cs typeface="+mj-cs"/>
              </a:rPr>
              <a:t>يمتلك كل قطب </a:t>
            </a:r>
            <a:r>
              <a:rPr lang="en-US" sz="3200" dirty="0" err="1">
                <a:latin typeface="Times New Roman"/>
                <a:ea typeface="Times New Roman"/>
                <a:cs typeface="+mj-cs"/>
              </a:rPr>
              <a:t>Pxy</a:t>
            </a:r>
            <a:r>
              <a:rPr lang="ar-SA" sz="3200" dirty="0">
                <a:latin typeface="Times New Roman"/>
                <a:ea typeface="Times New Roman"/>
                <a:cs typeface="+mj-cs"/>
              </a:rPr>
              <a:t> من </a:t>
            </a:r>
            <a:r>
              <a:rPr lang="en-US" sz="3200" dirty="0">
                <a:latin typeface="Times New Roman"/>
                <a:ea typeface="Times New Roman"/>
                <a:cs typeface="+mj-cs"/>
              </a:rPr>
              <a:t>PORTS</a:t>
            </a:r>
            <a:r>
              <a:rPr lang="ar-SA" sz="3200" dirty="0">
                <a:latin typeface="Times New Roman"/>
                <a:ea typeface="Times New Roman"/>
                <a:cs typeface="+mj-cs"/>
              </a:rPr>
              <a:t> في عائلة </a:t>
            </a:r>
            <a:r>
              <a:rPr lang="en-US" sz="3200" dirty="0">
                <a:latin typeface="Times New Roman"/>
                <a:ea typeface="Times New Roman"/>
                <a:cs typeface="+mj-cs"/>
              </a:rPr>
              <a:t>AVR</a:t>
            </a:r>
            <a:r>
              <a:rPr lang="ar-SA" sz="3200" dirty="0">
                <a:latin typeface="Times New Roman"/>
                <a:ea typeface="Times New Roman"/>
                <a:cs typeface="+mj-cs"/>
              </a:rPr>
              <a:t> مقاومة رفع داخلية يمكن تفعيلها عندما يعمل القطب كدخل  عن طريق المسجل </a:t>
            </a:r>
            <a:r>
              <a:rPr lang="en-US" sz="3200" dirty="0">
                <a:latin typeface="Times New Roman"/>
                <a:ea typeface="Times New Roman"/>
                <a:cs typeface="+mj-cs"/>
              </a:rPr>
              <a:t>PORTX</a:t>
            </a:r>
            <a:r>
              <a:rPr lang="ar-SA" sz="3200" dirty="0">
                <a:latin typeface="Times New Roman"/>
                <a:ea typeface="Times New Roman"/>
                <a:cs typeface="+mj-cs"/>
              </a:rPr>
              <a:t> وفق التالي:</a:t>
            </a:r>
          </a:p>
          <a:p>
            <a:pPr marL="16510" indent="-16510" algn="l" rtl="0"/>
            <a:r>
              <a:rPr lang="en-US" sz="3200" dirty="0"/>
              <a:t>DDRX BIT=0</a:t>
            </a:r>
          </a:p>
          <a:p>
            <a:pPr marL="16510" indent="-16510" algn="l" rtl="0"/>
            <a:r>
              <a:rPr lang="en-US" sz="3200" dirty="0"/>
              <a:t>PORTX BIT=1</a:t>
            </a:r>
            <a:endParaRPr lang="ar-SA" sz="3200" b="1" dirty="0">
              <a:solidFill>
                <a:srgbClr val="00B0F0"/>
              </a:solidFill>
              <a:cs typeface="+mj-cs"/>
            </a:endParaRPr>
          </a:p>
        </p:txBody>
      </p:sp>
      <p:pic>
        <p:nvPicPr>
          <p:cNvPr id="14338" name="Picture 2" descr="C:\Users\shift\Desktop\my work\COURSE MICRO\application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783755"/>
            <a:ext cx="4464496" cy="334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52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44</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1157338"/>
            <a:ext cx="7272808" cy="4524315"/>
          </a:xfrm>
          <a:prstGeom prst="rect">
            <a:avLst/>
          </a:prstGeom>
        </p:spPr>
        <p:txBody>
          <a:bodyPr wrap="square">
            <a:spAutoFit/>
          </a:bodyPr>
          <a:lstStyle/>
          <a:p>
            <a:pPr marL="16510" indent="-16510"/>
            <a:r>
              <a:rPr lang="ar-SA" sz="3200" dirty="0">
                <a:latin typeface="Times New Roman"/>
                <a:ea typeface="Times New Roman"/>
                <a:cs typeface="+mj-cs"/>
              </a:rPr>
              <a:t>مثال 1:  برمج القطب </a:t>
            </a:r>
            <a:r>
              <a:rPr lang="en-US" sz="3200" dirty="0">
                <a:latin typeface="Times New Roman"/>
                <a:ea typeface="Times New Roman"/>
                <a:cs typeface="+mj-cs"/>
              </a:rPr>
              <a:t> PD0</a:t>
            </a:r>
            <a:r>
              <a:rPr lang="ar-SA" sz="3200" dirty="0">
                <a:latin typeface="Times New Roman"/>
                <a:ea typeface="Times New Roman"/>
                <a:cs typeface="+mj-cs"/>
              </a:rPr>
              <a:t> في المنفذ </a:t>
            </a:r>
            <a:r>
              <a:rPr lang="en-US" sz="3200" dirty="0">
                <a:latin typeface="Times New Roman"/>
                <a:ea typeface="Times New Roman"/>
                <a:cs typeface="+mj-cs"/>
              </a:rPr>
              <a:t>PORTD</a:t>
            </a:r>
            <a:r>
              <a:rPr lang="ar-SA" sz="3200" dirty="0">
                <a:latin typeface="Times New Roman"/>
                <a:ea typeface="Times New Roman"/>
                <a:cs typeface="+mj-cs"/>
              </a:rPr>
              <a:t> كمدخل  وفعل مقاومته الرفع الداخلية </a:t>
            </a:r>
            <a:r>
              <a:rPr lang="en-US" sz="3200" dirty="0">
                <a:latin typeface="Times New Roman"/>
                <a:ea typeface="Times New Roman"/>
                <a:cs typeface="+mj-cs"/>
              </a:rPr>
              <a:t>RUP</a:t>
            </a:r>
            <a:r>
              <a:rPr lang="ar-SA" sz="3200" dirty="0">
                <a:latin typeface="Times New Roman"/>
                <a:ea typeface="Times New Roman"/>
                <a:cs typeface="+mj-cs"/>
              </a:rPr>
              <a:t>.</a:t>
            </a:r>
            <a:r>
              <a:rPr lang="en-US" sz="3200" dirty="0">
                <a:latin typeface="Times New Roman"/>
                <a:ea typeface="Times New Roman"/>
                <a:cs typeface="+mj-cs"/>
              </a:rPr>
              <a:t> </a:t>
            </a:r>
          </a:p>
          <a:p>
            <a:pPr marL="16510" indent="-16510" algn="l"/>
            <a:r>
              <a:rPr lang="en-US" sz="3200" dirty="0">
                <a:latin typeface="Times New Roman"/>
                <a:ea typeface="Times New Roman"/>
                <a:cs typeface="+mj-cs"/>
              </a:rPr>
              <a:t>DDRD. 0=0;</a:t>
            </a:r>
          </a:p>
          <a:p>
            <a:pPr marL="16510" indent="-16510" algn="l"/>
            <a:r>
              <a:rPr lang="en-US" sz="3200" dirty="0">
                <a:latin typeface="Times New Roman"/>
                <a:ea typeface="Times New Roman"/>
                <a:cs typeface="+mj-cs"/>
              </a:rPr>
              <a:t>PORTD. 0=1;</a:t>
            </a:r>
            <a:endParaRPr lang="ar-SA" sz="3200" dirty="0">
              <a:solidFill>
                <a:srgbClr val="FF0000"/>
              </a:solidFill>
              <a:cs typeface="+mj-cs"/>
            </a:endParaRPr>
          </a:p>
          <a:p>
            <a:pPr marL="16510" lvl="0" indent="-16510"/>
            <a:endParaRPr lang="ar-SA" sz="3200" dirty="0">
              <a:solidFill>
                <a:prstClr val="black"/>
              </a:solidFill>
              <a:latin typeface="Times New Roman"/>
              <a:ea typeface="Times New Roman"/>
              <a:cs typeface="Times New Roman"/>
            </a:endParaRPr>
          </a:p>
          <a:p>
            <a:pPr marL="16510" lvl="0" indent="-16510"/>
            <a:r>
              <a:rPr lang="ar-SA" sz="3200" dirty="0">
                <a:solidFill>
                  <a:prstClr val="black"/>
                </a:solidFill>
                <a:latin typeface="Times New Roman"/>
                <a:ea typeface="Times New Roman"/>
                <a:cs typeface="Times New Roman"/>
              </a:rPr>
              <a:t>مثال 2:  برمج االمنفذ </a:t>
            </a:r>
            <a:r>
              <a:rPr lang="en-US" sz="3200" dirty="0">
                <a:solidFill>
                  <a:prstClr val="black"/>
                </a:solidFill>
                <a:latin typeface="Times New Roman"/>
                <a:ea typeface="Times New Roman"/>
              </a:rPr>
              <a:t> PORTC</a:t>
            </a:r>
            <a:r>
              <a:rPr lang="ar-SA" sz="3200" dirty="0">
                <a:solidFill>
                  <a:prstClr val="black"/>
                </a:solidFill>
                <a:latin typeface="Times New Roman"/>
                <a:ea typeface="Times New Roman"/>
                <a:cs typeface="Times New Roman"/>
              </a:rPr>
              <a:t> كي تعمل أقطابه كدخل وفعل مقاومة الرفع الداخلية </a:t>
            </a:r>
            <a:r>
              <a:rPr lang="en-US" sz="3200" dirty="0">
                <a:solidFill>
                  <a:prstClr val="black"/>
                </a:solidFill>
                <a:latin typeface="Times New Roman"/>
                <a:ea typeface="Times New Roman"/>
                <a:cs typeface="Times New Roman"/>
              </a:rPr>
              <a:t>RUP</a:t>
            </a:r>
            <a:r>
              <a:rPr lang="ar-SA" sz="3200" dirty="0">
                <a:solidFill>
                  <a:prstClr val="black"/>
                </a:solidFill>
                <a:latin typeface="Times New Roman"/>
                <a:ea typeface="Times New Roman"/>
                <a:cs typeface="Times New Roman"/>
              </a:rPr>
              <a:t>  لكل قطب.</a:t>
            </a:r>
            <a:endParaRPr lang="en-US" sz="3200" dirty="0">
              <a:solidFill>
                <a:prstClr val="black"/>
              </a:solidFill>
              <a:latin typeface="Times New Roman"/>
              <a:ea typeface="Times New Roman"/>
            </a:endParaRPr>
          </a:p>
          <a:p>
            <a:pPr marL="16510" lvl="0" indent="-16510" algn="l"/>
            <a:r>
              <a:rPr lang="en-US" sz="3200" dirty="0">
                <a:solidFill>
                  <a:prstClr val="black"/>
                </a:solidFill>
                <a:latin typeface="Times New Roman"/>
                <a:ea typeface="Times New Roman"/>
              </a:rPr>
              <a:t>DDRC=0B00000000;</a:t>
            </a:r>
          </a:p>
          <a:p>
            <a:pPr marL="16510" lvl="0" indent="-16510" algn="l"/>
            <a:r>
              <a:rPr lang="en-US" sz="3200" dirty="0">
                <a:solidFill>
                  <a:prstClr val="black"/>
                </a:solidFill>
                <a:latin typeface="Times New Roman"/>
                <a:ea typeface="Times New Roman"/>
              </a:rPr>
              <a:t>PORTC=0B11111111;</a:t>
            </a:r>
            <a:endParaRPr lang="ar-SA" sz="3200" b="1" dirty="0">
              <a:solidFill>
                <a:srgbClr val="00B0F0"/>
              </a:solidFill>
              <a:cs typeface="+mj-cs"/>
            </a:endParaRPr>
          </a:p>
        </p:txBody>
      </p:sp>
      <p:sp>
        <p:nvSpPr>
          <p:cNvPr id="8" name="مستطيل 7"/>
          <p:cNvSpPr/>
          <p:nvPr/>
        </p:nvSpPr>
        <p:spPr>
          <a:xfrm>
            <a:off x="1907704" y="221606"/>
            <a:ext cx="4775666" cy="707886"/>
          </a:xfrm>
          <a:prstGeom prst="rect">
            <a:avLst/>
          </a:prstGeom>
        </p:spPr>
        <p:txBody>
          <a:bodyPr wrap="none">
            <a:spAutoFit/>
          </a:bodyPr>
          <a:lstStyle/>
          <a:p>
            <a:r>
              <a:rPr lang="ar-SA" sz="4000" b="1" dirty="0">
                <a:solidFill>
                  <a:srgbClr val="FF0000"/>
                </a:solidFill>
              </a:rPr>
              <a:t>مقاومة الرفع </a:t>
            </a:r>
            <a:r>
              <a:rPr lang="en-US" sz="4000" b="1" dirty="0">
                <a:solidFill>
                  <a:srgbClr val="FF0000"/>
                </a:solidFill>
              </a:rPr>
              <a:t>RUP</a:t>
            </a:r>
            <a:r>
              <a:rPr lang="ar-SA" sz="4000" b="1" dirty="0">
                <a:solidFill>
                  <a:srgbClr val="FF0000"/>
                </a:solidFill>
              </a:rPr>
              <a:t> الداخلية</a:t>
            </a:r>
          </a:p>
        </p:txBody>
      </p:sp>
    </p:spTree>
    <p:extLst>
      <p:ext uri="{BB962C8B-B14F-4D97-AF65-F5344CB8AC3E}">
        <p14:creationId xmlns:p14="http://schemas.microsoft.com/office/powerpoint/2010/main" val="2536025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يل 5"/>
          <p:cNvSpPr/>
          <p:nvPr/>
        </p:nvSpPr>
        <p:spPr>
          <a:xfrm>
            <a:off x="517718" y="319838"/>
            <a:ext cx="8158738" cy="646331"/>
          </a:xfrm>
          <a:prstGeom prst="rect">
            <a:avLst/>
          </a:prstGeom>
        </p:spPr>
        <p:txBody>
          <a:bodyPr wrap="square">
            <a:spAutoFit/>
          </a:bodyPr>
          <a:lstStyle/>
          <a:p>
            <a:pPr algn="ctr"/>
            <a:r>
              <a:rPr lang="en-US" sz="3600" b="1" dirty="0">
                <a:solidFill>
                  <a:srgbClr val="FF0000"/>
                </a:solidFill>
              </a:rPr>
              <a:t>Interfacing Microcontrollers</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45</a:t>
            </a:fld>
            <a:endParaRPr lang="ar-SA"/>
          </a:p>
        </p:txBody>
      </p:sp>
      <p:sp>
        <p:nvSpPr>
          <p:cNvPr id="5" name="مستطيل 2">
            <a:extLst>
              <a:ext uri="{FF2B5EF4-FFF2-40B4-BE49-F238E27FC236}">
                <a16:creationId xmlns:a16="http://schemas.microsoft.com/office/drawing/2014/main" id="{DF697B2D-F46A-4FB2-85A4-D980454019AE}"/>
              </a:ext>
            </a:extLst>
          </p:cNvPr>
          <p:cNvSpPr/>
          <p:nvPr/>
        </p:nvSpPr>
        <p:spPr>
          <a:xfrm>
            <a:off x="354903" y="1371600"/>
            <a:ext cx="8484368" cy="1569660"/>
          </a:xfrm>
          <a:prstGeom prst="rect">
            <a:avLst/>
          </a:prstGeom>
        </p:spPr>
        <p:txBody>
          <a:bodyPr wrap="square">
            <a:spAutoFit/>
          </a:bodyPr>
          <a:lstStyle/>
          <a:p>
            <a:pPr algn="just"/>
            <a:r>
              <a:rPr lang="ar-SY" sz="2400" dirty="0">
                <a:solidFill>
                  <a:srgbClr val="FF0000"/>
                </a:solidFill>
                <a:cs typeface="+mj-cs"/>
              </a:rPr>
              <a:t>يجب</a:t>
            </a:r>
            <a:r>
              <a:rPr lang="ar-SY" sz="2400" dirty="0">
                <a:cs typeface="+mj-cs"/>
              </a:rPr>
              <a:t> على جميع الطلاب الاطلاع على محاضرة </a:t>
            </a:r>
            <a:r>
              <a:rPr lang="en-US" sz="2400" dirty="0">
                <a:cs typeface="+mj-cs"/>
              </a:rPr>
              <a:t>Interfacing Microcontrollers</a:t>
            </a:r>
            <a:r>
              <a:rPr lang="ar-SY" sz="2400" dirty="0">
                <a:cs typeface="+mj-cs"/>
              </a:rPr>
              <a:t> للدكتور وليد بليد. الملف </a:t>
            </a:r>
            <a:r>
              <a:rPr lang="ar-SY" sz="2400" dirty="0"/>
              <a:t>موجود على موقع المقرر على المسار</a:t>
            </a:r>
            <a:r>
              <a:rPr lang="ar-SY" sz="2400" dirty="0">
                <a:cs typeface="+mj-cs"/>
              </a:rPr>
              <a:t>:</a:t>
            </a:r>
            <a:endParaRPr lang="en-US" sz="2400" dirty="0">
              <a:cs typeface="+mj-cs"/>
            </a:endParaRPr>
          </a:p>
          <a:p>
            <a:pPr algn="just"/>
            <a:endParaRPr lang="ar-SY" sz="2400" dirty="0">
              <a:cs typeface="+mj-cs"/>
            </a:endParaRPr>
          </a:p>
          <a:p>
            <a:pPr algn="ctr"/>
            <a:r>
              <a:rPr lang="en-US" sz="2400" dirty="0">
                <a:solidFill>
                  <a:srgbClr val="FF0000"/>
                </a:solidFill>
                <a:cs typeface="+mj-cs"/>
              </a:rPr>
              <a:t>\Resources\Interfacing Microcontroller.ppt</a:t>
            </a:r>
          </a:p>
        </p:txBody>
      </p:sp>
      <p:pic>
        <p:nvPicPr>
          <p:cNvPr id="4" name="Picture 3">
            <a:extLst>
              <a:ext uri="{FF2B5EF4-FFF2-40B4-BE49-F238E27FC236}">
                <a16:creationId xmlns:a16="http://schemas.microsoft.com/office/drawing/2014/main" id="{8A0FB970-BB3F-47F2-BA35-6A59044087E9}"/>
              </a:ext>
            </a:extLst>
          </p:cNvPr>
          <p:cNvPicPr>
            <a:picLocks noChangeAspect="1"/>
          </p:cNvPicPr>
          <p:nvPr/>
        </p:nvPicPr>
        <p:blipFill>
          <a:blip r:embed="rId2"/>
          <a:stretch>
            <a:fillRect/>
          </a:stretch>
        </p:blipFill>
        <p:spPr>
          <a:xfrm>
            <a:off x="787087" y="3200400"/>
            <a:ext cx="7620000" cy="3064610"/>
          </a:xfrm>
          <a:prstGeom prst="rect">
            <a:avLst/>
          </a:prstGeom>
        </p:spPr>
      </p:pic>
    </p:spTree>
    <p:extLst>
      <p:ext uri="{BB962C8B-B14F-4D97-AF65-F5344CB8AC3E}">
        <p14:creationId xmlns:p14="http://schemas.microsoft.com/office/powerpoint/2010/main" val="161095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411760" y="222549"/>
            <a:ext cx="4056175" cy="769441"/>
          </a:xfrm>
          <a:prstGeom prst="rect">
            <a:avLst/>
          </a:prstGeom>
        </p:spPr>
        <p:txBody>
          <a:bodyPr wrap="none">
            <a:spAutoFit/>
          </a:bodyPr>
          <a:lstStyle/>
          <a:p>
            <a:r>
              <a:rPr lang="ar-SA" sz="4400" b="1" dirty="0">
                <a:solidFill>
                  <a:srgbClr val="FF0000"/>
                </a:solidFill>
              </a:rPr>
              <a:t>المتحكم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46</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337" y="991989"/>
            <a:ext cx="5524500" cy="545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5076056" y="1137320"/>
            <a:ext cx="93610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2699792" y="1124744"/>
            <a:ext cx="936104" cy="208823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p:cNvSpPr/>
          <p:nvPr/>
        </p:nvSpPr>
        <p:spPr>
          <a:xfrm>
            <a:off x="2699792" y="4149080"/>
            <a:ext cx="936104" cy="20882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5090318" y="5949280"/>
            <a:ext cx="921842"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5072037" y="3861048"/>
            <a:ext cx="936104" cy="2088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0426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93757"/>
          </a:xfrm>
          <a:prstGeom prst="rect">
            <a:avLst/>
          </a:prstGeom>
        </p:spPr>
        <p:txBody>
          <a:bodyPr wrap="square">
            <a:spAutoFit/>
          </a:bodyPr>
          <a:lstStyle/>
          <a:p>
            <a:pPr algn="l"/>
            <a:r>
              <a:rPr lang="en-US" sz="2600" dirty="0">
                <a:solidFill>
                  <a:srgbClr val="0091FF"/>
                </a:solidFill>
                <a:latin typeface="ArialMT"/>
              </a:rPr>
              <a:t>̶  </a:t>
            </a:r>
            <a:r>
              <a:rPr lang="en-US" sz="2600" dirty="0">
                <a:solidFill>
                  <a:srgbClr val="000000"/>
                </a:solidFill>
                <a:latin typeface="ArialMT"/>
              </a:rPr>
              <a:t>16KBytes of In-System Self-programmable Flash program memory.</a:t>
            </a:r>
          </a:p>
          <a:p>
            <a:pPr algn="l"/>
            <a:r>
              <a:rPr lang="en-US" sz="2600" dirty="0">
                <a:solidFill>
                  <a:srgbClr val="0091FF"/>
                </a:solidFill>
                <a:latin typeface="ArialMT"/>
              </a:rPr>
              <a:t>̶  </a:t>
            </a:r>
            <a:r>
              <a:rPr lang="en-US" sz="2600" dirty="0">
                <a:solidFill>
                  <a:srgbClr val="000000"/>
                </a:solidFill>
                <a:latin typeface="ArialMT"/>
              </a:rPr>
              <a:t>512Bytes EEPROM.</a:t>
            </a:r>
          </a:p>
          <a:p>
            <a:pPr algn="l"/>
            <a:r>
              <a:rPr lang="en-US" sz="2600" dirty="0">
                <a:solidFill>
                  <a:srgbClr val="0091FF"/>
                </a:solidFill>
                <a:latin typeface="ArialMT"/>
              </a:rPr>
              <a:t>̶  </a:t>
            </a:r>
            <a:r>
              <a:rPr lang="en-US" sz="2600" dirty="0">
                <a:solidFill>
                  <a:srgbClr val="000000"/>
                </a:solidFill>
                <a:latin typeface="ArialMT"/>
              </a:rPr>
              <a:t>1KByte Internal SRAM.</a:t>
            </a:r>
          </a:p>
          <a:p>
            <a:pPr algn="l"/>
            <a:r>
              <a:rPr lang="en-US" sz="2600" dirty="0">
                <a:solidFill>
                  <a:srgbClr val="0091FF"/>
                </a:solidFill>
                <a:latin typeface="ArialMT"/>
              </a:rPr>
              <a:t>̶  </a:t>
            </a:r>
            <a:r>
              <a:rPr lang="en-US" sz="2600" dirty="0">
                <a:solidFill>
                  <a:srgbClr val="000000"/>
                </a:solidFill>
                <a:latin typeface="ArialMT"/>
              </a:rPr>
              <a:t>Write/Erase Cycles: 10,000 Flash/100,000 EEPROM.</a:t>
            </a:r>
          </a:p>
          <a:p>
            <a:pPr algn="l"/>
            <a:r>
              <a:rPr lang="en-US" sz="2600" dirty="0">
                <a:solidFill>
                  <a:srgbClr val="0091FF"/>
                </a:solidFill>
                <a:latin typeface="ArialMT"/>
              </a:rPr>
              <a:t>̶  </a:t>
            </a:r>
            <a:r>
              <a:rPr lang="en-US" sz="2600" dirty="0">
                <a:solidFill>
                  <a:srgbClr val="000000"/>
                </a:solidFill>
                <a:latin typeface="ArialMT"/>
              </a:rPr>
              <a:t>Data retention: 20 years at 85</a:t>
            </a:r>
            <a:r>
              <a:rPr lang="en-US" sz="2600" dirty="0">
                <a:solidFill>
                  <a:srgbClr val="000000"/>
                </a:solidFill>
                <a:latin typeface="SymbolMT"/>
              </a:rPr>
              <a:t>°</a:t>
            </a:r>
            <a:r>
              <a:rPr lang="en-US" sz="2600" dirty="0">
                <a:solidFill>
                  <a:srgbClr val="000000"/>
                </a:solidFill>
                <a:latin typeface="ArialMT"/>
              </a:rPr>
              <a:t>C/100 years at 25</a:t>
            </a:r>
            <a:r>
              <a:rPr lang="en-US" sz="2600" dirty="0">
                <a:solidFill>
                  <a:srgbClr val="000000"/>
                </a:solidFill>
                <a:latin typeface="SymbolMT"/>
              </a:rPr>
              <a:t>°</a:t>
            </a:r>
            <a:r>
              <a:rPr lang="en-US" sz="2600" dirty="0">
                <a:solidFill>
                  <a:srgbClr val="000000"/>
                </a:solidFill>
                <a:latin typeface="ArialMT"/>
              </a:rPr>
              <a:t>C.</a:t>
            </a:r>
          </a:p>
          <a:p>
            <a:pPr algn="l"/>
            <a:r>
              <a:rPr lang="en-US" sz="2600" dirty="0">
                <a:solidFill>
                  <a:srgbClr val="0091FF"/>
                </a:solidFill>
                <a:latin typeface="ArialMT"/>
              </a:rPr>
              <a:t>̶  </a:t>
            </a:r>
            <a:r>
              <a:rPr lang="en-US" sz="2600" dirty="0">
                <a:solidFill>
                  <a:srgbClr val="000000"/>
                </a:solidFill>
                <a:latin typeface="ArialMT"/>
              </a:rPr>
              <a:t>Optional Boot Code Section with Independent Lock Bits</a:t>
            </a:r>
          </a:p>
          <a:p>
            <a:pPr algn="l"/>
            <a:r>
              <a:rPr lang="en-US" sz="2600" dirty="0">
                <a:solidFill>
                  <a:srgbClr val="333333"/>
                </a:solidFill>
                <a:latin typeface="Wingdings-Regular"/>
              </a:rPr>
              <a:t>     - </a:t>
            </a:r>
            <a:r>
              <a:rPr lang="en-US" sz="2600" dirty="0">
                <a:solidFill>
                  <a:srgbClr val="000000"/>
                </a:solidFill>
                <a:latin typeface="ArialMT"/>
              </a:rPr>
              <a:t>In-System Programming by On-chip Boot Program.</a:t>
            </a:r>
          </a:p>
          <a:p>
            <a:pPr algn="l"/>
            <a:r>
              <a:rPr lang="en-US" sz="2600" dirty="0">
                <a:solidFill>
                  <a:srgbClr val="333333"/>
                </a:solidFill>
                <a:latin typeface="Wingdings-Regular"/>
              </a:rPr>
              <a:t>     -</a:t>
            </a:r>
            <a:r>
              <a:rPr lang="en-US" sz="2600" dirty="0">
                <a:solidFill>
                  <a:srgbClr val="000000"/>
                </a:solidFill>
                <a:latin typeface="ArialMT"/>
              </a:rPr>
              <a:t>True Read-While-Write Operation.</a:t>
            </a:r>
          </a:p>
          <a:p>
            <a:pPr algn="l"/>
            <a:r>
              <a:rPr lang="en-US" sz="2600" dirty="0">
                <a:solidFill>
                  <a:srgbClr val="0091FF"/>
                </a:solidFill>
                <a:latin typeface="ArialMT"/>
              </a:rPr>
              <a:t>̶  </a:t>
            </a:r>
            <a:r>
              <a:rPr lang="en-US" sz="2600" dirty="0">
                <a:solidFill>
                  <a:srgbClr val="000000"/>
                </a:solidFill>
                <a:latin typeface="ArialMT"/>
              </a:rPr>
              <a:t>Programming Lock for Software Security.</a:t>
            </a:r>
            <a:endParaRPr lang="ar-SA" sz="2600" dirty="0"/>
          </a:p>
        </p:txBody>
      </p:sp>
    </p:spTree>
    <p:extLst>
      <p:ext uri="{BB962C8B-B14F-4D97-AF65-F5344CB8AC3E}">
        <p14:creationId xmlns:p14="http://schemas.microsoft.com/office/powerpoint/2010/main" val="10386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48</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5262979"/>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Two 8-bit Timer/Counters with Separate </a:t>
            </a:r>
            <a:r>
              <a:rPr lang="en-US" sz="2800" dirty="0" err="1">
                <a:solidFill>
                  <a:srgbClr val="000000"/>
                </a:solidFill>
                <a:latin typeface="ArialMT"/>
              </a:rPr>
              <a:t>Prescalers</a:t>
            </a:r>
            <a:r>
              <a:rPr lang="en-US" sz="2800" dirty="0">
                <a:solidFill>
                  <a:srgbClr val="000000"/>
                </a:solidFill>
                <a:latin typeface="ArialMT"/>
              </a:rPr>
              <a:t> and Compare Modes.</a:t>
            </a:r>
          </a:p>
          <a:p>
            <a:pPr algn="l"/>
            <a:r>
              <a:rPr lang="en-US" sz="2800" dirty="0">
                <a:solidFill>
                  <a:srgbClr val="0091FF"/>
                </a:solidFill>
                <a:latin typeface="ArialMT"/>
              </a:rPr>
              <a:t>̶ </a:t>
            </a:r>
            <a:r>
              <a:rPr lang="en-US" sz="2800" dirty="0">
                <a:solidFill>
                  <a:srgbClr val="000000"/>
                </a:solidFill>
                <a:latin typeface="ArialMT"/>
              </a:rPr>
              <a:t>One 16-bit Timer/Counter with Separate Prescaler, Compare Mode, and Capture Mode.</a:t>
            </a:r>
          </a:p>
          <a:p>
            <a:pPr algn="l"/>
            <a:r>
              <a:rPr lang="en-US" sz="2800" dirty="0">
                <a:solidFill>
                  <a:srgbClr val="0091FF"/>
                </a:solidFill>
                <a:latin typeface="ArialMT"/>
              </a:rPr>
              <a:t>̶ </a:t>
            </a:r>
            <a:r>
              <a:rPr lang="en-US" sz="2800" dirty="0">
                <a:solidFill>
                  <a:srgbClr val="000000"/>
                </a:solidFill>
                <a:latin typeface="ArialMT"/>
              </a:rPr>
              <a:t>Real Time Counter with Separate Oscillator.</a:t>
            </a:r>
          </a:p>
          <a:p>
            <a:pPr algn="l"/>
            <a:r>
              <a:rPr lang="en-US" sz="2800" dirty="0">
                <a:solidFill>
                  <a:srgbClr val="0091FF"/>
                </a:solidFill>
                <a:latin typeface="ArialMT"/>
              </a:rPr>
              <a:t>̶ </a:t>
            </a:r>
            <a:r>
              <a:rPr lang="en-US" sz="2800" dirty="0">
                <a:solidFill>
                  <a:srgbClr val="000000"/>
                </a:solidFill>
                <a:latin typeface="ArialMT"/>
              </a:rPr>
              <a:t>Four PWM Channels.</a:t>
            </a:r>
          </a:p>
          <a:p>
            <a:pPr algn="l"/>
            <a:r>
              <a:rPr lang="en-US" sz="2800" dirty="0">
                <a:solidFill>
                  <a:srgbClr val="0091FF"/>
                </a:solidFill>
                <a:latin typeface="ArialMT"/>
              </a:rPr>
              <a:t>̶ </a:t>
            </a:r>
            <a:r>
              <a:rPr lang="en-US" sz="2800" dirty="0">
                <a:solidFill>
                  <a:srgbClr val="000000"/>
                </a:solidFill>
                <a:latin typeface="ArialMT"/>
              </a:rPr>
              <a:t>8-channel, 10-bit ADC.</a:t>
            </a:r>
          </a:p>
          <a:p>
            <a:pPr algn="l"/>
            <a:r>
              <a:rPr lang="en-US" sz="2800" dirty="0">
                <a:solidFill>
                  <a:srgbClr val="0091FF"/>
                </a:solidFill>
                <a:latin typeface="ArialMT"/>
              </a:rPr>
              <a:t>̶ </a:t>
            </a:r>
            <a:r>
              <a:rPr lang="en-US" sz="2800" dirty="0">
                <a:solidFill>
                  <a:srgbClr val="000000"/>
                </a:solidFill>
                <a:latin typeface="ArialMT"/>
              </a:rPr>
              <a:t>Programmable Serial USART.</a:t>
            </a:r>
          </a:p>
          <a:p>
            <a:pPr algn="l"/>
            <a:r>
              <a:rPr lang="en-US" sz="2800" dirty="0">
                <a:solidFill>
                  <a:srgbClr val="0091FF"/>
                </a:solidFill>
                <a:latin typeface="ArialMT"/>
              </a:rPr>
              <a:t>̶ </a:t>
            </a:r>
            <a:r>
              <a:rPr lang="en-US" sz="2800" dirty="0">
                <a:solidFill>
                  <a:srgbClr val="000000"/>
                </a:solidFill>
                <a:latin typeface="ArialMT"/>
              </a:rPr>
              <a:t>Master/Slave SPI Serial Interface.</a:t>
            </a:r>
          </a:p>
          <a:p>
            <a:pPr algn="l"/>
            <a:r>
              <a:rPr lang="en-US" sz="2800" dirty="0">
                <a:solidFill>
                  <a:srgbClr val="0091FF"/>
                </a:solidFill>
                <a:latin typeface="ArialMT"/>
              </a:rPr>
              <a:t>̶ </a:t>
            </a:r>
            <a:r>
              <a:rPr lang="en-US" sz="2800" dirty="0">
                <a:solidFill>
                  <a:srgbClr val="000000"/>
                </a:solidFill>
                <a:latin typeface="ArialMT"/>
              </a:rPr>
              <a:t>Programmable Watchdog Timer with Separate On-chip Oscillator.</a:t>
            </a:r>
          </a:p>
          <a:p>
            <a:pPr algn="l"/>
            <a:r>
              <a:rPr lang="en-US" sz="2800" dirty="0">
                <a:solidFill>
                  <a:srgbClr val="0091FF"/>
                </a:solidFill>
                <a:latin typeface="ArialMT"/>
              </a:rPr>
              <a:t>̶ </a:t>
            </a:r>
            <a:r>
              <a:rPr lang="en-US" sz="2800" dirty="0">
                <a:solidFill>
                  <a:srgbClr val="000000"/>
                </a:solidFill>
                <a:latin typeface="ArialMT"/>
              </a:rPr>
              <a:t>On-chip Analog Comparator.</a:t>
            </a:r>
            <a:endParaRPr lang="ar-SA" sz="2800" dirty="0">
              <a:solidFill>
                <a:prstClr val="black"/>
              </a:solidFill>
            </a:endParaRPr>
          </a:p>
        </p:txBody>
      </p:sp>
    </p:spTree>
    <p:extLst>
      <p:ext uri="{BB962C8B-B14F-4D97-AF65-F5344CB8AC3E}">
        <p14:creationId xmlns:p14="http://schemas.microsoft.com/office/powerpoint/2010/main" val="2481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39446" y="211287"/>
            <a:ext cx="6249083" cy="769441"/>
          </a:xfrm>
          <a:prstGeom prst="rect">
            <a:avLst/>
          </a:prstGeom>
        </p:spPr>
        <p:txBody>
          <a:bodyPr wrap="none">
            <a:spAutoFit/>
          </a:bodyPr>
          <a:lstStyle/>
          <a:p>
            <a:r>
              <a:rPr lang="ar-SA" sz="4400" b="1" dirty="0">
                <a:solidFill>
                  <a:srgbClr val="FF0000"/>
                </a:solidFill>
              </a:rPr>
              <a:t>الميزات الأساسية لـ </a:t>
            </a:r>
            <a:r>
              <a:rPr lang="en-US" sz="4400" b="1" dirty="0">
                <a:solidFill>
                  <a:srgbClr val="FF0000"/>
                </a:solidFill>
              </a:rPr>
              <a:t>Atmega16</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49</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9" name="مستطيل 8"/>
          <p:cNvSpPr/>
          <p:nvPr/>
        </p:nvSpPr>
        <p:spPr>
          <a:xfrm>
            <a:off x="431539" y="1124744"/>
            <a:ext cx="8064896" cy="4708981"/>
          </a:xfrm>
          <a:prstGeom prst="rect">
            <a:avLst/>
          </a:prstGeom>
        </p:spPr>
        <p:txBody>
          <a:bodyPr wrap="square">
            <a:spAutoFit/>
          </a:bodyPr>
          <a:lstStyle/>
          <a:p>
            <a:pPr algn="l"/>
            <a:r>
              <a:rPr lang="en-US" sz="2800" dirty="0">
                <a:solidFill>
                  <a:srgbClr val="0091FF"/>
                </a:solidFill>
                <a:latin typeface="ArialMT"/>
              </a:rPr>
              <a:t>̶ </a:t>
            </a:r>
            <a:r>
              <a:rPr lang="en-US" sz="2800" dirty="0">
                <a:solidFill>
                  <a:srgbClr val="000000"/>
                </a:solidFill>
                <a:latin typeface="ArialMT"/>
              </a:rPr>
              <a:t>Power-on Reset and Programmable Brown-out .Detection</a:t>
            </a:r>
          </a:p>
          <a:p>
            <a:pPr algn="l"/>
            <a:r>
              <a:rPr lang="en-US" sz="2800" dirty="0">
                <a:solidFill>
                  <a:srgbClr val="0091FF"/>
                </a:solidFill>
                <a:latin typeface="ArialMT"/>
              </a:rPr>
              <a:t>̶ </a:t>
            </a:r>
            <a:r>
              <a:rPr lang="en-US" sz="2800" dirty="0">
                <a:solidFill>
                  <a:srgbClr val="000000"/>
                </a:solidFill>
                <a:latin typeface="ArialMT"/>
              </a:rPr>
              <a:t>Internal Calibrated RC Oscillator.</a:t>
            </a:r>
          </a:p>
          <a:p>
            <a:pPr algn="l"/>
            <a:r>
              <a:rPr lang="en-US" sz="2800" dirty="0">
                <a:solidFill>
                  <a:srgbClr val="0091FF"/>
                </a:solidFill>
                <a:latin typeface="ArialMT"/>
              </a:rPr>
              <a:t>̶ </a:t>
            </a:r>
            <a:r>
              <a:rPr lang="en-US" sz="2800" dirty="0">
                <a:solidFill>
                  <a:srgbClr val="000000"/>
                </a:solidFill>
                <a:latin typeface="ArialMT"/>
              </a:rPr>
              <a:t>External and Internal Interrupt Sources.</a:t>
            </a:r>
          </a:p>
          <a:p>
            <a:pPr algn="l"/>
            <a:r>
              <a:rPr lang="en-US" sz="2800" dirty="0">
                <a:solidFill>
                  <a:srgbClr val="0091FF"/>
                </a:solidFill>
                <a:latin typeface="ArialMT"/>
              </a:rPr>
              <a:t>̶ </a:t>
            </a:r>
            <a:r>
              <a:rPr lang="en-US" sz="2800" dirty="0">
                <a:solidFill>
                  <a:srgbClr val="000000"/>
                </a:solidFill>
                <a:latin typeface="ArialMT"/>
              </a:rPr>
              <a:t>Six Sleep Modes: Idle, ADC Noise Reduction, Power-save, Power-down, Standby and Extended </a:t>
            </a:r>
            <a:endParaRPr lang="ar-SA" sz="2800" dirty="0">
              <a:solidFill>
                <a:srgbClr val="000000"/>
              </a:solidFill>
              <a:latin typeface="ArialMT"/>
            </a:endParaRPr>
          </a:p>
          <a:p>
            <a:pPr algn="l"/>
            <a:r>
              <a:rPr lang="en-US" sz="2800" dirty="0">
                <a:solidFill>
                  <a:srgbClr val="000000"/>
                </a:solidFill>
                <a:latin typeface="ArialMT"/>
              </a:rPr>
              <a:t>Standby.</a:t>
            </a:r>
          </a:p>
          <a:p>
            <a:pPr algn="l"/>
            <a:r>
              <a:rPr lang="ar-SA" sz="2000" dirty="0">
                <a:solidFill>
                  <a:srgbClr val="0091FF"/>
                </a:solidFill>
                <a:latin typeface="Wingdings-Regular"/>
              </a:rPr>
              <a:t>􀁺 </a:t>
            </a:r>
            <a:r>
              <a:rPr lang="en-US" sz="2800" dirty="0">
                <a:solidFill>
                  <a:srgbClr val="0091FF"/>
                </a:solidFill>
                <a:latin typeface="ArialMT"/>
              </a:rPr>
              <a:t> </a:t>
            </a:r>
            <a:r>
              <a:rPr lang="en-US" sz="2800" dirty="0">
                <a:solidFill>
                  <a:srgbClr val="000000"/>
                </a:solidFill>
                <a:latin typeface="ArialMT"/>
              </a:rPr>
              <a:t>Operating Voltages</a:t>
            </a:r>
          </a:p>
          <a:p>
            <a:pPr algn="l"/>
            <a:r>
              <a:rPr lang="en-US" sz="2400" dirty="0">
                <a:solidFill>
                  <a:srgbClr val="0091FF"/>
                </a:solidFill>
                <a:latin typeface="ArialMT"/>
              </a:rPr>
              <a:t>̶</a:t>
            </a:r>
            <a:r>
              <a:rPr lang="en-US" sz="2400" dirty="0">
                <a:solidFill>
                  <a:srgbClr val="000000"/>
                </a:solidFill>
                <a:latin typeface="ArialMT"/>
              </a:rPr>
              <a:t>2.7 - 5.5V</a:t>
            </a:r>
          </a:p>
          <a:p>
            <a:pPr algn="l"/>
            <a:r>
              <a:rPr lang="ar-SA" sz="2000" dirty="0">
                <a:solidFill>
                  <a:srgbClr val="0091FF"/>
                </a:solidFill>
                <a:latin typeface="Wingdings-Regular"/>
              </a:rPr>
              <a:t>􀁺 </a:t>
            </a:r>
            <a:r>
              <a:rPr lang="en-US" sz="2800" dirty="0">
                <a:solidFill>
                  <a:srgbClr val="000000"/>
                </a:solidFill>
                <a:latin typeface="ArialMT"/>
              </a:rPr>
              <a:t>Speed Grades</a:t>
            </a:r>
          </a:p>
          <a:p>
            <a:pPr algn="l"/>
            <a:r>
              <a:rPr lang="en-US" sz="2400" dirty="0">
                <a:solidFill>
                  <a:srgbClr val="0091FF"/>
                </a:solidFill>
                <a:latin typeface="ArialMT"/>
              </a:rPr>
              <a:t>̶ </a:t>
            </a:r>
            <a:r>
              <a:rPr lang="en-US" sz="2400" dirty="0">
                <a:solidFill>
                  <a:srgbClr val="000000"/>
                </a:solidFill>
                <a:latin typeface="ArialMT"/>
              </a:rPr>
              <a:t>0 - 16MHz</a:t>
            </a:r>
            <a:endParaRPr lang="en-US" sz="2800" dirty="0">
              <a:solidFill>
                <a:srgbClr val="000000"/>
              </a:solidFill>
              <a:latin typeface="ArialMT"/>
            </a:endParaRPr>
          </a:p>
        </p:txBody>
      </p:sp>
    </p:spTree>
    <p:extLst>
      <p:ext uri="{BB962C8B-B14F-4D97-AF65-F5344CB8AC3E}">
        <p14:creationId xmlns:p14="http://schemas.microsoft.com/office/powerpoint/2010/main" val="26337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457200" lvl="0" indent="-457200">
              <a:buFont typeface="Arial" pitchFamily="34" charset="0"/>
              <a:buChar char="•"/>
            </a:pPr>
            <a:r>
              <a:rPr lang="ar-SY" sz="3200" dirty="0"/>
              <a:t>العدادات والمؤقتات الزمنية </a:t>
            </a:r>
            <a:r>
              <a:rPr lang="en-US" sz="3200" dirty="0"/>
              <a:t>(Counters and Timers)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المبدلات التشابهية الرقمية </a:t>
            </a:r>
            <a:r>
              <a:rPr lang="en-US" sz="3200" dirty="0"/>
              <a:t>(Analog to Digital Converters)</a:t>
            </a:r>
            <a:r>
              <a:rPr lang="ar-SA" sz="3200" dirty="0"/>
              <a:t>.</a:t>
            </a:r>
          </a:p>
          <a:p>
            <a:pPr marL="457200" lvl="0" indent="-457200">
              <a:buFont typeface="Arial" pitchFamily="34" charset="0"/>
              <a:buChar char="•"/>
            </a:pPr>
            <a:endParaRPr lang="en-US" sz="3200" dirty="0"/>
          </a:p>
          <a:p>
            <a:pPr marL="457200" lvl="0" indent="-457200">
              <a:buFont typeface="Arial" pitchFamily="34" charset="0"/>
              <a:buChar char="•"/>
            </a:pPr>
            <a:r>
              <a:rPr lang="ar-SY" sz="3200" dirty="0"/>
              <a:t>المنافذ التسلسلية </a:t>
            </a:r>
            <a:r>
              <a:rPr lang="en-US" sz="3200" dirty="0"/>
              <a:t>(serial ports)</a:t>
            </a:r>
            <a:r>
              <a:rPr lang="ar-SA" sz="3200" dirty="0"/>
              <a:t>.</a:t>
            </a:r>
          </a:p>
          <a:p>
            <a:pPr marL="457200" lvl="0" indent="-457200">
              <a:buFont typeface="Arial" pitchFamily="34" charset="0"/>
              <a:buChar char="•"/>
            </a:pPr>
            <a:endParaRPr lang="en-US" sz="3200" dirty="0"/>
          </a:p>
          <a:p>
            <a:pPr marL="457200" indent="-457200">
              <a:buFont typeface="Arial" pitchFamily="34" charset="0"/>
              <a:buChar char="•"/>
            </a:pPr>
            <a:r>
              <a:rPr lang="ar-SY" sz="3200" dirty="0"/>
              <a:t>دارات الإرسال والاستقبال الراديوي</a:t>
            </a:r>
            <a:r>
              <a:rPr lang="en-US" sz="3200" dirty="0"/>
              <a:t>(RF Receivers &amp; Transmitters) </a:t>
            </a:r>
            <a:r>
              <a:rPr lang="ar-SA" sz="3200" dirty="0"/>
              <a:t>.</a:t>
            </a:r>
          </a:p>
          <a:p>
            <a:pPr marL="457200" indent="-457200">
              <a:buFont typeface="Arial" pitchFamily="34" charset="0"/>
              <a:buChar char="•"/>
            </a:pPr>
            <a:r>
              <a:rPr lang="ar-SA" sz="3200" dirty="0"/>
              <a:t>أجهزة طرفية أخرى </a:t>
            </a:r>
            <a:r>
              <a:rPr lang="en-US" sz="3200" dirty="0"/>
              <a:t>other </a:t>
            </a:r>
            <a:r>
              <a:rPr lang="de-AT" sz="3200" dirty="0"/>
              <a:t>Peripheral</a:t>
            </a:r>
            <a:r>
              <a:rPr lang="ar-SA" sz="3200" dirty="0"/>
              <a:t>.</a:t>
            </a:r>
            <a:endParaRPr lang="en-US" sz="3200" dirty="0"/>
          </a:p>
          <a:p>
            <a:pPr marL="457200" indent="-457200">
              <a:buFont typeface="Arial" pitchFamily="34" charset="0"/>
              <a:buChar char="•"/>
            </a:pPr>
            <a:endParaRPr lang="en-US" sz="3200" dirty="0"/>
          </a:p>
        </p:txBody>
      </p:sp>
      <p:sp>
        <p:nvSpPr>
          <p:cNvPr id="4" name="مستطيل 3"/>
          <p:cNvSpPr/>
          <p:nvPr/>
        </p:nvSpPr>
        <p:spPr>
          <a:xfrm>
            <a:off x="193173" y="295273"/>
            <a:ext cx="8829661" cy="584775"/>
          </a:xfrm>
          <a:prstGeom prst="rect">
            <a:avLst/>
          </a:prstGeom>
        </p:spPr>
        <p:txBody>
          <a:bodyPr wrap="none">
            <a:spAutoFit/>
          </a:bodyPr>
          <a:lstStyle/>
          <a:p>
            <a:r>
              <a:rPr lang="ar-SY" sz="3200" dirty="0">
                <a:solidFill>
                  <a:srgbClr val="FF0000"/>
                </a:solidFill>
              </a:rPr>
              <a:t>كما أن المتحكمات يمكن أن تحتوي على وحدات أخرى نذكر أهمها:</a:t>
            </a:r>
            <a:endParaRPr lang="en-US" sz="3200"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a:t>
            </a:fld>
            <a:endParaRPr lang="ar-SA"/>
          </a:p>
        </p:txBody>
      </p:sp>
    </p:spTree>
    <p:extLst>
      <p:ext uri="{BB962C8B-B14F-4D97-AF65-F5344CB8AC3E}">
        <p14:creationId xmlns:p14="http://schemas.microsoft.com/office/powerpoint/2010/main" val="2108605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50</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5509200"/>
          </a:xfrm>
          <a:prstGeom prst="rect">
            <a:avLst/>
          </a:prstGeom>
          <a:ln>
            <a:solidFill>
              <a:schemeClr val="bg1"/>
            </a:solidFill>
          </a:ln>
        </p:spPr>
        <p:txBody>
          <a:bodyPr wrap="square">
            <a:spAutoFit/>
          </a:bodyPr>
          <a:lstStyle/>
          <a:p>
            <a:pPr algn="just"/>
            <a:r>
              <a:rPr lang="ar-SA" sz="3200" dirty="0">
                <a:solidFill>
                  <a:prstClr val="black"/>
                </a:solidFill>
              </a:rPr>
              <a:t>عند الإطلاع على المعلومات التي توفرها الشركات المنتجة للمتحكمات نلاحظ أن تغذية المتحكم تعطى ضمن مجال من القيم، وكما نعلم فإن تغذية المتحكم من المواضيع ذات الأهمية في التطبيقات العملية، </a:t>
            </a:r>
            <a:r>
              <a:rPr lang="ar-SA" sz="3200" b="1" dirty="0">
                <a:solidFill>
                  <a:srgbClr val="FF0000"/>
                </a:solidFill>
              </a:rPr>
              <a:t>وبقدر ما تكون التغذية الرئيسية </a:t>
            </a:r>
            <a:r>
              <a:rPr lang="ar-SA" sz="3200" dirty="0">
                <a:solidFill>
                  <a:prstClr val="black"/>
                </a:solidFill>
              </a:rPr>
              <a:t>– لأي دارة إلكترونية – مصممة بشكل جيد وفق اعتبارات تصميمية قياسية، بقدر ما يكون عمل العناصر الإلكترونية في الدارة مستقراً وقريباً من منحني العمل الأمثلي، بشكل عام:</a:t>
            </a:r>
          </a:p>
          <a:p>
            <a:pPr marL="457200" indent="-457200" algn="just">
              <a:buFont typeface="Arial" pitchFamily="34" charset="0"/>
              <a:buChar char="•"/>
            </a:pPr>
            <a:r>
              <a:rPr lang="ar-SA" sz="3200" dirty="0">
                <a:solidFill>
                  <a:srgbClr val="0070C0"/>
                </a:solidFill>
              </a:rPr>
              <a:t>مجال التغذية معظم لمتحكمات </a:t>
            </a:r>
            <a:r>
              <a:rPr lang="en-US" sz="3200" dirty="0">
                <a:solidFill>
                  <a:srgbClr val="0070C0"/>
                </a:solidFill>
              </a:rPr>
              <a:t> AVR</a:t>
            </a:r>
            <a:r>
              <a:rPr lang="ar-SA" sz="3200" dirty="0">
                <a:solidFill>
                  <a:srgbClr val="0070C0"/>
                </a:solidFill>
              </a:rPr>
              <a:t>يقع بين </a:t>
            </a:r>
            <a:r>
              <a:rPr lang="en-US" sz="3200" dirty="0">
                <a:solidFill>
                  <a:srgbClr val="0070C0"/>
                </a:solidFill>
              </a:rPr>
              <a:t>2.7-5.5 V</a:t>
            </a:r>
            <a:r>
              <a:rPr lang="ar-SA" sz="3200" dirty="0">
                <a:solidFill>
                  <a:prstClr val="black"/>
                </a:solidFill>
              </a:rPr>
              <a:t>.</a:t>
            </a:r>
          </a:p>
          <a:p>
            <a:pPr marL="457200" indent="-457200" algn="just">
              <a:buFont typeface="Arial" pitchFamily="34" charset="0"/>
              <a:buChar char="•"/>
            </a:pPr>
            <a:r>
              <a:rPr lang="ar-SA" sz="3200" dirty="0">
                <a:solidFill>
                  <a:srgbClr val="0070C0"/>
                </a:solidFill>
              </a:rPr>
              <a:t>يتعلق استهلاك التغذية الكهربائية في المتحكم مباشرة بسرعة عمل المتحكم المصغر، حيث أنه كلما ازداد تردد عمل المعالج، كلما ازداد استهلاك التغذية في المعالج.</a:t>
            </a:r>
            <a:endParaRPr lang="en-US" sz="3200" dirty="0">
              <a:solidFill>
                <a:srgbClr val="0070C0"/>
              </a:solidFill>
            </a:endParaRPr>
          </a:p>
        </p:txBody>
      </p:sp>
    </p:spTree>
    <p:extLst>
      <p:ext uri="{BB962C8B-B14F-4D97-AF65-F5344CB8AC3E}">
        <p14:creationId xmlns:p14="http://schemas.microsoft.com/office/powerpoint/2010/main" val="31721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51</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677656"/>
          </a:xfrm>
          <a:prstGeom prst="rect">
            <a:avLst/>
          </a:prstGeom>
          <a:ln>
            <a:solidFill>
              <a:schemeClr val="bg1"/>
            </a:solidFill>
          </a:ln>
        </p:spPr>
        <p:txBody>
          <a:bodyPr wrap="square">
            <a:spAutoFit/>
          </a:bodyPr>
          <a:lstStyle/>
          <a:p>
            <a:pPr algn="just"/>
            <a:r>
              <a:rPr lang="ar-SA" sz="2800" dirty="0"/>
              <a:t>بين الشكل منحني العمل الآمن للمعالجات بالنسبة إلى التغذية المطبقة من أجل كل تردد عمل، فبالنسبة إلى المتحكمات من عائلة </a:t>
            </a:r>
            <a:r>
              <a:rPr lang="en-US" sz="2800" dirty="0"/>
              <a:t>AVR</a:t>
            </a:r>
            <a:r>
              <a:rPr lang="ar-SA" sz="2800" dirty="0"/>
              <a:t> فإن التغذية </a:t>
            </a:r>
            <a:r>
              <a:rPr lang="en-US" sz="2800" dirty="0"/>
              <a:t>4.5V</a:t>
            </a:r>
            <a:r>
              <a:rPr lang="ar-SA" sz="2800" dirty="0"/>
              <a:t> ستؤمن عمل آمن للمعالج عند كامل مجال تردد الهزاز الكريستالي، أما من أجل جهد تغذية </a:t>
            </a:r>
            <a:r>
              <a:rPr lang="en-US" sz="2800" dirty="0"/>
              <a:t>3V</a:t>
            </a:r>
            <a:r>
              <a:rPr lang="ar-SA" sz="2800" dirty="0"/>
              <a:t> فإن أقصى سرعة عمل للمتحكم يجب أن لا تزيد عن </a:t>
            </a:r>
            <a:r>
              <a:rPr lang="en-US" sz="2800" dirty="0"/>
              <a:t>8MHZ</a:t>
            </a:r>
            <a:r>
              <a:rPr lang="ar-SA" sz="2800" dirty="0"/>
              <a:t> لكي يبقى المعالج ضمن منطقة العمل الآمنة.</a:t>
            </a:r>
          </a:p>
          <a:p>
            <a:pPr algn="just"/>
            <a:endParaRPr lang="en-US" sz="2800" dirty="0">
              <a:solidFill>
                <a:srgbClr val="0070C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5544"/>
            <a:ext cx="4352925" cy="324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648" y="3726259"/>
            <a:ext cx="4162728" cy="288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سهم للأسفل 7"/>
          <p:cNvSpPr/>
          <p:nvPr/>
        </p:nvSpPr>
        <p:spPr>
          <a:xfrm>
            <a:off x="2189855" y="3618894"/>
            <a:ext cx="235298" cy="2880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ربع نص 8"/>
          <p:cNvSpPr txBox="1"/>
          <p:nvPr/>
        </p:nvSpPr>
        <p:spPr>
          <a:xfrm>
            <a:off x="5675677" y="3140968"/>
            <a:ext cx="2376264" cy="369332"/>
          </a:xfrm>
          <a:prstGeom prst="rect">
            <a:avLst/>
          </a:prstGeom>
          <a:noFill/>
        </p:spPr>
        <p:txBody>
          <a:bodyPr wrap="square" rtlCol="1">
            <a:spAutoFit/>
          </a:bodyPr>
          <a:lstStyle/>
          <a:p>
            <a:pPr algn="ctr"/>
            <a:r>
              <a:rPr lang="ar-SA" b="1" dirty="0">
                <a:solidFill>
                  <a:srgbClr val="0070C0"/>
                </a:solidFill>
              </a:rPr>
              <a:t>علاقة تيار المتحكم بسرعته</a:t>
            </a:r>
          </a:p>
        </p:txBody>
      </p:sp>
      <p:sp>
        <p:nvSpPr>
          <p:cNvPr id="12" name="مربع نص 11"/>
          <p:cNvSpPr txBox="1"/>
          <p:nvPr/>
        </p:nvSpPr>
        <p:spPr>
          <a:xfrm>
            <a:off x="1043608" y="3068960"/>
            <a:ext cx="2376264" cy="369332"/>
          </a:xfrm>
          <a:prstGeom prst="rect">
            <a:avLst/>
          </a:prstGeom>
          <a:noFill/>
        </p:spPr>
        <p:txBody>
          <a:bodyPr wrap="square" rtlCol="1">
            <a:spAutoFit/>
          </a:bodyPr>
          <a:lstStyle/>
          <a:p>
            <a:pPr algn="ctr"/>
            <a:r>
              <a:rPr lang="ar-SA" b="1" dirty="0">
                <a:solidFill>
                  <a:srgbClr val="0070C0"/>
                </a:solidFill>
              </a:rPr>
              <a:t>علاقة سرعة المتحكم  بجهده</a:t>
            </a:r>
          </a:p>
        </p:txBody>
      </p:sp>
    </p:spTree>
    <p:extLst>
      <p:ext uri="{BB962C8B-B14F-4D97-AF65-F5344CB8AC3E}">
        <p14:creationId xmlns:p14="http://schemas.microsoft.com/office/powerpoint/2010/main" val="36164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560618" y="165395"/>
            <a:ext cx="4155304" cy="769441"/>
          </a:xfrm>
          <a:prstGeom prst="rect">
            <a:avLst/>
          </a:prstGeom>
        </p:spPr>
        <p:txBody>
          <a:bodyPr wrap="none">
            <a:spAutoFit/>
          </a:bodyPr>
          <a:lstStyle/>
          <a:p>
            <a:r>
              <a:rPr lang="ar-SA" sz="4400" b="1" dirty="0">
                <a:solidFill>
                  <a:srgbClr val="FF0000"/>
                </a:solidFill>
              </a:rPr>
              <a:t>تغذية المتحكم المصغر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52</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251520" y="902343"/>
            <a:ext cx="8568951" cy="2062103"/>
          </a:xfrm>
          <a:prstGeom prst="rect">
            <a:avLst/>
          </a:prstGeom>
          <a:ln>
            <a:solidFill>
              <a:schemeClr val="bg1"/>
            </a:solidFill>
          </a:ln>
        </p:spPr>
        <p:txBody>
          <a:bodyPr wrap="square">
            <a:spAutoFit/>
          </a:bodyPr>
          <a:lstStyle/>
          <a:p>
            <a:pPr algn="just"/>
            <a:r>
              <a:rPr lang="ar-SY" sz="3200" dirty="0"/>
              <a:t>مصدر التغذية المستخدم عادة ما يكون </a:t>
            </a:r>
            <a:r>
              <a:rPr lang="en-US" sz="3200" dirty="0"/>
              <a:t>+5V </a:t>
            </a:r>
            <a:r>
              <a:rPr lang="ar-SA" sz="3200" dirty="0"/>
              <a:t> </a:t>
            </a:r>
            <a:r>
              <a:rPr lang="ar-SY" sz="3200" dirty="0"/>
              <a:t>ويمكن تأمينه كما يظهر الشكل عن طريق محولة خافضة للجهد، ودارة تقويم، ومنظم جهد مثل </a:t>
            </a:r>
            <a:r>
              <a:rPr lang="en-US" sz="3200" dirty="0"/>
              <a:t>LM78L05</a:t>
            </a:r>
            <a:r>
              <a:rPr lang="ar-SA" sz="3200" dirty="0"/>
              <a:t>، وهناك طرق أخرى كثيرة أفضلها </a:t>
            </a:r>
            <a:r>
              <a:rPr lang="en-US" sz="3200" dirty="0"/>
              <a:t>SWITCHING POWER</a:t>
            </a:r>
            <a:r>
              <a:rPr lang="ar-SA" sz="3200" dirty="0"/>
              <a:t>.</a:t>
            </a: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068960"/>
            <a:ext cx="6962519" cy="307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335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5536" y="249286"/>
            <a:ext cx="7758278" cy="769441"/>
          </a:xfrm>
          <a:prstGeom prst="rect">
            <a:avLst/>
          </a:prstGeom>
        </p:spPr>
        <p:txBody>
          <a:bodyPr wrap="none">
            <a:spAutoFit/>
          </a:bodyPr>
          <a:lstStyle/>
          <a:p>
            <a:r>
              <a:rPr lang="ar-SA" sz="4400" b="1" dirty="0">
                <a:solidFill>
                  <a:srgbClr val="FF0000"/>
                </a:solidFill>
              </a:rPr>
              <a:t>قطب التصفير </a:t>
            </a:r>
            <a:r>
              <a:rPr lang="en-US" sz="4400" b="1" dirty="0">
                <a:solidFill>
                  <a:srgbClr val="FF0000"/>
                </a:solidFill>
              </a:rPr>
              <a:t> </a:t>
            </a:r>
            <a:r>
              <a:rPr lang="ar-SA" sz="4400" b="1" dirty="0">
                <a:solidFill>
                  <a:srgbClr val="FF0000"/>
                </a:solidFill>
              </a:rPr>
              <a:t>(إعادة التهيئة)</a:t>
            </a:r>
            <a:r>
              <a:rPr lang="en-US" sz="4400" b="1" dirty="0">
                <a:solidFill>
                  <a:srgbClr val="FF0000"/>
                </a:solidFill>
              </a:rPr>
              <a:t> RESET </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53</a:t>
            </a:fld>
            <a:endParaRPr lang="ar-SA"/>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cs typeface="+mj-cs"/>
            </a:endParaRPr>
          </a:p>
        </p:txBody>
      </p:sp>
      <p:sp>
        <p:nvSpPr>
          <p:cNvPr id="7" name="مستطيل 6"/>
          <p:cNvSpPr/>
          <p:nvPr/>
        </p:nvSpPr>
        <p:spPr>
          <a:xfrm>
            <a:off x="251520" y="1053357"/>
            <a:ext cx="8568951" cy="3046988"/>
          </a:xfrm>
          <a:prstGeom prst="rect">
            <a:avLst/>
          </a:prstGeom>
          <a:ln>
            <a:solidFill>
              <a:schemeClr val="bg1"/>
            </a:solidFill>
          </a:ln>
        </p:spPr>
        <p:txBody>
          <a:bodyPr wrap="square">
            <a:spAutoFit/>
          </a:bodyPr>
          <a:lstStyle/>
          <a:p>
            <a:pPr lvl="0" algn="just"/>
            <a:r>
              <a:rPr lang="ar-SA" sz="3200" dirty="0"/>
              <a:t>يولد التصفير الخارجي عبر تطبيق نبضة كهربائية أطول من </a:t>
            </a:r>
            <a:r>
              <a:rPr lang="en-US" sz="3200" dirty="0"/>
              <a:t>50 ns</a:t>
            </a:r>
            <a:r>
              <a:rPr lang="ar-SA" sz="3200" dirty="0"/>
              <a:t> ذات منطق منخفض على القطب </a:t>
            </a:r>
            <a:r>
              <a:rPr lang="en-US" sz="3200" dirty="0"/>
              <a:t>RESET </a:t>
            </a:r>
            <a:r>
              <a:rPr lang="ar-SA" sz="3200" dirty="0"/>
              <a:t> والأقصر من ذلك قد لا تؤدي بالضرورة إلى توليد التصفير، و </a:t>
            </a:r>
            <a:r>
              <a:rPr lang="en-US" sz="3200" dirty="0"/>
              <a:t>RESET</a:t>
            </a:r>
            <a:r>
              <a:rPr lang="ar-SA" sz="3200" dirty="0"/>
              <a:t> تؤدي:</a:t>
            </a:r>
          </a:p>
          <a:p>
            <a:pPr marL="457200" lvl="0" indent="-457200" algn="just">
              <a:buFont typeface="Wingdings" pitchFamily="2" charset="2"/>
              <a:buChar char="§"/>
            </a:pPr>
            <a:r>
              <a:rPr lang="ar-SA" sz="3200" dirty="0"/>
              <a:t>تصفير كل المسجلات الداخلية.</a:t>
            </a:r>
          </a:p>
          <a:p>
            <a:pPr marL="457200" lvl="0" indent="-457200" algn="just">
              <a:buFont typeface="Wingdings" pitchFamily="2" charset="2"/>
              <a:buChar char="§"/>
            </a:pPr>
            <a:r>
              <a:rPr lang="ar-SA" sz="3200" dirty="0"/>
              <a:t>تصفير عداد البرنامج (أي يبدأ المعالج تنفيذ التعليمات من البداية).</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6"/>
            <a:ext cx="3600400" cy="291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4274675" y="4365104"/>
            <a:ext cx="4752527" cy="1815882"/>
          </a:xfrm>
          <a:prstGeom prst="rect">
            <a:avLst/>
          </a:prstGeom>
          <a:noFill/>
        </p:spPr>
        <p:txBody>
          <a:bodyPr wrap="square" rtlCol="1">
            <a:spAutoFit/>
          </a:bodyPr>
          <a:lstStyle/>
          <a:p>
            <a:pPr lvl="0" algn="justLow"/>
            <a:r>
              <a:rPr lang="ar-SA" sz="2800" b="1" dirty="0">
                <a:solidFill>
                  <a:srgbClr val="0070C0"/>
                </a:solidFill>
              </a:rPr>
              <a:t>ملاحظة: إعادة التهيئة </a:t>
            </a:r>
            <a:r>
              <a:rPr lang="en-US" sz="2800" b="1" dirty="0">
                <a:solidFill>
                  <a:srgbClr val="0070C0"/>
                </a:solidFill>
              </a:rPr>
              <a:t>REESET</a:t>
            </a:r>
            <a:r>
              <a:rPr lang="ar-SA" sz="2800" b="1" dirty="0">
                <a:solidFill>
                  <a:srgbClr val="0070C0"/>
                </a:solidFill>
              </a:rPr>
              <a:t> تكافئ فصل التغذية عن المتحكم وإعادة وصلها.</a:t>
            </a:r>
            <a:endParaRPr lang="en-US" sz="2800" b="1" dirty="0">
              <a:solidFill>
                <a:srgbClr val="0070C0"/>
              </a:solidFill>
            </a:endParaRPr>
          </a:p>
          <a:p>
            <a:pPr algn="justLow"/>
            <a:endParaRPr lang="ar-SA" sz="2800" b="1" dirty="0"/>
          </a:p>
        </p:txBody>
      </p:sp>
    </p:spTree>
    <p:extLst>
      <p:ext uri="{BB962C8B-B14F-4D97-AF65-F5344CB8AC3E}">
        <p14:creationId xmlns:p14="http://schemas.microsoft.com/office/powerpoint/2010/main" val="15181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064465" y="37752"/>
            <a:ext cx="4538423" cy="769441"/>
          </a:xfrm>
          <a:prstGeom prst="rect">
            <a:avLst/>
          </a:prstGeom>
        </p:spPr>
        <p:txBody>
          <a:bodyPr wrap="none">
            <a:spAutoFit/>
          </a:bodyPr>
          <a:lstStyle/>
          <a:p>
            <a:pPr algn="ctr"/>
            <a:r>
              <a:rPr lang="ar-SA" sz="4400" b="1" dirty="0">
                <a:solidFill>
                  <a:srgbClr val="FF0000"/>
                </a:solidFill>
              </a:rPr>
              <a:t>تطبيق (إشارات المرور)</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54</a:t>
            </a:fld>
            <a:endParaRPr lang="ar-SA">
              <a:solidFill>
                <a:prstClr val="black">
                  <a:tint val="75000"/>
                </a:prstClr>
              </a:solidFill>
            </a:endParaRPr>
          </a:p>
        </p:txBody>
      </p:sp>
      <p:sp>
        <p:nvSpPr>
          <p:cNvPr id="3" name="مستطيل 2"/>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RED</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 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YELLOW</a:t>
            </a:r>
            <a:r>
              <a:rPr lang="ar-SA" sz="3200" dirty="0">
                <a:solidFill>
                  <a:prstClr val="black"/>
                </a:solidFill>
                <a:cs typeface="Times New Roman"/>
              </a:rPr>
              <a:t> = </a:t>
            </a:r>
            <a:r>
              <a:rPr lang="en-US" sz="3200" dirty="0">
                <a:solidFill>
                  <a:prstClr val="black"/>
                </a:solidFill>
                <a:cs typeface="Times New Roman"/>
              </a:rPr>
              <a:t>0.5 S </a:t>
            </a:r>
            <a:r>
              <a:rPr lang="ar-SA" sz="3200" dirty="0">
                <a:solidFill>
                  <a:prstClr val="black"/>
                </a:solidFill>
                <a:cs typeface="Times New Roman"/>
              </a:rPr>
              <a:t> ،</a:t>
            </a:r>
          </a:p>
          <a:p>
            <a:pPr algn="just"/>
            <a:r>
              <a:rPr lang="ar-SA" sz="3200" dirty="0">
                <a:solidFill>
                  <a:prstClr val="black"/>
                </a:solidFill>
                <a:cs typeface="Times New Roman"/>
              </a:rPr>
              <a:t>زمن </a:t>
            </a:r>
            <a:r>
              <a:rPr lang="en-US" sz="3200" dirty="0">
                <a:solidFill>
                  <a:prstClr val="black"/>
                </a:solidFill>
                <a:cs typeface="Times New Roman"/>
              </a:rPr>
              <a:t>LED</a:t>
            </a:r>
            <a:r>
              <a:rPr lang="ar-SA" sz="3200" dirty="0">
                <a:solidFill>
                  <a:prstClr val="black"/>
                </a:solidFill>
                <a:cs typeface="Times New Roman"/>
              </a:rPr>
              <a:t> </a:t>
            </a:r>
            <a:r>
              <a:rPr lang="en-US" sz="3200" dirty="0">
                <a:solidFill>
                  <a:prstClr val="black"/>
                </a:solidFill>
                <a:cs typeface="Times New Roman"/>
              </a:rPr>
              <a:t>GREEN</a:t>
            </a:r>
            <a:r>
              <a:rPr lang="ar-SA" sz="3200" dirty="0">
                <a:solidFill>
                  <a:prstClr val="black"/>
                </a:solidFill>
                <a:cs typeface="Times New Roman"/>
              </a:rPr>
              <a:t> = </a:t>
            </a:r>
            <a:r>
              <a:rPr lang="en-US" sz="3200" dirty="0">
                <a:solidFill>
                  <a:prstClr val="black"/>
                </a:solidFill>
                <a:cs typeface="Times New Roman"/>
              </a:rPr>
              <a:t>3 S </a:t>
            </a:r>
            <a:r>
              <a:rPr lang="ar-SA" sz="3200" dirty="0">
                <a:solidFill>
                  <a:prstClr val="black"/>
                </a:solidFill>
                <a:cs typeface="Times New Roman"/>
              </a:rPr>
              <a:t> .</a:t>
            </a:r>
          </a:p>
        </p:txBody>
      </p:sp>
      <p:pic>
        <p:nvPicPr>
          <p:cNvPr id="2050" name="Picture 2" descr="C:\Users\shift\Desktop\my work\COURSE MICRO\applications\application1\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2" y="2348880"/>
            <a:ext cx="8568951" cy="4318768"/>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5796136" y="522426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\Examples\Ex01</a:t>
            </a:r>
            <a:endParaRPr lang="ar-SA" b="1" dirty="0">
              <a:solidFill>
                <a:srgbClr val="FF0000"/>
              </a:solidFill>
            </a:endParaRPr>
          </a:p>
        </p:txBody>
      </p:sp>
      <p:sp>
        <p:nvSpPr>
          <p:cNvPr id="8" name="مستطيل 7"/>
          <p:cNvSpPr/>
          <p:nvPr/>
        </p:nvSpPr>
        <p:spPr>
          <a:xfrm>
            <a:off x="5588644" y="515661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8767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55</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827584" y="324113"/>
            <a:ext cx="7272808" cy="6555641"/>
          </a:xfrm>
          <a:prstGeom prst="rect">
            <a:avLst/>
          </a:prstGeom>
        </p:spPr>
        <p:txBody>
          <a:bodyPr wrap="square">
            <a:spAutoFit/>
          </a:bodyPr>
          <a:lstStyle/>
          <a:p>
            <a:pPr algn="l"/>
            <a:r>
              <a:rPr lang="en-US" sz="2800" dirty="0">
                <a:cs typeface="Times New Roman"/>
              </a:rPr>
              <a:t>#include &lt;mega16.h&gt;</a:t>
            </a:r>
          </a:p>
          <a:p>
            <a:pPr algn="l"/>
            <a:r>
              <a:rPr lang="en-US" sz="2800" dirty="0">
                <a:cs typeface="Times New Roman"/>
              </a:rPr>
              <a:t>#include &lt;</a:t>
            </a:r>
            <a:r>
              <a:rPr lang="en-US" sz="2800" dirty="0" err="1">
                <a:cs typeface="Times New Roman"/>
              </a:rPr>
              <a:t>delay.h</a:t>
            </a:r>
            <a:r>
              <a:rPr lang="en-US" sz="2800" dirty="0">
                <a:cs typeface="Times New Roman"/>
              </a:rPr>
              <a:t>&gt;</a:t>
            </a:r>
          </a:p>
          <a:p>
            <a:pPr algn="l"/>
            <a:r>
              <a:rPr lang="en-US" sz="2800" dirty="0">
                <a:solidFill>
                  <a:prstClr val="black"/>
                </a:solidFill>
                <a:cs typeface="Times New Roman"/>
              </a:rPr>
              <a:t>void main(){</a:t>
            </a:r>
          </a:p>
          <a:p>
            <a:pPr algn="l"/>
            <a:r>
              <a:rPr lang="en-US" sz="2800" dirty="0">
                <a:solidFill>
                  <a:srgbClr val="FF0000"/>
                </a:solidFill>
                <a:cs typeface="Times New Roman"/>
              </a:rPr>
              <a:t>DDRC=0B00000111;</a:t>
            </a:r>
          </a:p>
          <a:p>
            <a:pPr algn="l"/>
            <a:r>
              <a:rPr lang="en-US" sz="2800" dirty="0">
                <a:solidFill>
                  <a:prstClr val="black"/>
                </a:solidFill>
                <a:cs typeface="Times New Roman"/>
              </a:rPr>
              <a:t>while (1)</a:t>
            </a:r>
          </a:p>
          <a:p>
            <a:pPr algn="l"/>
            <a:r>
              <a:rPr lang="en-US" sz="2800" dirty="0">
                <a:solidFill>
                  <a:prstClr val="black"/>
                </a:solidFill>
                <a:cs typeface="Times New Roman"/>
              </a:rPr>
              <a:t>      {</a:t>
            </a:r>
          </a:p>
          <a:p>
            <a:pPr algn="l"/>
            <a:r>
              <a:rPr lang="en-US" sz="2800" dirty="0">
                <a:solidFill>
                  <a:prstClr val="black"/>
                </a:solidFill>
                <a:cs typeface="Times New Roman"/>
              </a:rPr>
              <a:t>     </a:t>
            </a:r>
            <a:r>
              <a:rPr lang="en-US" sz="2800" dirty="0">
                <a:solidFill>
                  <a:schemeClr val="accent1"/>
                </a:solidFill>
                <a:cs typeface="Times New Roman"/>
              </a:rPr>
              <a:t>PORTC=0B00000001;</a:t>
            </a:r>
          </a:p>
          <a:p>
            <a:pPr algn="l"/>
            <a:r>
              <a:rPr lang="en-US" sz="2800" dirty="0">
                <a:solidFill>
                  <a:prstClr val="black"/>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a:t>
            </a:r>
          </a:p>
          <a:p>
            <a:pPr algn="l"/>
            <a:r>
              <a:rPr lang="en-US" sz="2800" dirty="0">
                <a:solidFill>
                  <a:schemeClr val="accent1"/>
                </a:solidFill>
                <a:cs typeface="Times New Roman"/>
              </a:rPr>
              <a:t>     PORTC=0B00000010;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(500);</a:t>
            </a:r>
          </a:p>
          <a:p>
            <a:pPr algn="l"/>
            <a:r>
              <a:rPr lang="en-US" sz="2800" dirty="0">
                <a:solidFill>
                  <a:schemeClr val="accent1"/>
                </a:solidFill>
                <a:cs typeface="Times New Roman"/>
              </a:rPr>
              <a:t>     PORTC=0B00000100;</a:t>
            </a:r>
          </a:p>
          <a:p>
            <a:pPr algn="l"/>
            <a:r>
              <a:rPr lang="en-US" sz="2800" dirty="0">
                <a:solidFill>
                  <a:schemeClr val="accent1"/>
                </a:solidFill>
                <a:cs typeface="Times New Roman"/>
              </a:rPr>
              <a:t>     </a:t>
            </a:r>
            <a:r>
              <a:rPr lang="en-US" sz="2800" dirty="0" err="1">
                <a:solidFill>
                  <a:schemeClr val="accent1"/>
                </a:solidFill>
                <a:cs typeface="Times New Roman"/>
              </a:rPr>
              <a:t>delay_ms</a:t>
            </a:r>
            <a:r>
              <a:rPr lang="en-US" sz="2800" dirty="0">
                <a:solidFill>
                  <a:schemeClr val="accent1"/>
                </a:solidFill>
                <a:cs typeface="Times New Roman"/>
              </a:rPr>
              <a:t>(3000);    </a:t>
            </a:r>
          </a:p>
          <a:p>
            <a:pPr algn="l"/>
            <a:r>
              <a:rPr lang="en-US" sz="2800" dirty="0">
                <a:solidFill>
                  <a:prstClr val="black"/>
                </a:solidFill>
                <a:cs typeface="Times New Roman"/>
              </a:rPr>
              <a:t>     }</a:t>
            </a:r>
            <a:endParaRPr lang="ar-SA" sz="2800" dirty="0">
              <a:solidFill>
                <a:prstClr val="black"/>
              </a:solidFill>
              <a:cs typeface="Times New Roman"/>
            </a:endParaRPr>
          </a:p>
          <a:p>
            <a:pPr algn="l"/>
            <a:r>
              <a:rPr lang="en-US" sz="2800" dirty="0">
                <a:solidFill>
                  <a:prstClr val="black"/>
                </a:solidFill>
                <a:cs typeface="Times New Roman"/>
              </a:rPr>
              <a:t>                     }</a:t>
            </a:r>
          </a:p>
          <a:p>
            <a:pPr algn="l"/>
            <a:r>
              <a:rPr lang="en-US" sz="2800" dirty="0">
                <a:solidFill>
                  <a:prstClr val="black"/>
                </a:solidFill>
                <a:cs typeface="Times New Roman"/>
              </a:rPr>
              <a:t>      </a:t>
            </a:r>
          </a:p>
        </p:txBody>
      </p:sp>
    </p:spTree>
    <p:extLst>
      <p:ext uri="{BB962C8B-B14F-4D97-AF65-F5344CB8AC3E}">
        <p14:creationId xmlns:p14="http://schemas.microsoft.com/office/powerpoint/2010/main" val="2107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997612" y="211286"/>
            <a:ext cx="4932761" cy="769441"/>
          </a:xfrm>
          <a:prstGeom prst="rect">
            <a:avLst/>
          </a:prstGeom>
        </p:spPr>
        <p:txBody>
          <a:bodyPr wrap="none">
            <a:spAutoFit/>
          </a:bodyPr>
          <a:lstStyle/>
          <a:p>
            <a:pPr algn="ctr"/>
            <a:r>
              <a:rPr lang="ar-SA" sz="4400" b="1" dirty="0">
                <a:solidFill>
                  <a:srgbClr val="FF0000"/>
                </a:solidFill>
              </a:rPr>
              <a:t>تطبيق (لعبة الحظ الرقمي)</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56</a:t>
            </a:fld>
            <a:endParaRPr lang="ar-SA">
              <a:solidFill>
                <a:prstClr val="black">
                  <a:tint val="75000"/>
                </a:prstClr>
              </a:solidFill>
            </a:endParaRPr>
          </a:p>
        </p:txBody>
      </p:sp>
      <p:sp>
        <p:nvSpPr>
          <p:cNvPr id="3" name="مستطيل 2"/>
          <p:cNvSpPr/>
          <p:nvPr/>
        </p:nvSpPr>
        <p:spPr>
          <a:xfrm>
            <a:off x="596069" y="888965"/>
            <a:ext cx="7959766" cy="1077218"/>
          </a:xfrm>
          <a:prstGeom prst="rect">
            <a:avLst/>
          </a:prstGeom>
        </p:spPr>
        <p:txBody>
          <a:bodyPr wrap="square">
            <a:spAutoFit/>
          </a:bodyPr>
          <a:lstStyle/>
          <a:p>
            <a:pPr algn="just"/>
            <a:r>
              <a:rPr lang="ar-SA" sz="3200" dirty="0">
                <a:solidFill>
                  <a:prstClr val="black"/>
                </a:solidFill>
                <a:cs typeface="Times New Roman"/>
              </a:rPr>
              <a:t>برمج الدارة بحيث كل كبسة على</a:t>
            </a:r>
            <a:r>
              <a:rPr lang="en-US" sz="3200" dirty="0">
                <a:solidFill>
                  <a:prstClr val="black"/>
                </a:solidFill>
                <a:cs typeface="Times New Roman"/>
              </a:rPr>
              <a:t> Button </a:t>
            </a:r>
            <a:r>
              <a:rPr lang="ar-SA" sz="3200" dirty="0">
                <a:solidFill>
                  <a:prstClr val="black"/>
                </a:solidFill>
                <a:cs typeface="Times New Roman"/>
              </a:rPr>
              <a:t>يظهر رقم </a:t>
            </a:r>
            <a:r>
              <a:rPr lang="en-US" sz="3200" dirty="0">
                <a:solidFill>
                  <a:prstClr val="black"/>
                </a:solidFill>
                <a:cs typeface="Times New Roman"/>
              </a:rPr>
              <a:t>1 </a:t>
            </a:r>
            <a:r>
              <a:rPr lang="ar-SA" sz="3200" dirty="0">
                <a:solidFill>
                  <a:prstClr val="black"/>
                </a:solidFill>
                <a:cs typeface="Times New Roman"/>
              </a:rPr>
              <a:t> أو </a:t>
            </a:r>
            <a:r>
              <a:rPr lang="en-US" sz="3200" dirty="0">
                <a:solidFill>
                  <a:prstClr val="black"/>
                </a:solidFill>
                <a:cs typeface="Times New Roman"/>
              </a:rPr>
              <a:t>2</a:t>
            </a:r>
            <a:r>
              <a:rPr lang="ar-SA" sz="3200" dirty="0">
                <a:solidFill>
                  <a:prstClr val="black"/>
                </a:solidFill>
                <a:cs typeface="Times New Roman"/>
              </a:rPr>
              <a:t> بطريقة عشوائية .</a:t>
            </a:r>
          </a:p>
        </p:txBody>
      </p:sp>
      <p:pic>
        <p:nvPicPr>
          <p:cNvPr id="4098" name="Picture 2" descr="C:\Users\shift\Desktop\my work\COURSE MICRO\applications\application2\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38" y="1966183"/>
            <a:ext cx="8539028" cy="4808760"/>
          </a:xfrm>
          <a:prstGeom prst="rect">
            <a:avLst/>
          </a:prstGeom>
          <a:noFill/>
          <a:extLst>
            <a:ext uri="{909E8E84-426E-40DD-AFC4-6F175D3DCCD1}">
              <a14:hiddenFill xmlns:a14="http://schemas.microsoft.com/office/drawing/2010/main">
                <a:solidFill>
                  <a:srgbClr val="FFFFFF"/>
                </a:solidFill>
              </a14:hiddenFill>
            </a:ext>
          </a:extLst>
        </p:spPr>
      </p:pic>
      <p:sp>
        <p:nvSpPr>
          <p:cNvPr id="7" name="مربع نص 6">
            <a:hlinkClick r:id="rId3" action="ppaction://program"/>
          </p:cNvPr>
          <p:cNvSpPr txBox="1"/>
          <p:nvPr/>
        </p:nvSpPr>
        <p:spPr>
          <a:xfrm>
            <a:off x="6147644" y="5656311"/>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\Examples\Ex02</a:t>
            </a:r>
            <a:endParaRPr lang="ar-SA" b="1" dirty="0">
              <a:solidFill>
                <a:srgbClr val="FF0000"/>
              </a:solidFill>
            </a:endParaRPr>
          </a:p>
        </p:txBody>
      </p:sp>
      <p:sp>
        <p:nvSpPr>
          <p:cNvPr id="8" name="مستطيل 7"/>
          <p:cNvSpPr/>
          <p:nvPr/>
        </p:nvSpPr>
        <p:spPr>
          <a:xfrm>
            <a:off x="5940152" y="5588658"/>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86237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57</a:t>
            </a:fld>
            <a:endParaRPr lang="ar-SA">
              <a:solidFill>
                <a:prstClr val="black">
                  <a:tint val="75000"/>
                </a:prstClr>
              </a:solidFill>
            </a:endParaRPr>
          </a:p>
        </p:txBody>
      </p:sp>
      <p:sp>
        <p:nvSpPr>
          <p:cNvPr id="3" name="مستطيل 2"/>
          <p:cNvSpPr/>
          <p:nvPr/>
        </p:nvSpPr>
        <p:spPr>
          <a:xfrm>
            <a:off x="658387" y="1124744"/>
            <a:ext cx="7959766" cy="584775"/>
          </a:xfrm>
          <a:prstGeom prst="rect">
            <a:avLst/>
          </a:prstGeom>
        </p:spPr>
        <p:txBody>
          <a:bodyPr wrap="square">
            <a:spAutoFit/>
          </a:bodyPr>
          <a:lstStyle/>
          <a:p>
            <a:pPr marL="457200" indent="-457200" algn="just">
              <a:buFontTx/>
              <a:buChar char="-"/>
            </a:pPr>
            <a:endParaRPr lang="ar-SA" sz="3200" dirty="0">
              <a:solidFill>
                <a:prstClr val="black"/>
              </a:solidFill>
              <a:cs typeface="Times New Roman"/>
            </a:endParaRPr>
          </a:p>
        </p:txBody>
      </p:sp>
      <p:sp>
        <p:nvSpPr>
          <p:cNvPr id="7" name="مستطيل 6"/>
          <p:cNvSpPr/>
          <p:nvPr/>
        </p:nvSpPr>
        <p:spPr>
          <a:xfrm>
            <a:off x="634401" y="188640"/>
            <a:ext cx="7272808" cy="6001643"/>
          </a:xfrm>
          <a:prstGeom prst="rect">
            <a:avLst/>
          </a:prstGeom>
        </p:spPr>
        <p:txBody>
          <a:bodyPr wrap="square">
            <a:spAutoFit/>
          </a:bodyPr>
          <a:lstStyle/>
          <a:p>
            <a:pPr algn="l"/>
            <a:r>
              <a:rPr lang="en-US" sz="2400" dirty="0">
                <a:solidFill>
                  <a:prstClr val="black"/>
                </a:solidFill>
                <a:cs typeface="Times New Roman"/>
              </a:rPr>
              <a:t>#include &lt;mega16.h&gt;</a:t>
            </a:r>
          </a:p>
          <a:p>
            <a:pPr algn="l"/>
            <a:r>
              <a:rPr lang="en-US" sz="2400" dirty="0">
                <a:solidFill>
                  <a:prstClr val="black"/>
                </a:solidFill>
                <a:cs typeface="Times New Roman"/>
              </a:rPr>
              <a:t>#include &lt;</a:t>
            </a:r>
            <a:r>
              <a:rPr lang="en-US" sz="2400" dirty="0" err="1">
                <a:solidFill>
                  <a:prstClr val="black"/>
                </a:solidFill>
                <a:cs typeface="Times New Roman"/>
              </a:rPr>
              <a:t>delay.h</a:t>
            </a:r>
            <a:r>
              <a:rPr lang="en-US" sz="2400" dirty="0">
                <a:solidFill>
                  <a:prstClr val="black"/>
                </a:solidFill>
                <a:cs typeface="Times New Roman"/>
              </a:rPr>
              <a:t>&gt;</a:t>
            </a:r>
          </a:p>
          <a:p>
            <a:pPr algn="l"/>
            <a:r>
              <a:rPr lang="en-US" sz="2400" dirty="0">
                <a:solidFill>
                  <a:prstClr val="black"/>
                </a:solidFill>
                <a:cs typeface="Times New Roman"/>
              </a:rPr>
              <a:t>void main(){</a:t>
            </a:r>
          </a:p>
          <a:p>
            <a:pPr algn="l"/>
            <a:r>
              <a:rPr lang="en-US" sz="2400" dirty="0">
                <a:solidFill>
                  <a:prstClr val="black"/>
                </a:solidFill>
                <a:cs typeface="Times New Roman"/>
              </a:rPr>
              <a:t>DDRC=0B01111111;</a:t>
            </a:r>
          </a:p>
          <a:p>
            <a:pPr algn="l"/>
            <a:r>
              <a:rPr lang="en-US" sz="2400" dirty="0">
                <a:solidFill>
                  <a:prstClr val="black"/>
                </a:solidFill>
                <a:cs typeface="Times New Roman"/>
              </a:rPr>
              <a:t>while (1)</a:t>
            </a:r>
          </a:p>
          <a:p>
            <a:pPr algn="l"/>
            <a:r>
              <a:rPr lang="en-US" sz="2400" dirty="0">
                <a:solidFill>
                  <a:prstClr val="black"/>
                </a:solidFill>
                <a:cs typeface="Times New Roman"/>
              </a:rPr>
              <a:t>      {</a:t>
            </a:r>
          </a:p>
          <a:p>
            <a:pPr algn="l"/>
            <a:r>
              <a:rPr lang="en-US" sz="2400" dirty="0">
                <a:solidFill>
                  <a:prstClr val="black"/>
                </a:solidFill>
                <a:cs typeface="Times New Roman"/>
              </a:rPr>
              <a:t>      </a:t>
            </a:r>
            <a:r>
              <a:rPr lang="en-US" sz="2400" dirty="0">
                <a:solidFill>
                  <a:srgbClr val="FF0000"/>
                </a:solidFill>
                <a:cs typeface="Times New Roman"/>
              </a:rPr>
              <a:t>if (PINB.0==1)        </a:t>
            </a:r>
          </a:p>
          <a:p>
            <a:pPr algn="l"/>
            <a:r>
              <a:rPr lang="en-US" sz="2400" dirty="0">
                <a:solidFill>
                  <a:srgbClr val="FF0000"/>
                </a:solidFill>
                <a:cs typeface="Times New Roman"/>
              </a:rPr>
              <a:t>      { PORTC=0B00000110;  </a:t>
            </a:r>
          </a:p>
          <a:p>
            <a:pPr algn="l"/>
            <a:r>
              <a:rPr lang="en-US" sz="2400" dirty="0">
                <a:solidFill>
                  <a:srgbClr val="FF0000"/>
                </a:solidFill>
                <a:cs typeface="Times New Roman"/>
              </a:rPr>
              <a:t>        </a:t>
            </a:r>
            <a:r>
              <a:rPr lang="en-US" sz="2400" dirty="0" err="1">
                <a:solidFill>
                  <a:srgbClr val="FF0000"/>
                </a:solidFill>
                <a:cs typeface="Times New Roman"/>
              </a:rPr>
              <a:t>delay_ms</a:t>
            </a:r>
            <a:r>
              <a:rPr lang="en-US" sz="2400" dirty="0">
                <a:solidFill>
                  <a:srgbClr val="FF0000"/>
                </a:solidFill>
                <a:cs typeface="Times New Roman"/>
              </a:rPr>
              <a:t>(10);</a:t>
            </a:r>
          </a:p>
          <a:p>
            <a:pPr algn="l"/>
            <a:r>
              <a:rPr lang="en-US" sz="2400" dirty="0">
                <a:solidFill>
                  <a:srgbClr val="FF0000"/>
                </a:solidFill>
                <a:cs typeface="Times New Roman"/>
              </a:rPr>
              <a:t>      }</a:t>
            </a:r>
          </a:p>
          <a:p>
            <a:pPr algn="l"/>
            <a:r>
              <a:rPr lang="en-US" sz="2400" dirty="0">
                <a:solidFill>
                  <a:prstClr val="black"/>
                </a:solidFill>
                <a:cs typeface="Times New Roman"/>
              </a:rPr>
              <a:t>      </a:t>
            </a:r>
            <a:r>
              <a:rPr lang="en-US" sz="2400" dirty="0">
                <a:solidFill>
                  <a:schemeClr val="accent1"/>
                </a:solidFill>
                <a:cs typeface="Times New Roman"/>
              </a:rPr>
              <a:t>if (PINB.0==1)   </a:t>
            </a:r>
          </a:p>
          <a:p>
            <a:pPr algn="l"/>
            <a:r>
              <a:rPr lang="en-US" sz="2400" dirty="0">
                <a:solidFill>
                  <a:schemeClr val="accent1"/>
                </a:solidFill>
                <a:cs typeface="Times New Roman"/>
              </a:rPr>
              <a:t>      {PORTC=0B01011011;</a:t>
            </a:r>
          </a:p>
          <a:p>
            <a:pPr algn="l"/>
            <a:r>
              <a:rPr lang="en-US" sz="2400" dirty="0">
                <a:solidFill>
                  <a:schemeClr val="accent1"/>
                </a:solidFill>
                <a:cs typeface="Times New Roman"/>
              </a:rPr>
              <a:t>          </a:t>
            </a:r>
            <a:r>
              <a:rPr lang="en-US" sz="2400" dirty="0" err="1">
                <a:solidFill>
                  <a:schemeClr val="accent1"/>
                </a:solidFill>
                <a:cs typeface="Times New Roman"/>
              </a:rPr>
              <a:t>delay_ms</a:t>
            </a:r>
            <a:r>
              <a:rPr lang="en-US" sz="2400" dirty="0">
                <a:solidFill>
                  <a:schemeClr val="accent1"/>
                </a:solidFill>
                <a:cs typeface="Times New Roman"/>
              </a:rPr>
              <a:t>(10);</a:t>
            </a:r>
          </a:p>
          <a:p>
            <a:pPr algn="l"/>
            <a:r>
              <a:rPr lang="en-US" sz="2400" dirty="0">
                <a:solidFill>
                  <a:schemeClr val="accent1"/>
                </a:solidFill>
                <a:cs typeface="Times New Roman"/>
              </a:rPr>
              <a:t>        }</a:t>
            </a:r>
          </a:p>
          <a:p>
            <a:pPr algn="l"/>
            <a:r>
              <a:rPr lang="en-US" sz="2400" dirty="0">
                <a:solidFill>
                  <a:prstClr val="black"/>
                </a:solidFill>
                <a:cs typeface="Times New Roman"/>
              </a:rPr>
              <a:t>      }</a:t>
            </a:r>
          </a:p>
          <a:p>
            <a:pPr algn="l"/>
            <a:r>
              <a:rPr lang="en-US" sz="2400" dirty="0">
                <a:solidFill>
                  <a:prstClr val="black"/>
                </a:solidFill>
                <a:cs typeface="Times New Roman"/>
              </a:rPr>
              <a:t>}</a:t>
            </a:r>
          </a:p>
        </p:txBody>
      </p:sp>
    </p:spTree>
    <p:extLst>
      <p:ext uri="{BB962C8B-B14F-4D97-AF65-F5344CB8AC3E}">
        <p14:creationId xmlns:p14="http://schemas.microsoft.com/office/powerpoint/2010/main" val="3814375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923449" y="211287"/>
            <a:ext cx="1215397"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58</a:t>
            </a:fld>
            <a:endParaRPr lang="ar-SA"/>
          </a:p>
        </p:txBody>
      </p:sp>
      <p:sp>
        <p:nvSpPr>
          <p:cNvPr id="3" name="مستطيل 2"/>
          <p:cNvSpPr/>
          <p:nvPr/>
        </p:nvSpPr>
        <p:spPr>
          <a:xfrm>
            <a:off x="658387" y="1916832"/>
            <a:ext cx="7959766" cy="2554545"/>
          </a:xfrm>
          <a:prstGeom prst="rect">
            <a:avLst/>
          </a:prstGeom>
        </p:spPr>
        <p:txBody>
          <a:bodyPr wrap="square">
            <a:spAutoFit/>
          </a:bodyPr>
          <a:lstStyle/>
          <a:p>
            <a:pPr marL="16510" algn="just"/>
            <a:r>
              <a:rPr lang="ar-SA" sz="3200" b="1" dirty="0">
                <a:solidFill>
                  <a:srgbClr val="0070C0"/>
                </a:solidFill>
                <a:latin typeface="Times New Roman"/>
                <a:ea typeface="Times New Roman"/>
              </a:rPr>
              <a:t>بفرض لدينا دارة  انذار ضد السرقة المبين في الشكل تحتوي </a:t>
            </a:r>
            <a:r>
              <a:rPr lang="en-US" sz="3200" b="1" dirty="0">
                <a:solidFill>
                  <a:srgbClr val="0070C0"/>
                </a:solidFill>
                <a:latin typeface="Times New Roman"/>
                <a:ea typeface="Times New Roman"/>
              </a:rPr>
              <a:t>8</a:t>
            </a:r>
            <a:r>
              <a:rPr lang="ar-SA" sz="3200" b="1" dirty="0">
                <a:solidFill>
                  <a:srgbClr val="0070C0"/>
                </a:solidFill>
                <a:latin typeface="Times New Roman"/>
                <a:ea typeface="Times New Roman"/>
              </a:rPr>
              <a:t>  حساس وزمور لتنبيه ومطلوب كتابة برنامج يشغل الزمور إذا تحسس احدى الحساسات (يعطي في خرجه </a:t>
            </a:r>
            <a:r>
              <a:rPr lang="en-US" sz="3200" b="1" dirty="0">
                <a:solidFill>
                  <a:srgbClr val="0070C0"/>
                </a:solidFill>
                <a:latin typeface="Times New Roman"/>
                <a:ea typeface="Times New Roman"/>
              </a:rPr>
              <a:t>1 Logic</a:t>
            </a:r>
            <a:r>
              <a:rPr lang="ar-SA" sz="3200" b="1" dirty="0">
                <a:solidFill>
                  <a:srgbClr val="0070C0"/>
                </a:solidFill>
                <a:latin typeface="Times New Roman"/>
                <a:ea typeface="Times New Roman"/>
              </a:rPr>
              <a:t> ) ولا يتم ايقاف الزمور حتى يتم ضغط على زر </a:t>
            </a:r>
            <a:r>
              <a:rPr lang="en-US" sz="3200" b="1" dirty="0">
                <a:solidFill>
                  <a:srgbClr val="0070C0"/>
                </a:solidFill>
                <a:latin typeface="Times New Roman"/>
                <a:ea typeface="Times New Roman"/>
              </a:rPr>
              <a:t>reset</a:t>
            </a:r>
            <a:r>
              <a:rPr lang="ar-SA" sz="3200" b="1" dirty="0">
                <a:solidFill>
                  <a:srgbClr val="0070C0"/>
                </a:solidFill>
                <a:latin typeface="Times New Roman"/>
                <a:ea typeface="Times New Roman"/>
              </a:rPr>
              <a:t>.</a:t>
            </a:r>
            <a:endParaRPr lang="en-US" sz="2400" b="1" dirty="0">
              <a:solidFill>
                <a:srgbClr val="0070C0"/>
              </a:solidFill>
              <a:effectLst/>
              <a:latin typeface="Times New Roman"/>
              <a:ea typeface="Times New Roman"/>
            </a:endParaRPr>
          </a:p>
        </p:txBody>
      </p:sp>
    </p:spTree>
    <p:extLst>
      <p:ext uri="{BB962C8B-B14F-4D97-AF65-F5344CB8AC3E}">
        <p14:creationId xmlns:p14="http://schemas.microsoft.com/office/powerpoint/2010/main" val="264294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59</a:t>
            </a:fld>
            <a:endParaRPr lang="ar-SA">
              <a:solidFill>
                <a:prstClr val="black">
                  <a:tint val="75000"/>
                </a:prstClr>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2051" name="Picture 3" descr="circit1"/>
          <p:cNvPicPr>
            <a:picLocks noChangeAspect="1" noChangeArrowheads="1"/>
          </p:cNvPicPr>
          <p:nvPr/>
        </p:nvPicPr>
        <p:blipFill>
          <a:blip r:embed="rId2">
            <a:extLst>
              <a:ext uri="{28A0092B-C50C-407E-A947-70E740481C1C}">
                <a14:useLocalDpi xmlns:a14="http://schemas.microsoft.com/office/drawing/2010/main" val="0"/>
              </a:ext>
            </a:extLst>
          </a:blip>
          <a:srcRect l="16931" t="9854" r="17822" b="17152"/>
          <a:stretch>
            <a:fillRect/>
          </a:stretch>
        </p:blipFill>
        <p:spPr bwMode="auto">
          <a:xfrm rot="16200000">
            <a:off x="1093304" y="-1093305"/>
            <a:ext cx="6957393"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54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152400"/>
            <a:ext cx="7848872"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altLang="en-US" dirty="0"/>
              <a:t>Block Diagram of Microcontroller</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9663" y="1484784"/>
            <a:ext cx="5206503" cy="432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عنصر نائب لرقم الشريحة 5"/>
          <p:cNvSpPr>
            <a:spLocks noGrp="1"/>
          </p:cNvSpPr>
          <p:nvPr>
            <p:ph type="sldNum" sz="quarter" idx="12"/>
          </p:nvPr>
        </p:nvSpPr>
        <p:spPr/>
        <p:txBody>
          <a:bodyPr/>
          <a:lstStyle/>
          <a:p>
            <a:fld id="{33158A94-3844-4AEB-A9D6-1D94591ABD7E}" type="slidenum">
              <a:rPr lang="ar-SA" smtClean="0"/>
              <a:pPr/>
              <a:t>6</a:t>
            </a:fld>
            <a:endParaRPr lang="ar-SA"/>
          </a:p>
        </p:txBody>
      </p:sp>
    </p:spTree>
    <p:extLst>
      <p:ext uri="{BB962C8B-B14F-4D97-AF65-F5344CB8AC3E}">
        <p14:creationId xmlns:p14="http://schemas.microsoft.com/office/powerpoint/2010/main" val="674549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15792" y="15875"/>
            <a:ext cx="8840049" cy="830997"/>
          </a:xfrm>
          <a:prstGeom prst="rect">
            <a:avLst/>
          </a:prstGeom>
        </p:spPr>
        <p:txBody>
          <a:bodyPr wrap="none">
            <a:spAutoFit/>
          </a:bodyPr>
          <a:lstStyle/>
          <a:p>
            <a:pPr>
              <a:lnSpc>
                <a:spcPct val="150000"/>
              </a:lnSpc>
            </a:pPr>
            <a:r>
              <a:rPr lang="ar-SA" sz="3200" b="1" dirty="0">
                <a:solidFill>
                  <a:srgbClr val="FF0000"/>
                </a:solidFill>
              </a:rPr>
              <a:t>تطبيق على استخدام </a:t>
            </a:r>
            <a:r>
              <a:rPr lang="en-US" sz="3200" b="1" dirty="0">
                <a:solidFill>
                  <a:srgbClr val="FF0000"/>
                </a:solidFill>
              </a:rPr>
              <a:t>PORT</a:t>
            </a:r>
            <a:r>
              <a:rPr lang="ar-SA" sz="3200" b="1" dirty="0">
                <a:solidFill>
                  <a:srgbClr val="FF0000"/>
                </a:solidFill>
              </a:rPr>
              <a:t> كدخل باستخدام مقاومة الرفع الداخلية</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60</a:t>
            </a:fld>
            <a:endParaRPr lang="ar-SA">
              <a:solidFill>
                <a:prstClr val="black">
                  <a:tint val="75000"/>
                </a:prstClr>
              </a:solidFill>
            </a:endParaRPr>
          </a:p>
        </p:txBody>
      </p:sp>
      <p:sp>
        <p:nvSpPr>
          <p:cNvPr id="3" name="مستطيل 2"/>
          <p:cNvSpPr/>
          <p:nvPr/>
        </p:nvSpPr>
        <p:spPr>
          <a:xfrm>
            <a:off x="215792" y="836712"/>
            <a:ext cx="8402361" cy="1077218"/>
          </a:xfrm>
          <a:prstGeom prst="rect">
            <a:avLst/>
          </a:prstGeom>
        </p:spPr>
        <p:txBody>
          <a:bodyPr wrap="square">
            <a:spAutoFit/>
          </a:bodyPr>
          <a:lstStyle/>
          <a:p>
            <a:pPr algn="just"/>
            <a:r>
              <a:rPr lang="ar-SA" sz="3200" dirty="0"/>
              <a:t>اكتب برنامج ي</a:t>
            </a:r>
            <a:r>
              <a:rPr lang="ar-SY" sz="3200" dirty="0"/>
              <a:t>قوم</a:t>
            </a:r>
            <a:r>
              <a:rPr lang="en-US" sz="3200" dirty="0"/>
              <a:t> </a:t>
            </a:r>
            <a:r>
              <a:rPr lang="ar-SY" sz="3200" dirty="0"/>
              <a:t> بتشغل </a:t>
            </a:r>
            <a:r>
              <a:rPr lang="en-US" sz="3200" dirty="0"/>
              <a:t>LED</a:t>
            </a:r>
            <a:r>
              <a:rPr lang="ar-SY" sz="3200" dirty="0"/>
              <a:t> لمدة </a:t>
            </a:r>
            <a:r>
              <a:rPr lang="en-US" sz="3200" dirty="0"/>
              <a:t> </a:t>
            </a:r>
            <a:r>
              <a:rPr lang="en-US" sz="3200" dirty="0">
                <a:solidFill>
                  <a:prstClr val="black"/>
                </a:solidFill>
              </a:rPr>
              <a:t>200ms</a:t>
            </a:r>
            <a:r>
              <a:rPr lang="ar-SY" sz="3200" dirty="0"/>
              <a:t>وإطفاء</a:t>
            </a:r>
            <a:r>
              <a:rPr lang="ar-SA" sz="3200" dirty="0"/>
              <a:t> </a:t>
            </a:r>
            <a:r>
              <a:rPr lang="en-US" sz="3200" dirty="0"/>
              <a:t>LED</a:t>
            </a:r>
            <a:r>
              <a:rPr lang="ar-SA" sz="3200" dirty="0"/>
              <a:t> </a:t>
            </a:r>
            <a:r>
              <a:rPr lang="ar-SY" sz="3200" dirty="0"/>
              <a:t>لمدة </a:t>
            </a:r>
            <a:r>
              <a:rPr lang="en-US" sz="3200" dirty="0"/>
              <a:t>200ms</a:t>
            </a:r>
            <a:r>
              <a:rPr lang="ar-SA" sz="3200" dirty="0"/>
              <a:t> .... وهكذا يستمر بالعمل </a:t>
            </a:r>
            <a:r>
              <a:rPr lang="ar-SA" sz="3200" b="1" dirty="0">
                <a:solidFill>
                  <a:schemeClr val="accent1"/>
                </a:solidFill>
              </a:rPr>
              <a:t>إذا تم ضغط </a:t>
            </a:r>
            <a:r>
              <a:rPr lang="en-US" sz="3200" b="1" dirty="0">
                <a:solidFill>
                  <a:schemeClr val="accent1"/>
                </a:solidFill>
              </a:rPr>
              <a:t>button</a:t>
            </a:r>
            <a:r>
              <a:rPr lang="ar-SA" sz="3200" b="1" dirty="0">
                <a:solidFill>
                  <a:schemeClr val="accent1"/>
                </a:solidFill>
              </a:rPr>
              <a:t>.</a:t>
            </a:r>
            <a:endParaRPr lang="ar-SA" sz="3200" b="1" dirty="0">
              <a:solidFill>
                <a:schemeClr val="accent1"/>
              </a:solidFill>
              <a:cs typeface="Times New Roman"/>
            </a:endParaRPr>
          </a:p>
        </p:txBody>
      </p:sp>
      <p:sp>
        <p:nvSpPr>
          <p:cNvPr id="6" name="مربع نص 5"/>
          <p:cNvSpPr txBox="1"/>
          <p:nvPr/>
        </p:nvSpPr>
        <p:spPr>
          <a:xfrm>
            <a:off x="5220072" y="1772816"/>
            <a:ext cx="3600400" cy="5262979"/>
          </a:xfrm>
          <a:prstGeom prst="rect">
            <a:avLst/>
          </a:prstGeom>
          <a:noFill/>
        </p:spPr>
        <p:txBody>
          <a:bodyPr wrap="square" rtlCol="1">
            <a:spAutoFit/>
          </a:bodyPr>
          <a:lstStyle/>
          <a:p>
            <a:pPr algn="l" rtl="0"/>
            <a:r>
              <a:rPr lang="en-US" sz="2400" b="1" dirty="0">
                <a:solidFill>
                  <a:schemeClr val="tx2"/>
                </a:solidFill>
                <a:cs typeface="+mj-cs"/>
              </a:rPr>
              <a:t>#include &lt;mega16.h&gt;</a:t>
            </a:r>
          </a:p>
          <a:p>
            <a:pPr algn="l" rtl="0"/>
            <a:r>
              <a:rPr lang="en-US" sz="2400" b="1" dirty="0">
                <a:solidFill>
                  <a:schemeClr val="tx2"/>
                </a:solidFill>
                <a:cs typeface="+mj-cs"/>
              </a:rPr>
              <a:t>#include &lt;</a:t>
            </a:r>
            <a:r>
              <a:rPr lang="en-US" sz="2400" b="1" dirty="0" err="1">
                <a:solidFill>
                  <a:schemeClr val="tx2"/>
                </a:solidFill>
                <a:cs typeface="+mj-cs"/>
              </a:rPr>
              <a:t>delay.h</a:t>
            </a:r>
            <a:r>
              <a:rPr lang="en-US" sz="2400" b="1" dirty="0">
                <a:solidFill>
                  <a:schemeClr val="tx2"/>
                </a:solidFill>
                <a:cs typeface="+mj-cs"/>
              </a:rPr>
              <a:t>&gt;</a:t>
            </a:r>
          </a:p>
          <a:p>
            <a:pPr algn="l" rtl="0"/>
            <a:r>
              <a:rPr lang="en-US" sz="2400" b="1" dirty="0">
                <a:solidFill>
                  <a:schemeClr val="tx2"/>
                </a:solidFill>
                <a:cs typeface="+mj-cs"/>
              </a:rPr>
              <a:t>void main(void)</a:t>
            </a:r>
          </a:p>
          <a:p>
            <a:pPr algn="l" rtl="0"/>
            <a:r>
              <a:rPr lang="en-US" sz="2400" b="1" dirty="0">
                <a:solidFill>
                  <a:schemeClr val="tx2"/>
                </a:solidFill>
                <a:cs typeface="+mj-cs"/>
              </a:rPr>
              <a:t>{</a:t>
            </a:r>
          </a:p>
          <a:p>
            <a:pPr algn="l" rtl="0"/>
            <a:r>
              <a:rPr lang="en-US" sz="2400" b="1" dirty="0">
                <a:solidFill>
                  <a:schemeClr val="tx2"/>
                </a:solidFill>
                <a:cs typeface="+mj-cs"/>
              </a:rPr>
              <a:t>DDRC.0=1;</a:t>
            </a:r>
          </a:p>
          <a:p>
            <a:pPr algn="l" rtl="0"/>
            <a:r>
              <a:rPr lang="en-US" sz="2400" b="1" dirty="0">
                <a:solidFill>
                  <a:srgbClr val="FF0000"/>
                </a:solidFill>
                <a:cs typeface="+mj-cs"/>
              </a:rPr>
              <a:t>PORTA.0=1;</a:t>
            </a:r>
          </a:p>
          <a:p>
            <a:pPr algn="l" rtl="0"/>
            <a:r>
              <a:rPr lang="en-US" sz="2400" b="1" dirty="0">
                <a:solidFill>
                  <a:schemeClr val="tx2"/>
                </a:solidFill>
                <a:cs typeface="+mj-cs"/>
              </a:rPr>
              <a:t>Start:</a:t>
            </a:r>
          </a:p>
          <a:p>
            <a:pPr algn="l" rtl="0"/>
            <a:r>
              <a:rPr lang="en-US" sz="2400" b="1" dirty="0">
                <a:solidFill>
                  <a:schemeClr val="tx2"/>
                </a:solidFill>
                <a:cs typeface="+mj-cs"/>
              </a:rPr>
              <a:t>if (PINA.0==0)</a:t>
            </a:r>
          </a:p>
          <a:p>
            <a:pPr algn="l" rtl="0"/>
            <a:r>
              <a:rPr lang="en-US" sz="2400" b="1" dirty="0">
                <a:solidFill>
                  <a:schemeClr val="tx2"/>
                </a:solidFill>
                <a:cs typeface="+mj-cs"/>
              </a:rPr>
              <a:t>       { PORTC.0= 1;</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a:solidFill>
                  <a:schemeClr val="tx2"/>
                </a:solidFill>
                <a:cs typeface="+mj-cs"/>
              </a:rPr>
              <a:t>        PORTC.0=0;</a:t>
            </a:r>
          </a:p>
          <a:p>
            <a:pPr algn="l" rtl="0"/>
            <a:r>
              <a:rPr lang="en-US" sz="2400" b="1" dirty="0">
                <a:solidFill>
                  <a:schemeClr val="tx2"/>
                </a:solidFill>
                <a:cs typeface="+mj-cs"/>
              </a:rPr>
              <a:t>        </a:t>
            </a:r>
            <a:r>
              <a:rPr lang="en-US" sz="2400" b="1" dirty="0" err="1">
                <a:solidFill>
                  <a:schemeClr val="tx2"/>
                </a:solidFill>
                <a:cs typeface="+mj-cs"/>
              </a:rPr>
              <a:t>delay_ms</a:t>
            </a:r>
            <a:r>
              <a:rPr lang="en-US" sz="2400" b="1" dirty="0">
                <a:solidFill>
                  <a:schemeClr val="tx2"/>
                </a:solidFill>
                <a:cs typeface="+mj-cs"/>
              </a:rPr>
              <a:t>(200);}</a:t>
            </a:r>
          </a:p>
          <a:p>
            <a:pPr algn="l" rtl="0"/>
            <a:r>
              <a:rPr lang="en-US" sz="2400" b="1" dirty="0" err="1">
                <a:solidFill>
                  <a:schemeClr val="tx2"/>
                </a:solidFill>
                <a:cs typeface="+mj-cs"/>
              </a:rPr>
              <a:t>goto</a:t>
            </a:r>
            <a:r>
              <a:rPr lang="en-US" sz="2400" b="1" dirty="0">
                <a:solidFill>
                  <a:schemeClr val="tx2"/>
                </a:solidFill>
                <a:cs typeface="+mj-cs"/>
              </a:rPr>
              <a:t> Start;</a:t>
            </a:r>
          </a:p>
          <a:p>
            <a:pPr algn="l" rtl="0"/>
            <a:r>
              <a:rPr lang="en-US" sz="2400" b="1" dirty="0">
                <a:solidFill>
                  <a:schemeClr val="tx2"/>
                </a:solidFill>
                <a:cs typeface="+mj-cs"/>
              </a:rPr>
              <a:t>}</a:t>
            </a:r>
          </a:p>
        </p:txBody>
      </p:sp>
      <p:pic>
        <p:nvPicPr>
          <p:cNvPr id="3074" name="Picture 2" descr="C:\Users\shift\Desktop\my work\COURSE MICRO\micro for video\application\app4\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92" y="2057945"/>
            <a:ext cx="4422478" cy="3821867"/>
          </a:xfrm>
          <a:prstGeom prst="rect">
            <a:avLst/>
          </a:prstGeom>
          <a:noFill/>
          <a:extLst>
            <a:ext uri="{909E8E84-426E-40DD-AFC4-6F175D3DCCD1}">
              <a14:hiddenFill xmlns:a14="http://schemas.microsoft.com/office/drawing/2010/main">
                <a:solidFill>
                  <a:srgbClr val="FFFFFF"/>
                </a:solidFill>
              </a14:hiddenFill>
            </a:ext>
          </a:extLst>
        </p:spPr>
      </p:pic>
      <p:sp>
        <p:nvSpPr>
          <p:cNvPr id="11" name="مربع نص 10">
            <a:hlinkClick r:id="rId3" action="ppaction://program"/>
          </p:cNvPr>
          <p:cNvSpPr txBox="1"/>
          <p:nvPr/>
        </p:nvSpPr>
        <p:spPr>
          <a:xfrm>
            <a:off x="603028" y="5728319"/>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\Examples\Ex03</a:t>
            </a:r>
            <a:endParaRPr lang="ar-SA" b="1" dirty="0">
              <a:solidFill>
                <a:srgbClr val="FF0000"/>
              </a:solidFill>
            </a:endParaRPr>
          </a:p>
        </p:txBody>
      </p:sp>
      <p:sp>
        <p:nvSpPr>
          <p:cNvPr id="12" name="مستطيل 11"/>
          <p:cNvSpPr/>
          <p:nvPr/>
        </p:nvSpPr>
        <p:spPr>
          <a:xfrm>
            <a:off x="395536" y="5660666"/>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10080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ift\Desktop\my work\COURSE MICRO\micro for video\application\app7\seg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7415"/>
            <a:ext cx="7992888" cy="4390276"/>
          </a:xfrm>
          <a:prstGeom prst="rect">
            <a:avLst/>
          </a:prstGeom>
          <a:noFill/>
          <a:extLst>
            <a:ext uri="{909E8E84-426E-40DD-AFC4-6F175D3DCCD1}">
              <a14:hiddenFill xmlns:a14="http://schemas.microsoft.com/office/drawing/2010/main">
                <a:solidFill>
                  <a:srgbClr val="FFFFFF"/>
                </a:solidFill>
              </a14:hiddenFill>
            </a:ext>
          </a:extLst>
        </p:spPr>
      </p:pic>
      <p:sp>
        <p:nvSpPr>
          <p:cNvPr id="8" name="مستطيل 7"/>
          <p:cNvSpPr/>
          <p:nvPr/>
        </p:nvSpPr>
        <p:spPr>
          <a:xfrm>
            <a:off x="693237" y="908720"/>
            <a:ext cx="7959766" cy="1077218"/>
          </a:xfrm>
          <a:prstGeom prst="rect">
            <a:avLst/>
          </a:prstGeom>
        </p:spPr>
        <p:txBody>
          <a:bodyPr wrap="square">
            <a:spAutoFit/>
          </a:bodyPr>
          <a:lstStyle/>
          <a:p>
            <a:pPr algn="just"/>
            <a:r>
              <a:rPr lang="ar-SA" sz="3200" dirty="0">
                <a:solidFill>
                  <a:prstClr val="black"/>
                </a:solidFill>
                <a:cs typeface="Times New Roman"/>
              </a:rPr>
              <a:t>اكتب برنامج ليقوم بزيادة الرقم على </a:t>
            </a:r>
            <a:r>
              <a:rPr lang="en-US" sz="3200" dirty="0">
                <a:solidFill>
                  <a:prstClr val="black"/>
                </a:solidFill>
                <a:cs typeface="Times New Roman"/>
              </a:rPr>
              <a:t>7 SEG</a:t>
            </a:r>
            <a:r>
              <a:rPr lang="ar-SA" sz="3200" dirty="0">
                <a:solidFill>
                  <a:prstClr val="black"/>
                </a:solidFill>
                <a:cs typeface="Times New Roman"/>
              </a:rPr>
              <a:t> بضغط على </a:t>
            </a:r>
            <a:r>
              <a:rPr lang="en-US" sz="3200" dirty="0">
                <a:solidFill>
                  <a:prstClr val="black"/>
                </a:solidFill>
                <a:cs typeface="Times New Roman"/>
              </a:rPr>
              <a:t>INC</a:t>
            </a:r>
            <a:r>
              <a:rPr lang="ar-SA" sz="3200" dirty="0">
                <a:solidFill>
                  <a:prstClr val="black"/>
                </a:solidFill>
                <a:cs typeface="Times New Roman"/>
              </a:rPr>
              <a:t> وبانقاص الرقم بضغط على </a:t>
            </a:r>
            <a:r>
              <a:rPr lang="en-US" sz="3200" dirty="0">
                <a:solidFill>
                  <a:prstClr val="black"/>
                </a:solidFill>
                <a:cs typeface="Times New Roman"/>
              </a:rPr>
              <a:t>DEC</a:t>
            </a:r>
            <a:r>
              <a:rPr lang="ar-SA" sz="3200" dirty="0">
                <a:solidFill>
                  <a:prstClr val="black"/>
                </a:solidFill>
                <a:cs typeface="Times New Roman"/>
              </a:rPr>
              <a:t>.</a:t>
            </a:r>
          </a:p>
        </p:txBody>
      </p:sp>
      <p:sp>
        <p:nvSpPr>
          <p:cNvPr id="9" name="مستطيل 8"/>
          <p:cNvSpPr/>
          <p:nvPr/>
        </p:nvSpPr>
        <p:spPr>
          <a:xfrm>
            <a:off x="2489819" y="139279"/>
            <a:ext cx="3765774" cy="769441"/>
          </a:xfrm>
          <a:prstGeom prst="rect">
            <a:avLst/>
          </a:prstGeom>
        </p:spPr>
        <p:txBody>
          <a:bodyPr wrap="none">
            <a:spAutoFit/>
          </a:bodyPr>
          <a:lstStyle/>
          <a:p>
            <a:pPr algn="ctr"/>
            <a:r>
              <a:rPr lang="ar-SA" sz="4400" b="1" dirty="0">
                <a:solidFill>
                  <a:srgbClr val="FF0000"/>
                </a:solidFill>
              </a:rPr>
              <a:t>تطبيق (عداد رقمي)</a:t>
            </a:r>
          </a:p>
        </p:txBody>
      </p:sp>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\Examples\Ex04</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61</a:t>
            </a:fld>
            <a:endParaRPr lang="ar-SA"/>
          </a:p>
        </p:txBody>
      </p:sp>
    </p:spTree>
    <p:extLst>
      <p:ext uri="{BB962C8B-B14F-4D97-AF65-F5344CB8AC3E}">
        <p14:creationId xmlns:p14="http://schemas.microsoft.com/office/powerpoint/2010/main" val="119481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51520" y="270956"/>
            <a:ext cx="9217024" cy="6555641"/>
          </a:xfrm>
          <a:prstGeom prst="rect">
            <a:avLst/>
          </a:prstGeom>
        </p:spPr>
        <p:txBody>
          <a:bodyPr wrap="square">
            <a:spAutoFit/>
          </a:bodyPr>
          <a:lstStyle/>
          <a:p>
            <a:pPr algn="l" rtl="0"/>
            <a:r>
              <a:rPr lang="en-US" sz="2000" dirty="0"/>
              <a:t>#include &lt;mega16.h&gt;</a:t>
            </a:r>
          </a:p>
          <a:p>
            <a:pPr algn="l" rtl="0"/>
            <a:r>
              <a:rPr lang="en-US" sz="2000" dirty="0"/>
              <a:t>#include &lt;</a:t>
            </a:r>
            <a:r>
              <a:rPr lang="en-US" sz="2000" dirty="0" err="1"/>
              <a:t>delay.h</a:t>
            </a:r>
            <a:r>
              <a:rPr lang="en-US" sz="2000" dirty="0"/>
              <a:t>&gt;</a:t>
            </a:r>
          </a:p>
          <a:p>
            <a:pPr algn="l" rtl="0"/>
            <a:r>
              <a:rPr lang="en-US" sz="2000" dirty="0"/>
              <a:t>char i=5;</a:t>
            </a:r>
          </a:p>
          <a:p>
            <a:pPr algn="l" rtl="0"/>
            <a:r>
              <a:rPr lang="en-US" sz="2000" dirty="0">
                <a:solidFill>
                  <a:srgbClr val="FF0000"/>
                </a:solidFill>
              </a:rPr>
              <a:t>char </a:t>
            </a:r>
            <a:r>
              <a:rPr lang="en-US" sz="2000" dirty="0" err="1">
                <a:solidFill>
                  <a:srgbClr val="FF0000"/>
                </a:solidFill>
              </a:rPr>
              <a:t>sevenseg_code</a:t>
            </a:r>
            <a:r>
              <a:rPr lang="en-US" sz="2000" dirty="0">
                <a:solidFill>
                  <a:srgbClr val="FF0000"/>
                </a:solidFill>
              </a:rPr>
              <a:t>[10]={0x3f,0x06,0x5B,0x4f,0x66,0x6d, 0x7c,0x07,0x7f,0x6f};</a:t>
            </a:r>
          </a:p>
          <a:p>
            <a:pPr algn="l" rtl="0"/>
            <a:r>
              <a:rPr lang="en-US" sz="2000" dirty="0"/>
              <a:t>void main(void)</a:t>
            </a:r>
          </a:p>
          <a:p>
            <a:pPr algn="l" rtl="0"/>
            <a:r>
              <a:rPr lang="en-US" sz="2000" dirty="0"/>
              <a:t>{ </a:t>
            </a:r>
          </a:p>
          <a:p>
            <a:pPr algn="l" rtl="0"/>
            <a:r>
              <a:rPr lang="en-US" sz="2000" dirty="0"/>
              <a:t>DDRC=0xFF;</a:t>
            </a:r>
          </a:p>
          <a:p>
            <a:pPr algn="l" rtl="0"/>
            <a:r>
              <a:rPr lang="en-US" sz="2000" dirty="0"/>
              <a:t>PORTA=0x03;</a:t>
            </a:r>
          </a:p>
          <a:p>
            <a:pPr algn="l" rtl="0"/>
            <a:r>
              <a:rPr lang="en-US" sz="2000" dirty="0"/>
              <a:t>while (1)</a:t>
            </a:r>
          </a:p>
          <a:p>
            <a:pPr algn="l" rtl="0"/>
            <a:r>
              <a:rPr lang="en-US" sz="2000" dirty="0"/>
              <a:t>      {</a:t>
            </a:r>
          </a:p>
          <a:p>
            <a:pPr algn="l" rtl="0"/>
            <a:r>
              <a:rPr lang="en-US" sz="2000" dirty="0"/>
              <a:t>      if(PINA.0==0 &amp;&amp; i&lt;9)</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if(PINA.1==0 &amp;&amp; i&gt;0)</a:t>
            </a:r>
          </a:p>
          <a:p>
            <a:pPr algn="l" rtl="0"/>
            <a:r>
              <a:rPr lang="en-US" sz="2000" dirty="0"/>
              <a:t>      {i--;</a:t>
            </a:r>
          </a:p>
          <a:p>
            <a:pPr algn="l" rtl="0"/>
            <a:r>
              <a:rPr lang="en-US" sz="2000" dirty="0"/>
              <a:t>    </a:t>
            </a:r>
            <a:r>
              <a:rPr lang="en-US" sz="2000" dirty="0" err="1"/>
              <a:t>delay_ms</a:t>
            </a:r>
            <a:r>
              <a:rPr lang="en-US" sz="2000" dirty="0"/>
              <a:t>(400);</a:t>
            </a:r>
          </a:p>
          <a:p>
            <a:pPr algn="l" rtl="0"/>
            <a:r>
              <a:rPr lang="en-US" sz="2000" dirty="0"/>
              <a:t>      }</a:t>
            </a:r>
          </a:p>
          <a:p>
            <a:pPr algn="l" rtl="0"/>
            <a:r>
              <a:rPr lang="en-US" sz="2000" dirty="0"/>
              <a:t>       </a:t>
            </a:r>
            <a:r>
              <a:rPr lang="en-US" sz="2000" dirty="0">
                <a:solidFill>
                  <a:schemeClr val="accent1">
                    <a:lumMod val="75000"/>
                  </a:schemeClr>
                </a:solidFill>
              </a:rPr>
              <a:t>PORTC=</a:t>
            </a:r>
            <a:r>
              <a:rPr lang="en-US" sz="2000" dirty="0" err="1">
                <a:solidFill>
                  <a:schemeClr val="accent1">
                    <a:lumMod val="75000"/>
                  </a:schemeClr>
                </a:solidFill>
              </a:rPr>
              <a:t>sevenseg_code</a:t>
            </a:r>
            <a:r>
              <a:rPr lang="en-US" sz="2000" dirty="0">
                <a:solidFill>
                  <a:schemeClr val="accent1">
                    <a:lumMod val="75000"/>
                  </a:schemeClr>
                </a:solidFill>
              </a:rPr>
              <a:t> [i]; </a:t>
            </a:r>
          </a:p>
          <a:p>
            <a:pPr algn="l" rtl="0"/>
            <a:r>
              <a:rPr lang="en-US" sz="2000" dirty="0"/>
              <a:t>      }</a:t>
            </a:r>
          </a:p>
          <a:p>
            <a:pPr algn="l" rtl="0"/>
            <a:r>
              <a:rPr lang="en-US" sz="2000" dirty="0"/>
              <a:t>}</a:t>
            </a:r>
          </a:p>
        </p:txBody>
      </p:sp>
      <p:sp>
        <p:nvSpPr>
          <p:cNvPr id="3" name="عنصر نائب لرقم الشريحة 2"/>
          <p:cNvSpPr>
            <a:spLocks noGrp="1"/>
          </p:cNvSpPr>
          <p:nvPr>
            <p:ph type="sldNum" sz="quarter" idx="12"/>
          </p:nvPr>
        </p:nvSpPr>
        <p:spPr/>
        <p:txBody>
          <a:bodyPr/>
          <a:lstStyle/>
          <a:p>
            <a:fld id="{33158A94-3844-4AEB-A9D6-1D94591ABD7E}" type="slidenum">
              <a:rPr lang="ar-SA" smtClean="0"/>
              <a:pPr/>
              <a:t>62</a:t>
            </a:fld>
            <a:endParaRPr lang="ar-SA"/>
          </a:p>
        </p:txBody>
      </p:sp>
    </p:spTree>
    <p:extLst>
      <p:ext uri="{BB962C8B-B14F-4D97-AF65-F5344CB8AC3E}">
        <p14:creationId xmlns:p14="http://schemas.microsoft.com/office/powerpoint/2010/main" val="6672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490502" y="1628800"/>
            <a:ext cx="5040560" cy="489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 name="مستطيل 2"/>
          <p:cNvSpPr/>
          <p:nvPr/>
        </p:nvSpPr>
        <p:spPr>
          <a:xfrm>
            <a:off x="1476823" y="56109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6" name="مستطيل 25"/>
          <p:cNvSpPr/>
          <p:nvPr/>
        </p:nvSpPr>
        <p:spPr>
          <a:xfrm>
            <a:off x="1501855" y="4696544"/>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13" name="مجموعة 12"/>
          <p:cNvGrpSpPr/>
          <p:nvPr/>
        </p:nvGrpSpPr>
        <p:grpSpPr>
          <a:xfrm>
            <a:off x="6473074" y="5883478"/>
            <a:ext cx="1254423" cy="369332"/>
            <a:chOff x="6889935" y="4962872"/>
            <a:chExt cx="1254423" cy="369332"/>
          </a:xfrm>
        </p:grpSpPr>
        <p:sp>
          <p:nvSpPr>
            <p:cNvPr id="5" name="شكل بيضاوي 4"/>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6" name="مربع نص 5"/>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Sensor1-&gt; </a:t>
              </a:r>
              <a:endParaRPr lang="ar-SA" b="1" dirty="0">
                <a:solidFill>
                  <a:srgbClr val="FF0000"/>
                </a:solidFill>
              </a:endParaRPr>
            </a:p>
          </p:txBody>
        </p:sp>
      </p:grpSp>
      <p:sp>
        <p:nvSpPr>
          <p:cNvPr id="27" name="مستطيل 26"/>
          <p:cNvSpPr/>
          <p:nvPr/>
        </p:nvSpPr>
        <p:spPr>
          <a:xfrm>
            <a:off x="1484472" y="37890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8" name="مستطيل 27"/>
          <p:cNvSpPr/>
          <p:nvPr/>
        </p:nvSpPr>
        <p:spPr>
          <a:xfrm>
            <a:off x="1480151" y="28746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29" name="مستطيل 28"/>
          <p:cNvSpPr/>
          <p:nvPr/>
        </p:nvSpPr>
        <p:spPr>
          <a:xfrm>
            <a:off x="1475656" y="1988840"/>
            <a:ext cx="504056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grpSp>
        <p:nvGrpSpPr>
          <p:cNvPr id="30" name="مجموعة 29"/>
          <p:cNvGrpSpPr/>
          <p:nvPr/>
        </p:nvGrpSpPr>
        <p:grpSpPr>
          <a:xfrm>
            <a:off x="6464545" y="5013176"/>
            <a:ext cx="1254423" cy="369332"/>
            <a:chOff x="6889935" y="4962872"/>
            <a:chExt cx="1254423" cy="369332"/>
          </a:xfrm>
        </p:grpSpPr>
        <p:sp>
          <p:nvSpPr>
            <p:cNvPr id="31" name="شكل بيضاوي 30"/>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2" name="مربع نص 31"/>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Sensor2-&gt; </a:t>
              </a:r>
              <a:endParaRPr lang="ar-SA" b="1" dirty="0">
                <a:solidFill>
                  <a:srgbClr val="FF0000"/>
                </a:solidFill>
              </a:endParaRPr>
            </a:p>
          </p:txBody>
        </p:sp>
      </p:grpSp>
      <p:grpSp>
        <p:nvGrpSpPr>
          <p:cNvPr id="33" name="مجموعة 32"/>
          <p:cNvGrpSpPr/>
          <p:nvPr/>
        </p:nvGrpSpPr>
        <p:grpSpPr>
          <a:xfrm>
            <a:off x="6453904" y="4077072"/>
            <a:ext cx="1254423" cy="369332"/>
            <a:chOff x="6889935" y="4962872"/>
            <a:chExt cx="1254423" cy="369332"/>
          </a:xfrm>
        </p:grpSpPr>
        <p:sp>
          <p:nvSpPr>
            <p:cNvPr id="34" name="شكل بيضاوي 33"/>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5" name="مربع نص 34"/>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Sensor3-&gt; </a:t>
              </a:r>
              <a:endParaRPr lang="ar-SA" b="1" dirty="0">
                <a:solidFill>
                  <a:srgbClr val="FF0000"/>
                </a:solidFill>
              </a:endParaRPr>
            </a:p>
          </p:txBody>
        </p:sp>
      </p:grpSp>
      <p:grpSp>
        <p:nvGrpSpPr>
          <p:cNvPr id="36" name="مجموعة 35"/>
          <p:cNvGrpSpPr/>
          <p:nvPr/>
        </p:nvGrpSpPr>
        <p:grpSpPr>
          <a:xfrm>
            <a:off x="6463631" y="3140968"/>
            <a:ext cx="1254423" cy="369332"/>
            <a:chOff x="6889935" y="4962872"/>
            <a:chExt cx="1254423" cy="369332"/>
          </a:xfrm>
        </p:grpSpPr>
        <p:sp>
          <p:nvSpPr>
            <p:cNvPr id="37" name="شكل بيضاوي 36"/>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38" name="مربع نص 37"/>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Sensor4-&gt; </a:t>
              </a:r>
              <a:endParaRPr lang="ar-SA" b="1" dirty="0">
                <a:solidFill>
                  <a:srgbClr val="FF0000"/>
                </a:solidFill>
              </a:endParaRPr>
            </a:p>
          </p:txBody>
        </p:sp>
      </p:grpSp>
      <p:grpSp>
        <p:nvGrpSpPr>
          <p:cNvPr id="39" name="مجموعة 38"/>
          <p:cNvGrpSpPr/>
          <p:nvPr/>
        </p:nvGrpSpPr>
        <p:grpSpPr>
          <a:xfrm>
            <a:off x="6487096" y="2348880"/>
            <a:ext cx="1254423" cy="369332"/>
            <a:chOff x="6889935" y="4962872"/>
            <a:chExt cx="1254423" cy="369332"/>
          </a:xfrm>
        </p:grpSpPr>
        <p:sp>
          <p:nvSpPr>
            <p:cNvPr id="40" name="شكل بيضاوي 39"/>
            <p:cNvSpPr/>
            <p:nvPr/>
          </p:nvSpPr>
          <p:spPr>
            <a:xfrm>
              <a:off x="6889935" y="4962872"/>
              <a:ext cx="7200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prstClr val="white"/>
                </a:solidFill>
              </a:endParaRPr>
            </a:p>
          </p:txBody>
        </p:sp>
        <p:sp>
          <p:nvSpPr>
            <p:cNvPr id="41" name="مربع نص 40"/>
            <p:cNvSpPr txBox="1"/>
            <p:nvPr/>
          </p:nvSpPr>
          <p:spPr>
            <a:xfrm>
              <a:off x="7005909" y="4962872"/>
              <a:ext cx="1138449" cy="369332"/>
            </a:xfrm>
            <a:prstGeom prst="rect">
              <a:avLst/>
            </a:prstGeom>
            <a:noFill/>
          </p:spPr>
          <p:txBody>
            <a:bodyPr wrap="square" rtlCol="1">
              <a:spAutoFit/>
            </a:bodyPr>
            <a:lstStyle/>
            <a:p>
              <a:pPr algn="l"/>
              <a:r>
                <a:rPr lang="en-US" b="1" dirty="0">
                  <a:solidFill>
                    <a:srgbClr val="FF0000"/>
                  </a:solidFill>
                </a:rPr>
                <a:t>Sensor5-&gt; </a:t>
              </a:r>
              <a:endParaRPr lang="ar-SA" b="1" dirty="0">
                <a:solidFill>
                  <a:srgbClr val="FF0000"/>
                </a:solidFill>
              </a:endParaRPr>
            </a:p>
          </p:txBody>
        </p:sp>
      </p:grpSp>
      <p:sp>
        <p:nvSpPr>
          <p:cNvPr id="47" name="مربع نص 46"/>
          <p:cNvSpPr txBox="1"/>
          <p:nvPr/>
        </p:nvSpPr>
        <p:spPr>
          <a:xfrm>
            <a:off x="8101559" y="5888657"/>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8" name="مربع نص 47"/>
          <p:cNvSpPr txBox="1"/>
          <p:nvPr/>
        </p:nvSpPr>
        <p:spPr>
          <a:xfrm>
            <a:off x="8101559" y="501317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49" name="مربع نص 48"/>
          <p:cNvSpPr txBox="1"/>
          <p:nvPr/>
        </p:nvSpPr>
        <p:spPr>
          <a:xfrm>
            <a:off x="8101559" y="4067780"/>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0" name="مربع نص 49"/>
          <p:cNvSpPr txBox="1"/>
          <p:nvPr/>
        </p:nvSpPr>
        <p:spPr>
          <a:xfrm>
            <a:off x="8101559" y="3192299"/>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1" name="مربع نص 50"/>
          <p:cNvSpPr txBox="1"/>
          <p:nvPr/>
        </p:nvSpPr>
        <p:spPr>
          <a:xfrm>
            <a:off x="8101559" y="2411596"/>
            <a:ext cx="288032" cy="369332"/>
          </a:xfrm>
          <a:prstGeom prst="rect">
            <a:avLst/>
          </a:prstGeom>
          <a:noFill/>
        </p:spPr>
        <p:txBody>
          <a:bodyPr wrap="square" rtlCol="1">
            <a:spAutoFit/>
          </a:bodyPr>
          <a:lstStyle/>
          <a:p>
            <a:r>
              <a:rPr lang="en-US" b="1" dirty="0">
                <a:solidFill>
                  <a:srgbClr val="FF0000"/>
                </a:solidFill>
              </a:rPr>
              <a:t>1</a:t>
            </a:r>
            <a:endParaRPr lang="ar-SA" b="1" dirty="0">
              <a:solidFill>
                <a:srgbClr val="FF0000"/>
              </a:solidFill>
            </a:endParaRPr>
          </a:p>
        </p:txBody>
      </p:sp>
      <p:sp>
        <p:nvSpPr>
          <p:cNvPr id="52" name="مربع نص 51"/>
          <p:cNvSpPr txBox="1"/>
          <p:nvPr/>
        </p:nvSpPr>
        <p:spPr>
          <a:xfrm>
            <a:off x="7813527" y="5867980"/>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3" name="مربع نص 52"/>
          <p:cNvSpPr txBox="1"/>
          <p:nvPr/>
        </p:nvSpPr>
        <p:spPr>
          <a:xfrm>
            <a:off x="7813527" y="4992499"/>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4" name="مربع نص 53"/>
          <p:cNvSpPr txBox="1"/>
          <p:nvPr/>
        </p:nvSpPr>
        <p:spPr>
          <a:xfrm>
            <a:off x="7813527" y="4047103"/>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5" name="مربع نص 54"/>
          <p:cNvSpPr txBox="1"/>
          <p:nvPr/>
        </p:nvSpPr>
        <p:spPr>
          <a:xfrm>
            <a:off x="7813527" y="3171622"/>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6" name="مربع نص 55"/>
          <p:cNvSpPr txBox="1"/>
          <p:nvPr/>
        </p:nvSpPr>
        <p:spPr>
          <a:xfrm>
            <a:off x="7813527" y="2400211"/>
            <a:ext cx="288032" cy="369332"/>
          </a:xfrm>
          <a:prstGeom prst="rect">
            <a:avLst/>
          </a:prstGeom>
          <a:noFill/>
        </p:spPr>
        <p:txBody>
          <a:bodyPr wrap="square" rtlCol="1">
            <a:spAutoFit/>
          </a:bodyPr>
          <a:lstStyle/>
          <a:p>
            <a:r>
              <a:rPr lang="en-US" b="1" dirty="0">
                <a:solidFill>
                  <a:srgbClr val="FF0000"/>
                </a:solidFill>
              </a:rPr>
              <a:t>0</a:t>
            </a:r>
            <a:endParaRPr lang="ar-SA" b="1" dirty="0">
              <a:solidFill>
                <a:srgbClr val="FF0000"/>
              </a:solidFill>
            </a:endParaRPr>
          </a:p>
        </p:txBody>
      </p:sp>
      <p:sp>
        <p:nvSpPr>
          <p:cNvPr id="57" name="مستطيل 56"/>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9" name="مستطيل 58"/>
          <p:cNvSpPr/>
          <p:nvPr/>
        </p:nvSpPr>
        <p:spPr>
          <a:xfrm>
            <a:off x="667514" y="680194"/>
            <a:ext cx="7959766" cy="1077218"/>
          </a:xfrm>
          <a:prstGeom prst="rect">
            <a:avLst/>
          </a:prstGeom>
        </p:spPr>
        <p:txBody>
          <a:bodyPr wrap="square">
            <a:spAutoFit/>
          </a:bodyPr>
          <a:lstStyle/>
          <a:p>
            <a:pPr algn="just"/>
            <a:r>
              <a:rPr lang="ar-SA" sz="3200" dirty="0">
                <a:solidFill>
                  <a:prstClr val="black"/>
                </a:solidFill>
                <a:cs typeface="Times New Roman"/>
              </a:rPr>
              <a:t>صمم دارة لتحديد مستوى سائل في خزان لخمسة مستويات بحيث تظهر النتيجة على </a:t>
            </a:r>
            <a:r>
              <a:rPr lang="en-US" sz="3200" dirty="0">
                <a:solidFill>
                  <a:prstClr val="black"/>
                </a:solidFill>
                <a:cs typeface="Times New Roman"/>
              </a:rPr>
              <a:t>7-seg</a:t>
            </a:r>
            <a:r>
              <a:rPr lang="ar-SA" sz="3200" dirty="0">
                <a:solidFill>
                  <a:prstClr val="black"/>
                </a:solidFill>
                <a:cs typeface="Times New Roman"/>
              </a:rPr>
              <a:t>.</a:t>
            </a:r>
          </a:p>
        </p:txBody>
      </p:sp>
      <p:sp>
        <p:nvSpPr>
          <p:cNvPr id="4" name="مربع نص 3"/>
          <p:cNvSpPr txBox="1"/>
          <p:nvPr/>
        </p:nvSpPr>
        <p:spPr>
          <a:xfrm>
            <a:off x="323528" y="1757412"/>
            <a:ext cx="792088" cy="461665"/>
          </a:xfrm>
          <a:prstGeom prst="rect">
            <a:avLst/>
          </a:prstGeom>
          <a:noFill/>
        </p:spPr>
        <p:txBody>
          <a:bodyPr wrap="square" rtlCol="1">
            <a:spAutoFit/>
          </a:bodyPr>
          <a:lstStyle/>
          <a:p>
            <a:pPr algn="ctr"/>
            <a:r>
              <a:rPr lang="en-US" sz="2400" b="1" dirty="0">
                <a:solidFill>
                  <a:schemeClr val="accent1"/>
                </a:solidFill>
              </a:rPr>
              <a:t>Tank</a:t>
            </a:r>
            <a:endParaRPr lang="ar-SA" sz="2400" b="1" dirty="0">
              <a:solidFill>
                <a:schemeClr val="accent1"/>
              </a:solidFill>
            </a:endParaRPr>
          </a:p>
        </p:txBody>
      </p:sp>
      <p:sp>
        <p:nvSpPr>
          <p:cNvPr id="7" name="عنصر نائب لرقم الشريحة 6"/>
          <p:cNvSpPr>
            <a:spLocks noGrp="1"/>
          </p:cNvSpPr>
          <p:nvPr>
            <p:ph type="sldNum" sz="quarter" idx="12"/>
          </p:nvPr>
        </p:nvSpPr>
        <p:spPr/>
        <p:txBody>
          <a:bodyPr/>
          <a:lstStyle/>
          <a:p>
            <a:fld id="{D4A3BD68-F65E-44D1-B6D5-3D92C6FC0949}" type="slidenum">
              <a:rPr lang="ar-SA" smtClean="0">
                <a:solidFill>
                  <a:prstClr val="black">
                    <a:tint val="75000"/>
                  </a:prstClr>
                </a:solidFill>
              </a:rPr>
              <a:pPr/>
              <a:t>63</a:t>
            </a:fld>
            <a:endParaRPr lang="ar-SA">
              <a:solidFill>
                <a:prstClr val="black">
                  <a:tint val="75000"/>
                </a:prstClr>
              </a:solidFill>
            </a:endParaRPr>
          </a:p>
        </p:txBody>
      </p:sp>
    </p:spTree>
    <p:extLst>
      <p:ext uri="{BB962C8B-B14F-4D97-AF65-F5344CB8AC3E}">
        <p14:creationId xmlns:p14="http://schemas.microsoft.com/office/powerpoint/2010/main" val="23117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29" grpId="0" animBg="1"/>
      <p:bldP spid="47" grpId="0"/>
      <p:bldP spid="48" grpId="0"/>
      <p:bldP spid="49" grpId="0"/>
      <p:bldP spid="50" grpId="0"/>
      <p:bldP spid="51" grpId="0"/>
      <p:bldP spid="52" grpId="0"/>
      <p:bldP spid="53" grpId="0"/>
      <p:bldP spid="54" grpId="0"/>
      <p:bldP spid="55"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66039" y="37752"/>
            <a:ext cx="7135287" cy="769441"/>
          </a:xfrm>
          <a:prstGeom prst="rect">
            <a:avLst/>
          </a:prstGeom>
        </p:spPr>
        <p:txBody>
          <a:bodyPr wrap="none">
            <a:spAutoFit/>
          </a:bodyPr>
          <a:lstStyle/>
          <a:p>
            <a:pPr algn="ctr"/>
            <a:r>
              <a:rPr lang="ar-SA" sz="4400" b="1" dirty="0">
                <a:solidFill>
                  <a:srgbClr val="FF0000"/>
                </a:solidFill>
              </a:rPr>
              <a:t>تطبيق (تحديد مستوى سائل في خزان)</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64</a:t>
            </a:fld>
            <a:endParaRPr lang="ar-SA">
              <a:solidFill>
                <a:prstClr val="black">
                  <a:tint val="75000"/>
                </a:prstClr>
              </a:solidFill>
            </a:endParaRPr>
          </a:p>
        </p:txBody>
      </p:sp>
      <p:pic>
        <p:nvPicPr>
          <p:cNvPr id="1026" name="Picture 2" descr="C:\Users\shift\Desktop\my work\COURSE MICRO\micro for video\application\app6\CIRCUI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7"/>
            <a:ext cx="8712968" cy="4608511"/>
          </a:xfrm>
          <a:prstGeom prst="rect">
            <a:avLst/>
          </a:prstGeom>
          <a:noFill/>
          <a:extLst>
            <a:ext uri="{909E8E84-426E-40DD-AFC4-6F175D3DCCD1}">
              <a14:hiddenFill xmlns:a14="http://schemas.microsoft.com/office/drawing/2010/main">
                <a:solidFill>
                  <a:srgbClr val="FFFFFF"/>
                </a:solidFill>
              </a14:hiddenFill>
            </a:ext>
          </a:extLst>
        </p:spPr>
      </p:pic>
      <p:sp>
        <p:nvSpPr>
          <p:cNvPr id="10" name="مربع نص 9">
            <a:hlinkClick r:id="rId3" action="ppaction://program"/>
          </p:cNvPr>
          <p:cNvSpPr txBox="1"/>
          <p:nvPr/>
        </p:nvSpPr>
        <p:spPr>
          <a:xfrm>
            <a:off x="6291660" y="5944343"/>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\Examples\Ex05</a:t>
            </a:r>
            <a:endParaRPr lang="ar-SA" b="1" dirty="0">
              <a:solidFill>
                <a:srgbClr val="FF0000"/>
              </a:solidFill>
            </a:endParaRPr>
          </a:p>
        </p:txBody>
      </p:sp>
      <p:sp>
        <p:nvSpPr>
          <p:cNvPr id="11" name="مستطيل 10"/>
          <p:cNvSpPr/>
          <p:nvPr/>
        </p:nvSpPr>
        <p:spPr>
          <a:xfrm>
            <a:off x="6084168" y="5876690"/>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339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ext uri="{D42A27DB-BD31-4B8C-83A1-F6EECF244321}">
                <p14:modId xmlns:p14="http://schemas.microsoft.com/office/powerpoint/2010/main" val="949043850"/>
              </p:ext>
            </p:extLst>
          </p:nvPr>
        </p:nvGraphicFramePr>
        <p:xfrm>
          <a:off x="15999" y="17760"/>
          <a:ext cx="8856984" cy="6918960"/>
        </p:xfrm>
        <a:graphic>
          <a:graphicData uri="http://schemas.openxmlformats.org/drawingml/2006/table">
            <a:tbl>
              <a:tblPr rtl="1" firstRow="1" bandRow="1">
                <a:tableStyleId>{2D5ABB26-0587-4C30-8999-92F81FD0307C}</a:tableStyleId>
              </a:tblPr>
              <a:tblGrid>
                <a:gridCol w="4506010">
                  <a:extLst>
                    <a:ext uri="{9D8B030D-6E8A-4147-A177-3AD203B41FA5}">
                      <a16:colId xmlns:a16="http://schemas.microsoft.com/office/drawing/2014/main" val="20000"/>
                    </a:ext>
                  </a:extLst>
                </a:gridCol>
                <a:gridCol w="4350974">
                  <a:extLst>
                    <a:ext uri="{9D8B030D-6E8A-4147-A177-3AD203B41FA5}">
                      <a16:colId xmlns:a16="http://schemas.microsoft.com/office/drawing/2014/main" val="20001"/>
                    </a:ext>
                  </a:extLst>
                </a:gridCol>
              </a:tblGrid>
              <a:tr h="5904655">
                <a:tc>
                  <a:txBody>
                    <a:bodyPr/>
                    <a:lstStyle/>
                    <a:p>
                      <a:pPr algn="l" rtl="1"/>
                      <a:r>
                        <a:rPr lang="en-US" sz="2800" dirty="0">
                          <a:solidFill>
                            <a:schemeClr val="accent1"/>
                          </a:solidFill>
                        </a:rPr>
                        <a:t>  PORTC=0B01011011; break;</a:t>
                      </a:r>
                    </a:p>
                    <a:p>
                      <a:pPr algn="l" rtl="1"/>
                      <a:r>
                        <a:rPr lang="en-US" sz="2800" dirty="0">
                          <a:solidFill>
                            <a:srgbClr val="FF0000"/>
                          </a:solidFill>
                        </a:rPr>
                        <a:t>  case 0b00000111:</a:t>
                      </a:r>
                    </a:p>
                    <a:p>
                      <a:pPr algn="l" rtl="1"/>
                      <a:r>
                        <a:rPr lang="en-US" sz="2800" dirty="0">
                          <a:solidFill>
                            <a:schemeClr val="accent1"/>
                          </a:solidFill>
                        </a:rPr>
                        <a:t>  PORTC=0B01001111 ; break;</a:t>
                      </a:r>
                    </a:p>
                    <a:p>
                      <a:pPr algn="l" rtl="1"/>
                      <a:r>
                        <a:rPr lang="en-US" sz="2800" dirty="0">
                          <a:solidFill>
                            <a:srgbClr val="FF0000"/>
                          </a:solidFill>
                        </a:rPr>
                        <a:t>  case 0b00001111:</a:t>
                      </a:r>
                    </a:p>
                    <a:p>
                      <a:pPr algn="l" rtl="1"/>
                      <a:r>
                        <a:rPr lang="en-US" sz="2800" dirty="0">
                          <a:solidFill>
                            <a:schemeClr val="accent1"/>
                          </a:solidFill>
                        </a:rPr>
                        <a:t>  PORTC=0B01100110; break;</a:t>
                      </a:r>
                    </a:p>
                    <a:p>
                      <a:pPr algn="l" rtl="1"/>
                      <a:r>
                        <a:rPr lang="en-US" sz="2800" dirty="0">
                          <a:solidFill>
                            <a:srgbClr val="FF0000"/>
                          </a:solidFill>
                        </a:rPr>
                        <a:t>  case 0b00011111:</a:t>
                      </a:r>
                    </a:p>
                    <a:p>
                      <a:pPr algn="l" rtl="1"/>
                      <a:r>
                        <a:rPr lang="en-US" sz="2800" dirty="0">
                          <a:solidFill>
                            <a:schemeClr val="accent1"/>
                          </a:solidFill>
                        </a:rPr>
                        <a:t>  PORTC=0B01101101 ; break;</a:t>
                      </a:r>
                    </a:p>
                    <a:p>
                      <a:pPr algn="l" rtl="1"/>
                      <a:r>
                        <a:rPr lang="en-US" sz="2800" dirty="0">
                          <a:solidFill>
                            <a:srgbClr val="FF0000"/>
                          </a:solidFill>
                        </a:rPr>
                        <a:t> default:</a:t>
                      </a:r>
                    </a:p>
                    <a:p>
                      <a:pPr algn="l" rtl="1"/>
                      <a:r>
                        <a:rPr lang="en-US" sz="2800" dirty="0">
                          <a:solidFill>
                            <a:schemeClr val="accent1"/>
                          </a:solidFill>
                        </a:rPr>
                        <a:t>  PORTC=0B01111001;</a:t>
                      </a:r>
                    </a:p>
                    <a:p>
                      <a:pPr algn="l" rtl="1"/>
                      <a:r>
                        <a:rPr lang="en-US" sz="2800" kern="1200" dirty="0">
                          <a:solidFill>
                            <a:schemeClr val="tx1"/>
                          </a:solidFill>
                          <a:latin typeface="+mn-lt"/>
                          <a:ea typeface="+mn-ea"/>
                          <a:cs typeface="+mn-cs"/>
                        </a:rPr>
                        <a:t> }</a:t>
                      </a:r>
                    </a:p>
                    <a:p>
                      <a:pPr algn="l" rtl="1"/>
                      <a:r>
                        <a:rPr lang="en-US" sz="2800" b="0" dirty="0">
                          <a:solidFill>
                            <a:schemeClr val="tx1"/>
                          </a:solidFill>
                        </a:rPr>
                        <a:t> </a:t>
                      </a:r>
                      <a:r>
                        <a:rPr lang="en-US" sz="2800" b="0" dirty="0" err="1">
                          <a:solidFill>
                            <a:schemeClr val="tx1"/>
                          </a:solidFill>
                        </a:rPr>
                        <a:t>goto</a:t>
                      </a:r>
                      <a:r>
                        <a:rPr lang="en-US" sz="2800" b="0" dirty="0">
                          <a:solidFill>
                            <a:schemeClr val="tx1"/>
                          </a:solidFill>
                        </a:rPr>
                        <a:t> loop;</a:t>
                      </a:r>
                    </a:p>
                    <a:p>
                      <a:pPr algn="l" rtl="1"/>
                      <a:r>
                        <a:rPr lang="en-US" sz="2800" b="0" kern="1200" dirty="0">
                          <a:solidFill>
                            <a:schemeClr val="tx1"/>
                          </a:solidFill>
                          <a:latin typeface="+mn-lt"/>
                          <a:ea typeface="+mn-ea"/>
                          <a:cs typeface="+mn-cs"/>
                        </a:rPr>
                        <a:t>}</a:t>
                      </a:r>
                      <a:r>
                        <a:rPr lang="en-US" sz="2800" dirty="0"/>
                        <a:t> </a:t>
                      </a:r>
                      <a:endParaRPr lang="ar-SA" sz="2800" dirty="0">
                        <a:cs typeface="+mn-cs"/>
                      </a:endParaRPr>
                    </a:p>
                  </a:txBody>
                  <a:tcPr/>
                </a:tc>
                <a:tc>
                  <a:txBody>
                    <a:bodyPr/>
                    <a:lstStyle/>
                    <a:p>
                      <a:pPr algn="l" rtl="1"/>
                      <a:r>
                        <a:rPr lang="en-US" sz="2800" dirty="0"/>
                        <a:t>#include &lt;mega16.h&gt;</a:t>
                      </a:r>
                    </a:p>
                    <a:p>
                      <a:pPr algn="l" rtl="1"/>
                      <a:r>
                        <a:rPr lang="en-US" sz="2800" dirty="0"/>
                        <a:t>void main(void){</a:t>
                      </a:r>
                    </a:p>
                    <a:p>
                      <a:pPr algn="l" rtl="1"/>
                      <a:r>
                        <a:rPr lang="en-US" sz="2800" dirty="0"/>
                        <a:t> DDRC=0b11111111 ;</a:t>
                      </a:r>
                    </a:p>
                    <a:p>
                      <a:pPr algn="l" rtl="1"/>
                      <a:r>
                        <a:rPr lang="en-US" sz="2800" dirty="0"/>
                        <a:t> loop:</a:t>
                      </a:r>
                    </a:p>
                    <a:p>
                      <a:pPr algn="l" rtl="1"/>
                      <a:r>
                        <a:rPr lang="en-US" sz="2800" dirty="0"/>
                        <a:t> switch (</a:t>
                      </a:r>
                      <a:r>
                        <a:rPr lang="en-US" sz="2800" dirty="0">
                          <a:solidFill>
                            <a:srgbClr val="FF0000"/>
                          </a:solidFill>
                        </a:rPr>
                        <a:t>PINB</a:t>
                      </a:r>
                      <a:r>
                        <a:rPr lang="en-US" sz="2800" dirty="0"/>
                        <a:t>)</a:t>
                      </a:r>
                    </a:p>
                    <a:p>
                      <a:pPr algn="l" rtl="1"/>
                      <a:r>
                        <a:rPr lang="en-US" sz="2800" dirty="0"/>
                        <a:t> {</a:t>
                      </a:r>
                    </a:p>
                    <a:p>
                      <a:pPr algn="l" rtl="1"/>
                      <a:r>
                        <a:rPr lang="en-US" sz="2800" dirty="0">
                          <a:solidFill>
                            <a:srgbClr val="FF0000"/>
                          </a:solidFill>
                        </a:rPr>
                        <a:t>case 0b00000000:</a:t>
                      </a:r>
                    </a:p>
                    <a:p>
                      <a:pPr algn="l" rtl="1"/>
                      <a:r>
                        <a:rPr lang="en-US" sz="2800" dirty="0">
                          <a:solidFill>
                            <a:schemeClr val="accent1"/>
                          </a:solidFill>
                        </a:rPr>
                        <a:t>PORTC=0B00111111; break;</a:t>
                      </a:r>
                    </a:p>
                    <a:p>
                      <a:pPr algn="l" rtl="1"/>
                      <a:r>
                        <a:rPr lang="en-US" sz="2800" dirty="0">
                          <a:solidFill>
                            <a:srgbClr val="FF0000"/>
                          </a:solidFill>
                        </a:rPr>
                        <a:t>case 0b00000001:</a:t>
                      </a:r>
                    </a:p>
                    <a:p>
                      <a:pPr algn="l" rtl="1"/>
                      <a:r>
                        <a:rPr lang="en-US" sz="2800" dirty="0">
                          <a:solidFill>
                            <a:schemeClr val="accent1"/>
                          </a:solidFill>
                        </a:rPr>
                        <a:t>PORTC=0B00000110; break;</a:t>
                      </a:r>
                    </a:p>
                    <a:p>
                      <a:pPr algn="l" rtl="1"/>
                      <a:r>
                        <a:rPr lang="en-US" sz="2800" dirty="0">
                          <a:solidFill>
                            <a:srgbClr val="FF0000"/>
                          </a:solidFill>
                        </a:rPr>
                        <a:t>case 0b00000011:</a:t>
                      </a:r>
                      <a:endParaRPr lang="en-US" sz="2800" dirty="0">
                        <a:solidFill>
                          <a:srgbClr val="FF0000"/>
                        </a:solidFill>
                        <a:cs typeface="+mn-cs"/>
                      </a:endParaRP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65</a:t>
            </a:fld>
            <a:endParaRPr lang="ar-SA"/>
          </a:p>
        </p:txBody>
      </p:sp>
    </p:spTree>
    <p:extLst>
      <p:ext uri="{BB962C8B-B14F-4D97-AF65-F5344CB8AC3E}">
        <p14:creationId xmlns:p14="http://schemas.microsoft.com/office/powerpoint/2010/main" val="2588779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3893794" y="211287"/>
            <a:ext cx="1274708" cy="769441"/>
          </a:xfrm>
          <a:prstGeom prst="rect">
            <a:avLst/>
          </a:prstGeom>
        </p:spPr>
        <p:txBody>
          <a:bodyPr wrap="none">
            <a:spAutoFit/>
          </a:bodyPr>
          <a:lstStyle/>
          <a:p>
            <a:pPr lvl="0" algn="ctr"/>
            <a:r>
              <a:rPr lang="ar-SY" sz="4400" b="1" dirty="0">
                <a:solidFill>
                  <a:srgbClr val="FF0000"/>
                </a:solidFill>
              </a:rPr>
              <a:t>تمرين</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66</a:t>
            </a:fld>
            <a:endParaRPr lang="ar-SA"/>
          </a:p>
        </p:txBody>
      </p:sp>
      <p:sp>
        <p:nvSpPr>
          <p:cNvPr id="3" name="مستطيل 2"/>
          <p:cNvSpPr/>
          <p:nvPr/>
        </p:nvSpPr>
        <p:spPr>
          <a:xfrm>
            <a:off x="647522" y="980728"/>
            <a:ext cx="7959766" cy="1077218"/>
          </a:xfrm>
          <a:prstGeom prst="rect">
            <a:avLst/>
          </a:prstGeom>
        </p:spPr>
        <p:txBody>
          <a:bodyPr wrap="square">
            <a:spAutoFit/>
          </a:bodyPr>
          <a:lstStyle/>
          <a:p>
            <a:pPr marL="16510" algn="just"/>
            <a:r>
              <a:rPr lang="ar-SA" sz="3200" b="1" dirty="0">
                <a:solidFill>
                  <a:srgbClr val="0070C0"/>
                </a:solidFill>
                <a:latin typeface="Times New Roman"/>
                <a:ea typeface="Times New Roman"/>
              </a:rPr>
              <a:t>قم بتطوير التطبيق السابق ليتعمل مضخة عند المستوى الثاني وتقف عند المستوى الخامس وفق الدارة التالية :</a:t>
            </a:r>
            <a:endParaRPr lang="en-US" sz="2400" b="1" dirty="0">
              <a:solidFill>
                <a:srgbClr val="0070C0"/>
              </a:solidFill>
              <a:effectLst/>
              <a:latin typeface="Times New Roman"/>
              <a:ea typeface="Times New Roman"/>
            </a:endParaRPr>
          </a:p>
        </p:txBody>
      </p:sp>
      <p:pic>
        <p:nvPicPr>
          <p:cNvPr id="2050" name="Picture 2" descr="C:\Users\shift\Desktop\my work\COURSE MICRO\applications\h2\CIRCUIT.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66" y="2057946"/>
            <a:ext cx="8532159" cy="461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4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728970" y="211287"/>
            <a:ext cx="5604356" cy="769441"/>
          </a:xfrm>
          <a:prstGeom prst="rect">
            <a:avLst/>
          </a:prstGeom>
        </p:spPr>
        <p:txBody>
          <a:bodyPr wrap="none">
            <a:spAutoFit/>
          </a:bodyPr>
          <a:lstStyle/>
          <a:p>
            <a:pPr lvl="0" algn="ctr"/>
            <a:r>
              <a:rPr lang="ar-SA" sz="4400" b="1" dirty="0">
                <a:solidFill>
                  <a:srgbClr val="FF0000"/>
                </a:solidFill>
              </a:rPr>
              <a:t>سرعة تنفيذ التعليمة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67</a:t>
            </a:fld>
            <a:endParaRPr lang="ar-SA"/>
          </a:p>
        </p:txBody>
      </p:sp>
      <p:sp>
        <p:nvSpPr>
          <p:cNvPr id="3" name="مستطيل 2"/>
          <p:cNvSpPr/>
          <p:nvPr/>
        </p:nvSpPr>
        <p:spPr>
          <a:xfrm>
            <a:off x="658387" y="1124744"/>
            <a:ext cx="7959766" cy="2308324"/>
          </a:xfrm>
          <a:prstGeom prst="rect">
            <a:avLst/>
          </a:prstGeom>
        </p:spPr>
        <p:txBody>
          <a:bodyPr wrap="square">
            <a:spAutoFit/>
          </a:bodyPr>
          <a:lstStyle/>
          <a:p>
            <a:pPr algn="just"/>
            <a:r>
              <a:rPr lang="ar-SA" sz="2800" dirty="0"/>
              <a:t>تنفذ معظم تعليمات (</a:t>
            </a:r>
            <a:r>
              <a:rPr lang="en-US" sz="2800" dirty="0"/>
              <a:t>Assembly</a:t>
            </a:r>
            <a:r>
              <a:rPr lang="ar-SA" sz="2800" dirty="0"/>
              <a:t>) في عائلة </a:t>
            </a:r>
            <a:r>
              <a:rPr lang="en-US" sz="2800" dirty="0"/>
              <a:t>AVR</a:t>
            </a:r>
            <a:r>
              <a:rPr lang="ar-SA" sz="2800" dirty="0"/>
              <a:t> خلال دورة آلة واحدة، حيث تتم عملية إحضار وتنفيذ التعليمة تفرعياً حسب بنية هارفارد </a:t>
            </a:r>
            <a:r>
              <a:rPr lang="en-US" sz="2800" dirty="0"/>
              <a:t>Harvard</a:t>
            </a:r>
            <a:r>
              <a:rPr lang="ar-SA" sz="2800" dirty="0"/>
              <a:t>، التي تمكننا من تنفيذ مليون تعليمة في الثانية </a:t>
            </a:r>
            <a:r>
              <a:rPr lang="en-US" sz="2800" dirty="0"/>
              <a:t>1MIPS</a:t>
            </a:r>
            <a:r>
              <a:rPr lang="ar-SA" sz="2800" dirty="0"/>
              <a:t> لكل </a:t>
            </a:r>
            <a:r>
              <a:rPr lang="en-US" sz="2800" dirty="0"/>
              <a:t>1MHz</a:t>
            </a:r>
            <a:r>
              <a:rPr lang="ar-SA" sz="2800" dirty="0"/>
              <a:t>.</a:t>
            </a:r>
            <a:endParaRPr lang="en-US" sz="2800" dirty="0"/>
          </a:p>
          <a:p>
            <a:pPr algn="just"/>
            <a:endParaRPr lang="ar-SA" sz="3200" dirty="0">
              <a:cs typeface="+mj-cs"/>
            </a:endParaRPr>
          </a:p>
        </p:txBody>
      </p:sp>
      <p:pic>
        <p:nvPicPr>
          <p:cNvPr id="3074" name="Picture 2" descr="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0" y="2924944"/>
            <a:ext cx="8165893" cy="331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سهم لأعلى 6"/>
          <p:cNvSpPr/>
          <p:nvPr/>
        </p:nvSpPr>
        <p:spPr>
          <a:xfrm>
            <a:off x="3563888" y="458197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سهم لأعلى 8"/>
          <p:cNvSpPr/>
          <p:nvPr/>
        </p:nvSpPr>
        <p:spPr>
          <a:xfrm>
            <a:off x="4932040" y="4992810"/>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سهم لأعلى 9"/>
          <p:cNvSpPr/>
          <p:nvPr/>
        </p:nvSpPr>
        <p:spPr>
          <a:xfrm>
            <a:off x="6372200" y="5568031"/>
            <a:ext cx="360040" cy="5752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1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881787" y="211287"/>
            <a:ext cx="7298728" cy="769441"/>
          </a:xfrm>
          <a:prstGeom prst="rect">
            <a:avLst/>
          </a:prstGeom>
        </p:spPr>
        <p:txBody>
          <a:bodyPr wrap="none">
            <a:spAutoFit/>
          </a:bodyPr>
          <a:lstStyle/>
          <a:p>
            <a:pPr algn="ctr"/>
            <a:r>
              <a:rPr lang="ar-SA" sz="4400" b="1" dirty="0">
                <a:solidFill>
                  <a:srgbClr val="FF0000"/>
                </a:solidFill>
              </a:rPr>
              <a:t>نظام وخيارات نبضات الساعة في </a:t>
            </a:r>
            <a:r>
              <a:rPr lang="en-US" sz="4400" b="1" dirty="0">
                <a:solidFill>
                  <a:srgbClr val="FF0000"/>
                </a:solidFill>
              </a:rPr>
              <a:t>AVR</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68</a:t>
            </a:fld>
            <a:endParaRPr lang="ar-SA">
              <a:solidFill>
                <a:prstClr val="black">
                  <a:tint val="75000"/>
                </a:prstClr>
              </a:solidFill>
            </a:endParaRPr>
          </a:p>
        </p:txBody>
      </p:sp>
      <p:sp>
        <p:nvSpPr>
          <p:cNvPr id="3" name="مستطيل 2"/>
          <p:cNvSpPr/>
          <p:nvPr/>
        </p:nvSpPr>
        <p:spPr>
          <a:xfrm>
            <a:off x="658386" y="1124744"/>
            <a:ext cx="8090077" cy="5447645"/>
          </a:xfrm>
          <a:prstGeom prst="rect">
            <a:avLst/>
          </a:prstGeom>
        </p:spPr>
        <p:txBody>
          <a:bodyPr wrap="square">
            <a:spAutoFit/>
          </a:bodyPr>
          <a:lstStyle/>
          <a:p>
            <a:pPr algn="just"/>
            <a:r>
              <a:rPr lang="ar-SA" sz="3200" dirty="0">
                <a:solidFill>
                  <a:prstClr val="black"/>
                </a:solidFill>
              </a:rPr>
              <a:t>يتم تأمين نبضات الساعة في </a:t>
            </a:r>
            <a:r>
              <a:rPr lang="en-US" sz="3200" dirty="0">
                <a:solidFill>
                  <a:prstClr val="black"/>
                </a:solidFill>
              </a:rPr>
              <a:t>AVR</a:t>
            </a:r>
            <a:r>
              <a:rPr lang="ar-SA" sz="3200" dirty="0">
                <a:solidFill>
                  <a:prstClr val="black"/>
                </a:solidFill>
              </a:rPr>
              <a:t> في أحدى الطرق التالية:</a:t>
            </a:r>
          </a:p>
          <a:p>
            <a:pPr algn="just"/>
            <a:endParaRPr lang="ar-SA" sz="1600" dirty="0">
              <a:solidFill>
                <a:prstClr val="black"/>
              </a:solidFill>
            </a:endParaRPr>
          </a:p>
          <a:p>
            <a:pPr marL="514350" indent="-514350" algn="just">
              <a:buFont typeface="+mj-lt"/>
              <a:buAutoNum type="arabicPeriod"/>
            </a:pPr>
            <a:r>
              <a:rPr lang="ar-SA" sz="3200" dirty="0">
                <a:solidFill>
                  <a:prstClr val="black"/>
                </a:solidFill>
              </a:rPr>
              <a:t>هزاز كريستالي </a:t>
            </a:r>
            <a:r>
              <a:rPr lang="en-US" sz="3200" dirty="0"/>
              <a:t>External Crystal</a:t>
            </a:r>
            <a:r>
              <a:rPr lang="ar-SA" sz="3200" dirty="0"/>
              <a:t>.</a:t>
            </a:r>
            <a:endParaRPr lang="ar-SA" sz="3200" dirty="0">
              <a:solidFill>
                <a:prstClr val="black"/>
              </a:solidFill>
            </a:endParaRP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داخلي </a:t>
            </a:r>
            <a:r>
              <a:rPr lang="en-US" sz="3200" dirty="0">
                <a:solidFill>
                  <a:prstClr val="black"/>
                </a:solidFill>
              </a:rPr>
              <a:t>Internal RC Oscillator</a:t>
            </a:r>
            <a:r>
              <a:rPr lang="ar-SA" sz="3200" dirty="0">
                <a:solidFill>
                  <a:prstClr val="black"/>
                </a:solidFill>
              </a:rPr>
              <a:t> </a:t>
            </a:r>
            <a:r>
              <a:rPr lang="en-US" sz="3200" dirty="0">
                <a:solidFill>
                  <a:prstClr val="black"/>
                </a:solidFill>
              </a:rPr>
              <a:t>Calibrated</a:t>
            </a:r>
            <a:r>
              <a:rPr lang="ar-SA" sz="3200" dirty="0">
                <a:solidFill>
                  <a:prstClr val="black"/>
                </a:solidFill>
              </a:rPr>
              <a:t>.</a:t>
            </a:r>
          </a:p>
          <a:p>
            <a:pPr marL="514350" indent="-514350" algn="just">
              <a:buFont typeface="+mj-lt"/>
              <a:buAutoNum type="arabicPeriod"/>
            </a:pPr>
            <a:r>
              <a:rPr lang="ar-SA" sz="3200" dirty="0">
                <a:solidFill>
                  <a:prstClr val="black"/>
                </a:solidFill>
              </a:rPr>
              <a:t>هزاز </a:t>
            </a:r>
            <a:r>
              <a:rPr lang="en-US" sz="3200" dirty="0">
                <a:solidFill>
                  <a:prstClr val="black"/>
                </a:solidFill>
              </a:rPr>
              <a:t>RC</a:t>
            </a:r>
            <a:r>
              <a:rPr lang="ar-SA" sz="3200" dirty="0">
                <a:solidFill>
                  <a:prstClr val="black"/>
                </a:solidFill>
              </a:rPr>
              <a:t> خارجي </a:t>
            </a:r>
            <a:r>
              <a:rPr lang="en-US" sz="3200" dirty="0">
                <a:solidFill>
                  <a:prstClr val="black"/>
                </a:solidFill>
              </a:rPr>
              <a:t>External RC Oscillator</a:t>
            </a:r>
            <a:r>
              <a:rPr lang="ar-SA" sz="3200" dirty="0">
                <a:solidFill>
                  <a:prstClr val="black"/>
                </a:solidFill>
              </a:rPr>
              <a:t>.</a:t>
            </a:r>
          </a:p>
          <a:p>
            <a:pPr marL="514350" indent="-514350" algn="just">
              <a:buFont typeface="+mj-lt"/>
              <a:buAutoNum type="arabicPeriod"/>
            </a:pPr>
            <a:r>
              <a:rPr lang="ar-SA" sz="3200" dirty="0">
                <a:solidFill>
                  <a:prstClr val="black"/>
                </a:solidFill>
              </a:rPr>
              <a:t>مصدر خارجي </a:t>
            </a:r>
            <a:r>
              <a:rPr lang="en-US" sz="3200" dirty="0">
                <a:solidFill>
                  <a:prstClr val="black"/>
                </a:solidFill>
              </a:rPr>
              <a:t>External Clock</a:t>
            </a:r>
            <a:r>
              <a:rPr lang="ar-SA" sz="3200" dirty="0">
                <a:solidFill>
                  <a:prstClr val="black"/>
                </a:solidFill>
              </a:rPr>
              <a:t>.</a:t>
            </a:r>
          </a:p>
          <a:p>
            <a:pPr marL="514350" indent="-514350" algn="just">
              <a:buFont typeface="+mj-lt"/>
              <a:buAutoNum type="arabicPeriod"/>
            </a:pPr>
            <a:endParaRPr lang="ar-SA" sz="3200" dirty="0">
              <a:solidFill>
                <a:prstClr val="black"/>
              </a:solidFill>
            </a:endParaRPr>
          </a:p>
          <a:p>
            <a:pPr algn="just"/>
            <a:r>
              <a:rPr lang="ar-SA" sz="3200" dirty="0">
                <a:solidFill>
                  <a:prstClr val="black"/>
                </a:solidFill>
              </a:rPr>
              <a:t>لكل طريقة ميزاتها ومساؤها، حيث يتم تحديد أحدى هذه المصادر أثناء تنزيل البرنامج على المتحكم المصغر عن طريقة برمجة </a:t>
            </a:r>
            <a:r>
              <a:rPr lang="en-US" sz="3200" dirty="0">
                <a:solidFill>
                  <a:prstClr val="black"/>
                </a:solidFill>
              </a:rPr>
              <a:t>FUSE BIT</a:t>
            </a:r>
            <a:r>
              <a:rPr lang="ar-SA" sz="3200" dirty="0">
                <a:solidFill>
                  <a:prstClr val="black"/>
                </a:solidFill>
              </a:rPr>
              <a:t>.</a:t>
            </a:r>
            <a:endParaRPr lang="ar-SA" sz="2800" dirty="0">
              <a:solidFill>
                <a:prstClr val="black"/>
              </a:solidFill>
            </a:endParaRPr>
          </a:p>
        </p:txBody>
      </p:sp>
    </p:spTree>
    <p:extLst>
      <p:ext uri="{BB962C8B-B14F-4D97-AF65-F5344CB8AC3E}">
        <p14:creationId xmlns:p14="http://schemas.microsoft.com/office/powerpoint/2010/main" val="353027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176996" y="211287"/>
            <a:ext cx="6708310" cy="769441"/>
          </a:xfrm>
          <a:prstGeom prst="rect">
            <a:avLst/>
          </a:prstGeom>
        </p:spPr>
        <p:txBody>
          <a:bodyPr wrap="none">
            <a:spAutoFit/>
          </a:bodyPr>
          <a:lstStyle/>
          <a:p>
            <a:pPr algn="ctr"/>
            <a:r>
              <a:rPr lang="ar-SA" sz="4400" b="1" dirty="0">
                <a:solidFill>
                  <a:srgbClr val="FF0000"/>
                </a:solidFill>
              </a:rPr>
              <a:t>هزاز كريستالي </a:t>
            </a:r>
            <a:r>
              <a:rPr lang="en-US" sz="4400" b="1" dirty="0">
                <a:solidFill>
                  <a:srgbClr val="FF0000"/>
                </a:solidFill>
              </a:rPr>
              <a:t>External Crystal</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69</a:t>
            </a:fld>
            <a:endParaRPr lang="ar-SA">
              <a:solidFill>
                <a:prstClr val="black">
                  <a:tint val="75000"/>
                </a:prstClr>
              </a:solidFill>
            </a:endParaRPr>
          </a:p>
        </p:txBody>
      </p:sp>
      <p:sp>
        <p:nvSpPr>
          <p:cNvPr id="3" name="مستطيل 2"/>
          <p:cNvSpPr/>
          <p:nvPr/>
        </p:nvSpPr>
        <p:spPr>
          <a:xfrm>
            <a:off x="551268" y="980728"/>
            <a:ext cx="7959766" cy="2062103"/>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هو عنصر الكتروني يولد تردد بدقة عالية جداً ولكن </a:t>
            </a:r>
            <a:r>
              <a:rPr lang="ar-SA" sz="3200" b="1" dirty="0">
                <a:solidFill>
                  <a:schemeClr val="accent1"/>
                </a:solidFill>
              </a:rPr>
              <a:t>غير مقاوم لصدمات المكانيكية</a:t>
            </a:r>
            <a:r>
              <a:rPr lang="ar-SA" sz="3200" dirty="0">
                <a:solidFill>
                  <a:prstClr val="black"/>
                </a:solidFill>
              </a:rPr>
              <a:t>.</a:t>
            </a:r>
          </a:p>
          <a:p>
            <a:pPr marL="457200" indent="-457200" algn="just">
              <a:buFont typeface="Arial" pitchFamily="34" charset="0"/>
              <a:buChar char="•"/>
            </a:pPr>
            <a:r>
              <a:rPr lang="ar-SA" sz="3200" dirty="0">
                <a:solidFill>
                  <a:prstClr val="black"/>
                </a:solidFill>
              </a:rPr>
              <a:t> وهو الخيار الأفضل عندما نريد حساب زمن بدقة عالية والشكل يبن طريقة وصله مع المتحكم.</a:t>
            </a:r>
            <a:endParaRPr lang="ar-SA" sz="2800" dirty="0">
              <a:solidFill>
                <a:prstClr val="black"/>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578" y="3053100"/>
            <a:ext cx="44672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2843808" y="3053100"/>
            <a:ext cx="864096"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23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124744"/>
            <a:ext cx="8712968" cy="5509200"/>
          </a:xfrm>
          <a:prstGeom prst="rect">
            <a:avLst/>
          </a:prstGeom>
        </p:spPr>
        <p:txBody>
          <a:bodyPr wrap="square">
            <a:spAutoFit/>
          </a:bodyPr>
          <a:lstStyle/>
          <a:p>
            <a:pPr marL="514350" lvl="0" indent="-514350">
              <a:buFont typeface="+mj-lt"/>
              <a:buAutoNum type="arabicParenR"/>
            </a:pPr>
            <a:r>
              <a:rPr lang="ar-SY" sz="3200" dirty="0">
                <a:solidFill>
                  <a:srgbClr val="FF0000"/>
                </a:solidFill>
              </a:rPr>
              <a:t>معمارية</a:t>
            </a:r>
            <a:r>
              <a:rPr lang="ar-SA" sz="3200" dirty="0">
                <a:solidFill>
                  <a:srgbClr val="FF0000"/>
                </a:solidFill>
              </a:rPr>
              <a:t> </a:t>
            </a:r>
            <a:r>
              <a:rPr lang="en-US" sz="3200" dirty="0">
                <a:solidFill>
                  <a:srgbClr val="FF0000"/>
                </a:solidFill>
              </a:rPr>
              <a:t>Von Neumann</a:t>
            </a:r>
            <a:r>
              <a:rPr lang="ar-SA" sz="3200" dirty="0">
                <a:solidFill>
                  <a:srgbClr val="FF0000"/>
                </a:solidFill>
              </a:rPr>
              <a:t> :</a:t>
            </a:r>
            <a:endParaRPr lang="en-US" sz="3200" dirty="0"/>
          </a:p>
          <a:p>
            <a:pPr marL="457200" indent="-457200" algn="just">
              <a:buFont typeface="Wingdings" pitchFamily="2" charset="2"/>
              <a:buChar char="§"/>
            </a:pPr>
            <a:r>
              <a:rPr lang="ar-SY" sz="3200" dirty="0"/>
              <a:t>إن ذاكرة نظام الحاسب بشكل عام تحتوي على كل من التعليمات التي سينفذها المعالج و البيانات التي سيقوم بتطبيق هذه التعليمات عليها.</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يقوم المعالج بقراءة (جلب) التعليمات من الذاكرة، بينما يقوم بقراءة البيانات من الذاكرة وكتابة تلك البيانات عليها أيضاً. هذه الطريقة في التعامل بين المعالج و الذاكرة تسمى بمعمارية </a:t>
            </a:r>
            <a:r>
              <a:rPr lang="en-US" sz="3200" dirty="0"/>
              <a:t>Von  Neumann</a:t>
            </a:r>
            <a:r>
              <a:rPr lang="ar-SY" sz="3200" dirty="0"/>
              <a:t> ، ومعظم الحاسبات اليوم 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4" name="مستطيل 3"/>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pPr/>
              <a:t>7</a:t>
            </a:fld>
            <a:endParaRPr lang="ar-SA"/>
          </a:p>
        </p:txBody>
      </p:sp>
    </p:spTree>
    <p:extLst>
      <p:ext uri="{BB962C8B-B14F-4D97-AF65-F5344CB8AC3E}">
        <p14:creationId xmlns:p14="http://schemas.microsoft.com/office/powerpoint/2010/main" val="280469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51993" y="211287"/>
            <a:ext cx="9166292"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RC </a:t>
            </a:r>
            <a:r>
              <a:rPr lang="ar-SA" sz="4400" b="1" dirty="0">
                <a:solidFill>
                  <a:srgbClr val="FF0000"/>
                </a:solidFill>
              </a:rPr>
              <a:t> داخلي </a:t>
            </a:r>
            <a:r>
              <a:rPr lang="en-US" sz="4400" b="1" dirty="0">
                <a:solidFill>
                  <a:srgbClr val="FF0000"/>
                </a:solidFill>
              </a:rPr>
              <a:t>Calibrated</a:t>
            </a:r>
            <a:r>
              <a:rPr lang="en-US" sz="4400" dirty="0"/>
              <a:t> </a:t>
            </a:r>
            <a:r>
              <a:rPr lang="en-US" sz="4400" b="1" dirty="0">
                <a:solidFill>
                  <a:srgbClr val="FF0000"/>
                </a:solidFill>
              </a:rPr>
              <a:t>Internal RC</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70</a:t>
            </a:fld>
            <a:endParaRPr lang="ar-SA">
              <a:solidFill>
                <a:prstClr val="black">
                  <a:tint val="75000"/>
                </a:prstClr>
              </a:solidFill>
            </a:endParaRPr>
          </a:p>
        </p:txBody>
      </p:sp>
      <p:sp>
        <p:nvSpPr>
          <p:cNvPr id="3" name="مستطيل 2"/>
          <p:cNvSpPr/>
          <p:nvPr/>
        </p:nvSpPr>
        <p:spPr>
          <a:xfrm>
            <a:off x="222073" y="1412776"/>
            <a:ext cx="8618153" cy="4462760"/>
          </a:xfrm>
          <a:prstGeom prst="rect">
            <a:avLst/>
          </a:prstGeom>
          <a:ln>
            <a:noFill/>
          </a:ln>
        </p:spPr>
        <p:txBody>
          <a:bodyPr wrap="square">
            <a:spAutoFit/>
          </a:bodyPr>
          <a:lstStyle/>
          <a:p>
            <a:pPr marL="457200" indent="-457200" algn="just">
              <a:buFont typeface="Arial" pitchFamily="34" charset="0"/>
              <a:buChar char="•"/>
            </a:pPr>
            <a:r>
              <a:rPr lang="ar-SA" sz="3200" dirty="0">
                <a:solidFill>
                  <a:prstClr val="black"/>
                </a:solidFill>
              </a:rPr>
              <a:t>هو هزاز </a:t>
            </a:r>
            <a:r>
              <a:rPr lang="en-US" sz="3200" dirty="0">
                <a:solidFill>
                  <a:prstClr val="black"/>
                </a:solidFill>
              </a:rPr>
              <a:t>RC</a:t>
            </a:r>
            <a:r>
              <a:rPr lang="ar-SA" sz="3200" dirty="0">
                <a:solidFill>
                  <a:prstClr val="black"/>
                </a:solidFill>
              </a:rPr>
              <a:t> مبني داخل شريحة المتحكم المصغر له أربع خيارات </a:t>
            </a:r>
            <a:r>
              <a:rPr lang="en-US" sz="3200" dirty="0">
                <a:solidFill>
                  <a:prstClr val="black"/>
                </a:solidFill>
              </a:rPr>
              <a:t> </a:t>
            </a:r>
            <a:r>
              <a:rPr lang="en-US" sz="3200" b="1" dirty="0">
                <a:solidFill>
                  <a:schemeClr val="accent1"/>
                </a:solidFill>
                <a:latin typeface="ArialMT"/>
              </a:rPr>
              <a:t>1.0, 2.0, 4.0, or 8.0MHz</a:t>
            </a:r>
            <a:r>
              <a:rPr lang="ar-SA" sz="3200" b="1" dirty="0">
                <a:solidFill>
                  <a:schemeClr val="accent1"/>
                </a:solidFill>
              </a:rPr>
              <a:t> </a:t>
            </a:r>
            <a:r>
              <a:rPr lang="ar-SA" sz="3200" dirty="0">
                <a:solidFill>
                  <a:prstClr val="black"/>
                </a:solidFill>
              </a:rPr>
              <a:t>وبالتالي لا نحتاج لعناصر أضافية مع المتحكم للتوليد نبضات الساعة.</a:t>
            </a:r>
          </a:p>
          <a:p>
            <a:pPr marL="457200" indent="-457200" algn="just">
              <a:buFont typeface="Arial" pitchFamily="34" charset="0"/>
              <a:buChar char="•"/>
            </a:pPr>
            <a:r>
              <a:rPr lang="ar-SA" sz="3200" dirty="0">
                <a:solidFill>
                  <a:prstClr val="black"/>
                </a:solidFill>
              </a:rPr>
              <a:t> حيث</a:t>
            </a:r>
            <a:r>
              <a:rPr lang="en-US" sz="3200" dirty="0">
                <a:solidFill>
                  <a:prstClr val="black"/>
                </a:solidFill>
              </a:rPr>
              <a:t> </a:t>
            </a:r>
            <a:r>
              <a:rPr lang="ar-SA" sz="3200" dirty="0">
                <a:latin typeface="ArialMT"/>
              </a:rPr>
              <a:t>يستخدم في التطبيقات التي لا يكون فيها دقة مطلوبة في حساب الزمن (التطبيقات الغير الحساسة للزمن) لان هذا هزاز يتأثر بدرجة الحرارة وجهد التغذية حيث تصل نسبة الخطأ في تردد </a:t>
            </a:r>
            <a:r>
              <a:rPr lang="en-US" sz="3200" dirty="0">
                <a:latin typeface="ArialMT"/>
              </a:rPr>
              <a:t>± 3%</a:t>
            </a:r>
            <a:r>
              <a:rPr lang="ar-SA" sz="3200" dirty="0">
                <a:latin typeface="ArialMT"/>
              </a:rPr>
              <a:t>.</a:t>
            </a:r>
          </a:p>
          <a:p>
            <a:pPr algn="just"/>
            <a:endParaRPr lang="ar-SA" sz="3200" dirty="0">
              <a:latin typeface="ArialMT"/>
            </a:endParaRPr>
          </a:p>
          <a:p>
            <a:pPr algn="just"/>
            <a:r>
              <a:rPr lang="ar-SA" sz="2800" b="1" dirty="0">
                <a:solidFill>
                  <a:srgbClr val="FF0000"/>
                </a:solidFill>
              </a:rPr>
              <a:t>ملاحظة</a:t>
            </a:r>
            <a:r>
              <a:rPr lang="ar-SA" sz="2800" b="1" dirty="0">
                <a:solidFill>
                  <a:srgbClr val="0070C0"/>
                </a:solidFill>
              </a:rPr>
              <a:t>: يتم تحديد التردد عن طريق برمجة </a:t>
            </a:r>
            <a:r>
              <a:rPr lang="en-US" sz="2800" b="1" dirty="0">
                <a:solidFill>
                  <a:srgbClr val="0070C0"/>
                </a:solidFill>
              </a:rPr>
              <a:t>FUSE BIT</a:t>
            </a:r>
            <a:r>
              <a:rPr lang="ar-SA" sz="2800" b="1" dirty="0">
                <a:solidFill>
                  <a:srgbClr val="0070C0"/>
                </a:solidFill>
              </a:rPr>
              <a:t>.</a:t>
            </a:r>
          </a:p>
        </p:txBody>
      </p:sp>
    </p:spTree>
    <p:extLst>
      <p:ext uri="{BB962C8B-B14F-4D97-AF65-F5344CB8AC3E}">
        <p14:creationId xmlns:p14="http://schemas.microsoft.com/office/powerpoint/2010/main" val="13016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431104" y="211287"/>
            <a:ext cx="6200095" cy="769441"/>
          </a:xfrm>
          <a:prstGeom prst="rect">
            <a:avLst/>
          </a:prstGeom>
        </p:spPr>
        <p:txBody>
          <a:bodyPr wrap="none">
            <a:spAutoFit/>
          </a:bodyPr>
          <a:lstStyle/>
          <a:p>
            <a:pPr algn="ctr"/>
            <a:r>
              <a:rPr lang="ar-SA" sz="4400" b="1" dirty="0">
                <a:solidFill>
                  <a:srgbClr val="FF0000"/>
                </a:solidFill>
              </a:rPr>
              <a:t>هزاز </a:t>
            </a:r>
            <a:r>
              <a:rPr lang="en-US" sz="4400" b="1" dirty="0">
                <a:solidFill>
                  <a:srgbClr val="FF0000"/>
                </a:solidFill>
              </a:rPr>
              <a:t> RC </a:t>
            </a:r>
            <a:r>
              <a:rPr lang="ar-SA" sz="4400" b="1" dirty="0">
                <a:solidFill>
                  <a:srgbClr val="FF0000"/>
                </a:solidFill>
              </a:rPr>
              <a:t>خارجي </a:t>
            </a:r>
            <a:r>
              <a:rPr lang="en-US" sz="4400" b="1" dirty="0">
                <a:solidFill>
                  <a:srgbClr val="FF0000"/>
                </a:solidFill>
              </a:rPr>
              <a:t>External RC</a:t>
            </a:r>
            <a:endParaRPr lang="ar-SA" sz="4400" b="1" dirty="0">
              <a:solidFill>
                <a:srgbClr val="FF0000"/>
              </a:solidFill>
            </a:endParaRP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71</a:t>
            </a:fld>
            <a:endParaRPr lang="ar-SA">
              <a:solidFill>
                <a:prstClr val="black">
                  <a:tint val="75000"/>
                </a:prstClr>
              </a:solidFill>
            </a:endParaRPr>
          </a:p>
        </p:txBody>
      </p:sp>
      <p:sp>
        <p:nvSpPr>
          <p:cNvPr id="3" name="مستطيل 2"/>
          <p:cNvSpPr/>
          <p:nvPr/>
        </p:nvSpPr>
        <p:spPr>
          <a:xfrm>
            <a:off x="658386" y="1041698"/>
            <a:ext cx="8306101" cy="3539430"/>
          </a:xfrm>
          <a:prstGeom prst="rect">
            <a:avLst/>
          </a:prstGeom>
        </p:spPr>
        <p:txBody>
          <a:bodyPr wrap="square">
            <a:spAutoFit/>
          </a:bodyPr>
          <a:lstStyle/>
          <a:p>
            <a:pPr marL="457200" indent="-457200" algn="just">
              <a:buFont typeface="Arial" pitchFamily="34" charset="0"/>
              <a:buChar char="•"/>
            </a:pPr>
            <a:r>
              <a:rPr lang="ar-SA" sz="3200" dirty="0">
                <a:solidFill>
                  <a:prstClr val="black"/>
                </a:solidFill>
              </a:rPr>
              <a:t>يستخدم في التطبيقات التي لا يكون فيها دقة مطلوبة في حساب الزمن (التطبيقات الغير الحساسة للزمن) لان هذا هزاز </a:t>
            </a:r>
            <a:r>
              <a:rPr lang="ar-SA" sz="3200" b="1" dirty="0">
                <a:solidFill>
                  <a:schemeClr val="accent1"/>
                </a:solidFill>
              </a:rPr>
              <a:t>يتأثر بدرجة الحرارة وجهد التغذية وبتصميم اللوحة المطبوعة.</a:t>
            </a:r>
          </a:p>
          <a:p>
            <a:pPr marL="457200" indent="-457200" algn="just">
              <a:buFont typeface="Arial" pitchFamily="34" charset="0"/>
              <a:buChar char="•"/>
            </a:pPr>
            <a:r>
              <a:rPr lang="ar-SA" sz="3200" dirty="0">
                <a:solidFill>
                  <a:prstClr val="black"/>
                </a:solidFill>
              </a:rPr>
              <a:t> ولكنه يتيح خيارات أكثر مقارنة بالهزاز الداخلي وذلك حسب قيمة </a:t>
            </a:r>
            <a:r>
              <a:rPr lang="en-US" sz="3200" dirty="0">
                <a:solidFill>
                  <a:prstClr val="black"/>
                </a:solidFill>
              </a:rPr>
              <a:t>C</a:t>
            </a:r>
            <a:r>
              <a:rPr lang="ar-SA" sz="3200" dirty="0">
                <a:solidFill>
                  <a:prstClr val="black"/>
                </a:solidFill>
              </a:rPr>
              <a:t> و </a:t>
            </a:r>
            <a:r>
              <a:rPr lang="en-US" sz="3200" dirty="0">
                <a:solidFill>
                  <a:prstClr val="black"/>
                </a:solidFill>
              </a:rPr>
              <a:t>R</a:t>
            </a:r>
            <a:r>
              <a:rPr lang="ar-SA" sz="3200" dirty="0">
                <a:solidFill>
                  <a:prstClr val="black"/>
                </a:solidFill>
              </a:rPr>
              <a:t> وذلك وفق العلاقة التقربية </a:t>
            </a:r>
            <a:r>
              <a:rPr lang="en-US" sz="3200" b="1" dirty="0">
                <a:solidFill>
                  <a:schemeClr val="accent1"/>
                </a:solidFill>
              </a:rPr>
              <a:t>F=1/3RC</a:t>
            </a:r>
            <a:r>
              <a:rPr lang="ar-SA" sz="3200" dirty="0">
                <a:solidFill>
                  <a:prstClr val="black"/>
                </a:solidFill>
              </a:rPr>
              <a:t> وبين الشكل طريقة التوصيل.</a:t>
            </a:r>
            <a:endParaRPr lang="ar-SA" sz="2800" dirty="0">
              <a:solidFill>
                <a:prstClr val="black"/>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3888"/>
            <a:ext cx="3048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3563888" y="4581128"/>
            <a:ext cx="4752528" cy="1077218"/>
          </a:xfrm>
          <a:prstGeom prst="rect">
            <a:avLst/>
          </a:prstGeom>
          <a:noFill/>
        </p:spPr>
        <p:txBody>
          <a:bodyPr wrap="square" rtlCol="1">
            <a:spAutoFit/>
          </a:bodyPr>
          <a:lstStyle/>
          <a:p>
            <a:r>
              <a:rPr lang="ar-SA" sz="3200" dirty="0">
                <a:solidFill>
                  <a:srgbClr val="FF0000"/>
                </a:solidFill>
              </a:rPr>
              <a:t>ملاحظة: </a:t>
            </a:r>
            <a:r>
              <a:rPr lang="ar-SA" sz="3200" dirty="0">
                <a:solidFill>
                  <a:srgbClr val="0070C0"/>
                </a:solidFill>
              </a:rPr>
              <a:t>هذا طريقة متاحة ضمن مجال ترددي </a:t>
            </a:r>
            <a:r>
              <a:rPr lang="en-US" sz="3200" dirty="0">
                <a:solidFill>
                  <a:srgbClr val="0070C0"/>
                </a:solidFill>
              </a:rPr>
              <a:t>0.1-12 MHz</a:t>
            </a:r>
            <a:endParaRPr lang="ar-SA" sz="3200" dirty="0">
              <a:solidFill>
                <a:srgbClr val="0070C0"/>
              </a:solidFill>
            </a:endParaRPr>
          </a:p>
        </p:txBody>
      </p:sp>
    </p:spTree>
    <p:extLst>
      <p:ext uri="{BB962C8B-B14F-4D97-AF65-F5344CB8AC3E}">
        <p14:creationId xmlns:p14="http://schemas.microsoft.com/office/powerpoint/2010/main" val="27014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1355667" y="211287"/>
            <a:ext cx="6350970" cy="769441"/>
          </a:xfrm>
          <a:prstGeom prst="rect">
            <a:avLst/>
          </a:prstGeom>
        </p:spPr>
        <p:txBody>
          <a:bodyPr wrap="none">
            <a:spAutoFit/>
          </a:bodyPr>
          <a:lstStyle/>
          <a:p>
            <a:pPr algn="ctr"/>
            <a:r>
              <a:rPr lang="ar-SA" sz="4400" b="1" dirty="0">
                <a:solidFill>
                  <a:srgbClr val="FF0000"/>
                </a:solidFill>
              </a:rPr>
              <a:t>مصدر خارجي </a:t>
            </a:r>
            <a:r>
              <a:rPr lang="en-US" sz="4400" b="1" dirty="0">
                <a:solidFill>
                  <a:srgbClr val="FF0000"/>
                </a:solidFill>
              </a:rPr>
              <a:t>External Clock</a:t>
            </a:r>
          </a:p>
        </p:txBody>
      </p:sp>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72</a:t>
            </a:fld>
            <a:endParaRPr lang="ar-SA">
              <a:solidFill>
                <a:prstClr val="black">
                  <a:tint val="75000"/>
                </a:prstClr>
              </a:solidFill>
            </a:endParaRPr>
          </a:p>
        </p:txBody>
      </p:sp>
      <p:sp>
        <p:nvSpPr>
          <p:cNvPr id="3" name="مستطيل 2"/>
          <p:cNvSpPr/>
          <p:nvPr/>
        </p:nvSpPr>
        <p:spPr>
          <a:xfrm>
            <a:off x="658387" y="1124744"/>
            <a:ext cx="7959766" cy="1569660"/>
          </a:xfrm>
          <a:prstGeom prst="rect">
            <a:avLst/>
          </a:prstGeom>
        </p:spPr>
        <p:txBody>
          <a:bodyPr wrap="square">
            <a:spAutoFit/>
          </a:bodyPr>
          <a:lstStyle/>
          <a:p>
            <a:pPr algn="just"/>
            <a:r>
              <a:rPr lang="ar-SA" sz="3200" dirty="0">
                <a:solidFill>
                  <a:prstClr val="black"/>
                </a:solidFill>
              </a:rPr>
              <a:t>عند قيادة المتحكم من مصدر ساعة خارجي، فإننا نترك القطب </a:t>
            </a:r>
            <a:r>
              <a:rPr lang="en-US" sz="3200" dirty="0">
                <a:solidFill>
                  <a:prstClr val="black"/>
                </a:solidFill>
              </a:rPr>
              <a:t>XTAL2 </a:t>
            </a:r>
            <a:r>
              <a:rPr lang="ar-SA" sz="3200" dirty="0">
                <a:solidFill>
                  <a:prstClr val="black"/>
                </a:solidFill>
              </a:rPr>
              <a:t> حراً ونقوم بوصل إشارة الساعة الخارجية مع القطب </a:t>
            </a:r>
            <a:r>
              <a:rPr lang="en-US" sz="3200" dirty="0">
                <a:solidFill>
                  <a:prstClr val="black"/>
                </a:solidFill>
              </a:rPr>
              <a:t> XTAL1 </a:t>
            </a:r>
            <a:r>
              <a:rPr lang="ar-SA" sz="3200" dirty="0">
                <a:solidFill>
                  <a:prstClr val="black"/>
                </a:solidFill>
              </a:rPr>
              <a:t>كما هو مبين في الشكل.</a:t>
            </a:r>
            <a:endParaRPr lang="ar-SA" sz="2800" dirty="0">
              <a:solidFill>
                <a:prstClr val="black"/>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769" y="2996952"/>
            <a:ext cx="4286765" cy="285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707125" y="211287"/>
            <a:ext cx="7648055" cy="646331"/>
          </a:xfrm>
          <a:prstGeom prst="rect">
            <a:avLst/>
          </a:prstGeom>
        </p:spPr>
        <p:txBody>
          <a:bodyPr wrap="none">
            <a:spAutoFit/>
          </a:bodyPr>
          <a:lstStyle/>
          <a:p>
            <a:pPr algn="ctr"/>
            <a:r>
              <a:rPr lang="en-US" sz="3600" b="1" dirty="0">
                <a:solidFill>
                  <a:srgbClr val="FF0000"/>
                </a:solidFill>
              </a:rPr>
              <a:t>Block Diagram of System Clock Options</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4" y="991542"/>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7452320" y="5805264"/>
            <a:ext cx="11521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ربع نص 5"/>
          <p:cNvSpPr txBox="1"/>
          <p:nvPr/>
        </p:nvSpPr>
        <p:spPr>
          <a:xfrm>
            <a:off x="7074532" y="6525344"/>
            <a:ext cx="1907704" cy="369332"/>
          </a:xfrm>
          <a:prstGeom prst="rect">
            <a:avLst/>
          </a:prstGeom>
          <a:noFill/>
        </p:spPr>
        <p:txBody>
          <a:bodyPr wrap="square" rtlCol="1">
            <a:spAutoFit/>
          </a:bodyPr>
          <a:lstStyle/>
          <a:p>
            <a:pPr algn="ctr"/>
            <a:r>
              <a:rPr lang="en-US" b="1" dirty="0">
                <a:solidFill>
                  <a:srgbClr val="FF0000"/>
                </a:solidFill>
              </a:rPr>
              <a:t>1,2,4 or 8 MHz</a:t>
            </a:r>
            <a:endParaRPr lang="ar-SA" b="1" dirty="0">
              <a:solidFill>
                <a:srgbClr val="FF0000"/>
              </a:solidFill>
            </a:endParaRPr>
          </a:p>
        </p:txBody>
      </p:sp>
      <p:sp>
        <p:nvSpPr>
          <p:cNvPr id="9" name="مستطيل 8"/>
          <p:cNvSpPr/>
          <p:nvPr/>
        </p:nvSpPr>
        <p:spPr>
          <a:xfrm>
            <a:off x="4788024" y="5805264"/>
            <a:ext cx="266429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ربع نص 9"/>
          <p:cNvSpPr txBox="1"/>
          <p:nvPr/>
        </p:nvSpPr>
        <p:spPr>
          <a:xfrm>
            <a:off x="4788024" y="6536158"/>
            <a:ext cx="2524616" cy="369332"/>
          </a:xfrm>
          <a:prstGeom prst="rect">
            <a:avLst/>
          </a:prstGeom>
          <a:noFill/>
        </p:spPr>
        <p:txBody>
          <a:bodyPr wrap="square" rtlCol="1">
            <a:spAutoFit/>
          </a:bodyPr>
          <a:lstStyle/>
          <a:p>
            <a:pPr algn="ctr"/>
            <a:r>
              <a:rPr lang="en-US" b="1" dirty="0">
                <a:solidFill>
                  <a:srgbClr val="FF0000"/>
                </a:solidFill>
              </a:rPr>
              <a:t>1-16 MHz     &lt; 1MHz </a:t>
            </a:r>
            <a:endParaRPr lang="ar-SA" b="1" dirty="0">
              <a:solidFill>
                <a:srgbClr val="FF0000"/>
              </a:solidFill>
            </a:endParaRPr>
          </a:p>
        </p:txBody>
      </p:sp>
      <p:sp>
        <p:nvSpPr>
          <p:cNvPr id="11" name="مستطيل 10"/>
          <p:cNvSpPr/>
          <p:nvPr/>
        </p:nvSpPr>
        <p:spPr>
          <a:xfrm>
            <a:off x="3419872"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2051720" y="580526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مستطيل 12"/>
          <p:cNvSpPr/>
          <p:nvPr/>
        </p:nvSpPr>
        <p:spPr>
          <a:xfrm>
            <a:off x="707125" y="5805264"/>
            <a:ext cx="1351491"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مربع نص 13"/>
          <p:cNvSpPr txBox="1"/>
          <p:nvPr/>
        </p:nvSpPr>
        <p:spPr>
          <a:xfrm>
            <a:off x="-508" y="6525344"/>
            <a:ext cx="2736304" cy="369332"/>
          </a:xfrm>
          <a:prstGeom prst="rect">
            <a:avLst/>
          </a:prstGeom>
          <a:noFill/>
        </p:spPr>
        <p:txBody>
          <a:bodyPr wrap="square" rtlCol="1">
            <a:spAutoFit/>
          </a:bodyPr>
          <a:lstStyle/>
          <a:p>
            <a:pPr algn="ctr"/>
            <a:r>
              <a:rPr lang="en-US" b="1" dirty="0">
                <a:solidFill>
                  <a:srgbClr val="FF0000"/>
                </a:solidFill>
              </a:rPr>
              <a:t>32.768kHz watch crystal</a:t>
            </a:r>
            <a:endParaRPr lang="ar-SA" b="1" dirty="0">
              <a:solidFill>
                <a:srgbClr val="FF0000"/>
              </a:solidFill>
            </a:endParaRPr>
          </a:p>
        </p:txBody>
      </p:sp>
      <p:sp>
        <p:nvSpPr>
          <p:cNvPr id="15" name="مستطيل 14"/>
          <p:cNvSpPr/>
          <p:nvPr/>
        </p:nvSpPr>
        <p:spPr>
          <a:xfrm>
            <a:off x="3131840" y="4365104"/>
            <a:ext cx="194421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مربع نص 16"/>
          <p:cNvSpPr txBox="1"/>
          <p:nvPr/>
        </p:nvSpPr>
        <p:spPr>
          <a:xfrm>
            <a:off x="1547664" y="4540478"/>
            <a:ext cx="1188132" cy="369332"/>
          </a:xfrm>
          <a:prstGeom prst="rect">
            <a:avLst/>
          </a:prstGeom>
          <a:noFill/>
        </p:spPr>
        <p:txBody>
          <a:bodyPr wrap="square" rtlCol="1">
            <a:spAutoFit/>
          </a:bodyPr>
          <a:lstStyle/>
          <a:p>
            <a:pPr algn="ctr"/>
            <a:r>
              <a:rPr lang="en-US" b="1" dirty="0">
                <a:solidFill>
                  <a:srgbClr val="FF0000"/>
                </a:solidFill>
              </a:rPr>
              <a:t>Fuse bit</a:t>
            </a:r>
            <a:endParaRPr lang="ar-SA" b="1" dirty="0">
              <a:solidFill>
                <a:srgbClr val="FF0000"/>
              </a:solidFill>
            </a:endParaRPr>
          </a:p>
        </p:txBody>
      </p:sp>
      <p:cxnSp>
        <p:nvCxnSpPr>
          <p:cNvPr id="19" name="رابط كسهم مستقيم 18"/>
          <p:cNvCxnSpPr/>
          <p:nvPr/>
        </p:nvCxnSpPr>
        <p:spPr>
          <a:xfrm>
            <a:off x="2627784" y="4725144"/>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مستطيل 21"/>
          <p:cNvSpPr/>
          <p:nvPr/>
        </p:nvSpPr>
        <p:spPr>
          <a:xfrm>
            <a:off x="4899992" y="3223790"/>
            <a:ext cx="2952328"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مستطيل 22"/>
          <p:cNvSpPr/>
          <p:nvPr/>
        </p:nvSpPr>
        <p:spPr>
          <a:xfrm>
            <a:off x="5940152" y="4303910"/>
            <a:ext cx="1912168" cy="781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صر نائب لرقم الشريحة 1"/>
          <p:cNvSpPr>
            <a:spLocks noGrp="1"/>
          </p:cNvSpPr>
          <p:nvPr>
            <p:ph type="sldNum" sz="quarter" idx="12"/>
          </p:nvPr>
        </p:nvSpPr>
        <p:spPr/>
        <p:txBody>
          <a:bodyPr/>
          <a:lstStyle/>
          <a:p>
            <a:fld id="{33158A94-3844-4AEB-A9D6-1D94591ABD7E}" type="slidenum">
              <a:rPr lang="ar-SA" smtClean="0"/>
              <a:pPr/>
              <a:t>73</a:t>
            </a:fld>
            <a:endParaRPr lang="ar-SA"/>
          </a:p>
        </p:txBody>
      </p:sp>
    </p:spTree>
    <p:extLst>
      <p:ext uri="{BB962C8B-B14F-4D97-AF65-F5344CB8AC3E}">
        <p14:creationId xmlns:p14="http://schemas.microsoft.com/office/powerpoint/2010/main" val="24358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p:bldP spid="14" grpId="1"/>
      <p:bldP spid="15" grpId="0" animBg="1"/>
      <p:bldP spid="15" grpId="1" animBg="1"/>
      <p:bldP spid="17" grpId="0"/>
      <p:bldP spid="17" grpId="1"/>
      <p:bldP spid="22" grpId="0" animBg="1"/>
      <p:bldP spid="22"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74</a:t>
            </a:fld>
            <a:endParaRPr lang="ar-SA">
              <a:solidFill>
                <a:prstClr val="black">
                  <a:tint val="75000"/>
                </a:prstClr>
              </a:solidFill>
            </a:endParaRPr>
          </a:p>
        </p:txBody>
      </p:sp>
      <p:sp>
        <p:nvSpPr>
          <p:cNvPr id="8" name="مستطيل 7"/>
          <p:cNvSpPr/>
          <p:nvPr/>
        </p:nvSpPr>
        <p:spPr>
          <a:xfrm>
            <a:off x="1641448" y="113437"/>
            <a:ext cx="6048672" cy="707886"/>
          </a:xfrm>
          <a:prstGeom prst="rect">
            <a:avLst/>
          </a:prstGeom>
        </p:spPr>
        <p:txBody>
          <a:bodyPr wrap="square">
            <a:spAutoFit/>
          </a:bodyPr>
          <a:lstStyle/>
          <a:p>
            <a:pPr algn="ctr"/>
            <a:r>
              <a:rPr lang="ar-SA" sz="4000" b="1" dirty="0">
                <a:solidFill>
                  <a:srgbClr val="FF0000"/>
                </a:solidFill>
              </a:rPr>
              <a:t>المحول التشابهي الرقمي </a:t>
            </a:r>
            <a:r>
              <a:rPr lang="en-US" sz="4000" b="1" dirty="0">
                <a:solidFill>
                  <a:srgbClr val="FF0000"/>
                </a:solidFill>
              </a:rPr>
              <a:t>ADC </a:t>
            </a:r>
            <a:r>
              <a:rPr lang="ar-SA" sz="4000" b="1" dirty="0">
                <a:solidFill>
                  <a:srgbClr val="FF0000"/>
                </a:solidFill>
              </a:rPr>
              <a:t> </a:t>
            </a:r>
            <a:endParaRPr lang="en-US" sz="4000" b="1" dirty="0">
              <a:solidFill>
                <a:srgbClr val="FF0000"/>
              </a:solidFill>
            </a:endParaRPr>
          </a:p>
        </p:txBody>
      </p:sp>
      <p:sp>
        <p:nvSpPr>
          <p:cNvPr id="4" name="مربع نص 3"/>
          <p:cNvSpPr txBox="1"/>
          <p:nvPr/>
        </p:nvSpPr>
        <p:spPr>
          <a:xfrm>
            <a:off x="539552" y="980728"/>
            <a:ext cx="8038512" cy="830997"/>
          </a:xfrm>
          <a:prstGeom prst="rect">
            <a:avLst/>
          </a:prstGeom>
          <a:noFill/>
        </p:spPr>
        <p:txBody>
          <a:bodyPr wrap="square" rtlCol="1">
            <a:spAutoFit/>
          </a:bodyPr>
          <a:lstStyle/>
          <a:p>
            <a:r>
              <a:rPr lang="ar-SA" sz="2400" dirty="0"/>
              <a:t>يقوم بتحويل القيم التشابهية إلى قيم رقيمة بهدف معالجتها أو إظهارها بالصيغة رقمية.</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83" y="1988840"/>
            <a:ext cx="797113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5004048" cy="306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005064"/>
            <a:ext cx="4267200" cy="27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56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365104"/>
            <a:ext cx="5760639" cy="240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75</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المفاهيم الأساسية </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mc:AlternateContent xmlns:mc="http://schemas.openxmlformats.org/markup-compatibility/2006" xmlns:a14="http://schemas.microsoft.com/office/drawing/2010/main">
        <mc:Choice Requires="a14">
          <p:sp>
            <p:nvSpPr>
              <p:cNvPr id="4" name="مربع نص 3"/>
              <p:cNvSpPr txBox="1"/>
              <p:nvPr/>
            </p:nvSpPr>
            <p:spPr>
              <a:xfrm>
                <a:off x="328974" y="764703"/>
                <a:ext cx="8305109" cy="4031873"/>
              </a:xfrm>
              <a:prstGeom prst="rect">
                <a:avLst/>
              </a:prstGeom>
              <a:noFill/>
            </p:spPr>
            <p:txBody>
              <a:bodyPr wrap="square" rtlCol="1">
                <a:spAutoFit/>
              </a:bodyPr>
              <a:lstStyle/>
              <a:p>
                <a:pPr marL="457200" indent="-457200">
                  <a:buFont typeface="Arial" pitchFamily="34" charset="0"/>
                  <a:buChar char="•"/>
                </a:pPr>
                <a:r>
                  <a:rPr lang="ar-SA" sz="2800" b="1" dirty="0">
                    <a:solidFill>
                      <a:srgbClr val="FF0000"/>
                    </a:solidFill>
                  </a:rPr>
                  <a:t>مجال جهد الدخل </a:t>
                </a:r>
                <a:r>
                  <a:rPr lang="en-US" sz="2800" b="1" dirty="0">
                    <a:solidFill>
                      <a:srgbClr val="FF0000"/>
                    </a:solidFill>
                  </a:rPr>
                  <a:t>Input Voltage Range </a:t>
                </a:r>
                <a:r>
                  <a:rPr lang="ar-SA" sz="2400" b="1" dirty="0">
                    <a:solidFill>
                      <a:srgbClr val="FF0000"/>
                    </a:solidFill>
                  </a:rPr>
                  <a:t>:</a:t>
                </a:r>
              </a:p>
              <a:p>
                <a:r>
                  <a:rPr lang="ar-SA" sz="2400" dirty="0"/>
                  <a:t>هو مجال الدخل الذي يستطيع </a:t>
                </a:r>
                <a:r>
                  <a:rPr lang="en-US" sz="2400" dirty="0"/>
                  <a:t>ADC</a:t>
                </a:r>
                <a:r>
                  <a:rPr lang="ar-SA" sz="2400" dirty="0"/>
                  <a:t> تحويله إلى قيمة رقمية، حيث يتحدد هذا المجال  بواسطة الجهد المرجعي </a:t>
                </a:r>
                <a:r>
                  <a:rPr lang="en-US" sz="2400" dirty="0" err="1"/>
                  <a:t>Vref</a:t>
                </a:r>
                <a:r>
                  <a:rPr lang="en-US" sz="2400" dirty="0"/>
                  <a:t> (from 0V to </a:t>
                </a:r>
                <a:r>
                  <a:rPr lang="en-US" sz="2400" dirty="0" err="1"/>
                  <a:t>Vref</a:t>
                </a:r>
                <a:r>
                  <a:rPr lang="en-US" sz="2400" dirty="0"/>
                  <a:t>) </a:t>
                </a:r>
                <a:r>
                  <a:rPr lang="ar-SA" sz="2400" dirty="0"/>
                  <a:t>أو </a:t>
                </a:r>
                <a:endParaRPr lang="en-US" sz="2400" dirty="0"/>
              </a:p>
              <a:p>
                <a:r>
                  <a:rPr lang="en-US" sz="2400" dirty="0"/>
                  <a:t>(from –VREF to +VREF) </a:t>
                </a:r>
                <a:r>
                  <a:rPr lang="ar-SA" sz="2400" dirty="0"/>
                  <a:t>.  </a:t>
                </a:r>
              </a:p>
              <a:p>
                <a:pPr marL="457200" indent="-457200">
                  <a:buFont typeface="Arial" pitchFamily="34" charset="0"/>
                  <a:buChar char="•"/>
                </a:pPr>
                <a:r>
                  <a:rPr lang="ar-SA" sz="2800" b="1" dirty="0">
                    <a:solidFill>
                      <a:srgbClr val="FF0000"/>
                    </a:solidFill>
                  </a:rPr>
                  <a:t>الدقة</a:t>
                </a:r>
                <a:r>
                  <a:rPr lang="en-US" sz="2800" b="1" dirty="0">
                    <a:solidFill>
                      <a:srgbClr val="FF0000"/>
                    </a:solidFill>
                  </a:rPr>
                  <a:t>Resolution </a:t>
                </a:r>
                <a:r>
                  <a:rPr lang="ar-SA" sz="2400" b="1" dirty="0">
                    <a:solidFill>
                      <a:srgbClr val="FF0000"/>
                    </a:solidFill>
                  </a:rPr>
                  <a:t>:</a:t>
                </a:r>
              </a:p>
              <a:p>
                <a:r>
                  <a:rPr lang="ar-SA" sz="2400" dirty="0"/>
                  <a:t>هي عدد الخانات الثنائية للخرج الرقمي ( </a:t>
                </a:r>
                <a:r>
                  <a:rPr lang="en-US" sz="2400" dirty="0"/>
                  <a:t>8bit ,10bit ,12bit,16bit</a:t>
                </a:r>
                <a:r>
                  <a:rPr lang="ar-SA" sz="2400" dirty="0"/>
                  <a:t>) فإذا كانت الدقة </a:t>
                </a:r>
                <a:r>
                  <a:rPr lang="en-US" sz="2400" dirty="0"/>
                  <a:t>8bit</a:t>
                </a:r>
                <a:r>
                  <a:rPr lang="ar-SA" sz="2400" dirty="0"/>
                  <a:t> فإنه يتم تقسيم مجال جهد الدخل إلى </a:t>
                </a:r>
                <a14:m>
                  <m:oMath xmlns:m="http://schemas.openxmlformats.org/officeDocument/2006/math">
                    <m:sSup>
                      <m:sSupPr>
                        <m:ctrlPr>
                          <a:rPr lang="ar-SA" sz="2400" i="1" smtClean="0">
                            <a:latin typeface="Cambria Math" panose="02040503050406030204" pitchFamily="18" charset="0"/>
                          </a:rPr>
                        </m:ctrlPr>
                      </m:sSupPr>
                      <m:e>
                        <m:r>
                          <a:rPr lang="ar-SA" sz="2400" b="0" i="1" smtClean="0">
                            <a:latin typeface="Cambria Math"/>
                          </a:rPr>
                          <m:t>2</m:t>
                        </m:r>
                      </m:e>
                      <m:sup>
                        <m:r>
                          <a:rPr lang="ar-SA" sz="2400" b="0" i="1" smtClean="0">
                            <a:latin typeface="Cambria Math"/>
                          </a:rPr>
                          <m:t>8</m:t>
                        </m:r>
                      </m:sup>
                    </m:sSup>
                  </m:oMath>
                </a14:m>
                <a:r>
                  <a:rPr lang="en-US" sz="2400" dirty="0"/>
                  <a:t>=256</a:t>
                </a:r>
                <a:r>
                  <a:rPr lang="ar-SA" sz="2400" dirty="0"/>
                  <a:t> قيمة رقمية.</a:t>
                </a:r>
              </a:p>
              <a:p>
                <a:pPr lvl="1" indent="-457200">
                  <a:buFont typeface="Arial" pitchFamily="34" charset="0"/>
                  <a:buChar char="•"/>
                </a:pPr>
                <a:r>
                  <a:rPr lang="ar-SA" sz="2800" b="1" dirty="0">
                    <a:solidFill>
                      <a:srgbClr val="FF0000"/>
                    </a:solidFill>
                  </a:rPr>
                  <a:t>سرعة التحويل </a:t>
                </a:r>
                <a:r>
                  <a:rPr lang="en-US" sz="2800" b="1" dirty="0">
                    <a:solidFill>
                      <a:srgbClr val="FF0000"/>
                    </a:solidFill>
                  </a:rPr>
                  <a:t>Conversion speed </a:t>
                </a:r>
                <a:r>
                  <a:rPr lang="ar-SA" sz="2800" b="1" dirty="0">
                    <a:solidFill>
                      <a:srgbClr val="FF0000"/>
                    </a:solidFill>
                  </a:rPr>
                  <a:t>:</a:t>
                </a:r>
              </a:p>
              <a:p>
                <a:r>
                  <a:rPr lang="ar-SA" sz="2400" dirty="0"/>
                  <a:t>هي مقلوب الزمن اللازم لإنجاز عملية التحويل من قيمة تشابهية إلى قيمة رقمية.</a:t>
                </a:r>
              </a:p>
              <a:p>
                <a:pPr lvl="1" indent="-457200">
                  <a:buFont typeface="Arial" pitchFamily="34" charset="0"/>
                  <a:buChar char="•"/>
                </a:pPr>
                <a:r>
                  <a:rPr lang="ar-SA" sz="2800" b="1" dirty="0">
                    <a:solidFill>
                      <a:srgbClr val="FF0000"/>
                    </a:solidFill>
                  </a:rPr>
                  <a:t>معدل أخذ العينات </a:t>
                </a:r>
                <a:r>
                  <a:rPr lang="en-US" sz="2800" b="1" dirty="0">
                    <a:solidFill>
                      <a:srgbClr val="FF0000"/>
                    </a:solidFill>
                  </a:rPr>
                  <a:t>Sampling rate</a:t>
                </a:r>
                <a:r>
                  <a:rPr lang="ar-SA" sz="2800" b="1" dirty="0">
                    <a:solidFill>
                      <a:srgbClr val="FF0000"/>
                    </a:solidFill>
                  </a:rPr>
                  <a:t>:</a:t>
                </a:r>
              </a:p>
            </p:txBody>
          </p:sp>
        </mc:Choice>
        <mc:Fallback xmlns="">
          <p:sp>
            <p:nvSpPr>
              <p:cNvPr id="4" name="مربع نص 3"/>
              <p:cNvSpPr txBox="1">
                <a:spLocks noRot="1" noChangeAspect="1" noMove="1" noResize="1" noEditPoints="1" noAdjustHandles="1" noChangeArrowheads="1" noChangeShapeType="1" noTextEdit="1"/>
              </p:cNvSpPr>
              <p:nvPr/>
            </p:nvSpPr>
            <p:spPr>
              <a:xfrm>
                <a:off x="328974" y="764703"/>
                <a:ext cx="8305109" cy="4031873"/>
              </a:xfrm>
              <a:prstGeom prst="rect">
                <a:avLst/>
              </a:prstGeom>
              <a:blipFill rotWithShape="1">
                <a:blip r:embed="rId3"/>
                <a:stretch>
                  <a:fillRect t="-2266" r="-1395" b="-3323"/>
                </a:stretch>
              </a:blipFill>
            </p:spPr>
            <p:txBody>
              <a:bodyPr/>
              <a:lstStyle/>
              <a:p>
                <a:r>
                  <a:rPr lang="ar-SA">
                    <a:noFill/>
                  </a:rPr>
                  <a:t> </a:t>
                </a:r>
              </a:p>
            </p:txBody>
          </p:sp>
        </mc:Fallback>
      </mc:AlternateContent>
    </p:spTree>
    <p:extLst>
      <p:ext uri="{BB962C8B-B14F-4D97-AF65-F5344CB8AC3E}">
        <p14:creationId xmlns:p14="http://schemas.microsoft.com/office/powerpoint/2010/main" val="1580087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76</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954107"/>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4" y="2072382"/>
            <a:ext cx="5541510" cy="207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149079"/>
            <a:ext cx="4267200" cy="255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5555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77</a:t>
            </a:fld>
            <a:endParaRPr lang="ar-SA">
              <a:solidFill>
                <a:prstClr val="black">
                  <a:tint val="75000"/>
                </a:prstClr>
              </a:solidFill>
            </a:endParaRPr>
          </a:p>
        </p:txBody>
      </p:sp>
      <p:sp>
        <p:nvSpPr>
          <p:cNvPr id="8" name="مستطيل 7"/>
          <p:cNvSpPr/>
          <p:nvPr/>
        </p:nvSpPr>
        <p:spPr>
          <a:xfrm>
            <a:off x="1641448" y="113437"/>
            <a:ext cx="6048672" cy="769441"/>
          </a:xfrm>
          <a:prstGeom prst="rect">
            <a:avLst/>
          </a:prstGeom>
        </p:spPr>
        <p:txBody>
          <a:bodyPr wrap="square">
            <a:spAutoFit/>
          </a:bodyPr>
          <a:lstStyle/>
          <a:p>
            <a:pPr algn="ctr"/>
            <a:r>
              <a:rPr lang="ar-SA" sz="4400" b="1" dirty="0">
                <a:solidFill>
                  <a:srgbClr val="FF0000"/>
                </a:solidFill>
              </a:rPr>
              <a:t>أنماط التحويل</a:t>
            </a:r>
            <a:r>
              <a:rPr lang="en-US" sz="4400" b="1" dirty="0">
                <a:solidFill>
                  <a:srgbClr val="FF0000"/>
                </a:solidFill>
              </a:rPr>
              <a:t>ADC </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3"/>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604" y="1647963"/>
            <a:ext cx="6912768" cy="173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96" y="3471534"/>
            <a:ext cx="4067175" cy="320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13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78</a:t>
            </a:fld>
            <a:endParaRPr lang="ar-SA"/>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2"/>
            <a:ext cx="756084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446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79</a:t>
            </a:fld>
            <a:endParaRPr lang="ar-SA"/>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67" y="548680"/>
            <a:ext cx="6552728" cy="527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71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332656"/>
            <a:ext cx="7848872" cy="962744"/>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lvl="0">
              <a:spcBef>
                <a:spcPts val="0"/>
              </a:spcBef>
            </a:pPr>
            <a:r>
              <a:rPr lang="ar-SY" sz="3600" dirty="0">
                <a:ea typeface="+mn-ea"/>
                <a:cs typeface="Arial"/>
              </a:rPr>
              <a:t>معمارية</a:t>
            </a:r>
            <a:r>
              <a:rPr lang="ar-SA" sz="3600" dirty="0">
                <a:ea typeface="+mn-ea"/>
                <a:cs typeface="Arial"/>
              </a:rPr>
              <a:t> </a:t>
            </a:r>
            <a:r>
              <a:rPr lang="en-US" sz="3600" dirty="0">
                <a:ea typeface="+mn-ea"/>
                <a:cs typeface="+mn-cs"/>
              </a:rPr>
              <a:t>Von Neumann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18" y="1772816"/>
            <a:ext cx="892157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عنصر نائب لرقم الشريحة 2"/>
          <p:cNvSpPr>
            <a:spLocks noGrp="1"/>
          </p:cNvSpPr>
          <p:nvPr>
            <p:ph type="sldNum" sz="quarter" idx="12"/>
          </p:nvPr>
        </p:nvSpPr>
        <p:spPr/>
        <p:txBody>
          <a:bodyPr/>
          <a:lstStyle/>
          <a:p>
            <a:fld id="{33158A94-3844-4AEB-A9D6-1D94591ABD7E}" type="slidenum">
              <a:rPr lang="ar-SA" smtClean="0"/>
              <a:pPr/>
              <a:t>8</a:t>
            </a:fld>
            <a:endParaRPr lang="ar-SA"/>
          </a:p>
        </p:txBody>
      </p:sp>
    </p:spTree>
    <p:extLst>
      <p:ext uri="{BB962C8B-B14F-4D97-AF65-F5344CB8AC3E}">
        <p14:creationId xmlns:p14="http://schemas.microsoft.com/office/powerpoint/2010/main" val="2075356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80</a:t>
            </a:fld>
            <a:endParaRPr lang="ar-SA">
              <a:solidFill>
                <a:prstClr val="black">
                  <a:tint val="75000"/>
                </a:prstClr>
              </a:solidFill>
            </a:endParaRPr>
          </a:p>
        </p:txBody>
      </p:sp>
      <p:sp>
        <p:nvSpPr>
          <p:cNvPr id="8" name="مستطيل 7"/>
          <p:cNvSpPr/>
          <p:nvPr/>
        </p:nvSpPr>
        <p:spPr>
          <a:xfrm>
            <a:off x="1547664" y="144987"/>
            <a:ext cx="6718520" cy="769441"/>
          </a:xfrm>
          <a:prstGeom prst="rect">
            <a:avLst/>
          </a:prstGeom>
        </p:spPr>
        <p:txBody>
          <a:bodyPr wrap="square">
            <a:spAutoFit/>
          </a:bodyPr>
          <a:lstStyle/>
          <a:p>
            <a:pPr algn="ctr"/>
            <a:r>
              <a:rPr lang="ar-SA" sz="4400" b="1" dirty="0">
                <a:solidFill>
                  <a:srgbClr val="FF0000"/>
                </a:solidFill>
              </a:rPr>
              <a:t>حساب الخرج الرقمي للمحول </a:t>
            </a:r>
            <a:r>
              <a:rPr lang="en-US" sz="4400" b="1" dirty="0">
                <a:solidFill>
                  <a:srgbClr val="FF0000"/>
                </a:solidFill>
              </a:rPr>
              <a:t>ADC</a:t>
            </a:r>
            <a:r>
              <a:rPr lang="ar-SA" sz="4400" b="1" dirty="0">
                <a:solidFill>
                  <a:srgbClr val="FF0000"/>
                </a:solidFill>
              </a:rPr>
              <a:t> </a:t>
            </a:r>
            <a:endParaRPr lang="en-US" sz="4400" b="1" dirty="0">
              <a:solidFill>
                <a:srgbClr val="FF0000"/>
              </a:solidFill>
            </a:endParaRPr>
          </a:p>
        </p:txBody>
      </p:sp>
      <p:sp>
        <p:nvSpPr>
          <p:cNvPr id="4" name="مربع نص 3"/>
          <p:cNvSpPr txBox="1"/>
          <p:nvPr/>
        </p:nvSpPr>
        <p:spPr>
          <a:xfrm>
            <a:off x="326116" y="1124744"/>
            <a:ext cx="8305109" cy="1384995"/>
          </a:xfrm>
          <a:prstGeom prst="rect">
            <a:avLst/>
          </a:prstGeom>
          <a:noFill/>
        </p:spPr>
        <p:txBody>
          <a:bodyPr wrap="square" rtlCol="1">
            <a:spAutoFit/>
          </a:bodyPr>
          <a:lstStyle/>
          <a:p>
            <a:r>
              <a:rPr lang="ar-SA" sz="2800" b="1" dirty="0">
                <a:solidFill>
                  <a:srgbClr val="FF0000"/>
                </a:solidFill>
              </a:rPr>
              <a:t>1- نمط التحويل ذو النهاية الوحيدة </a:t>
            </a:r>
            <a:r>
              <a:rPr lang="en-US" sz="2800" b="1" dirty="0">
                <a:solidFill>
                  <a:srgbClr val="FF0000"/>
                </a:solidFill>
              </a:rPr>
              <a:t>Single Ended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a:p>
            <a:endParaRPr lang="en-US" sz="2800" b="1" dirty="0">
              <a:solidFill>
                <a:srgbClr val="FF0000"/>
              </a:solidFill>
            </a:endParaRPr>
          </a:p>
        </p:txBody>
      </p:sp>
      <mc:AlternateContent xmlns:mc="http://schemas.openxmlformats.org/markup-compatibility/2006" xmlns:a14="http://schemas.microsoft.com/office/drawing/2010/main">
        <mc:Choice Requires="a14">
          <p:sp>
            <p:nvSpPr>
              <p:cNvPr id="3" name="مستطيل 2"/>
              <p:cNvSpPr/>
              <p:nvPr/>
            </p:nvSpPr>
            <p:spPr>
              <a:xfrm>
                <a:off x="3134680" y="1700808"/>
                <a:ext cx="2810385"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sSub>
                            <m:sSubPr>
                              <m:ctrlPr>
                                <a:rPr lang="ar-SA" sz="3200" i="1">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𝑖𝑛</m:t>
                              </m:r>
                            </m:sub>
                          </m:sSub>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3" name="مستطيل 2"/>
              <p:cNvSpPr>
                <a:spLocks noRot="1" noChangeAspect="1" noMove="1" noResize="1" noEditPoints="1" noAdjustHandles="1" noChangeArrowheads="1" noChangeShapeType="1" noTextEdit="1"/>
              </p:cNvSpPr>
              <p:nvPr/>
            </p:nvSpPr>
            <p:spPr>
              <a:xfrm>
                <a:off x="3134680" y="1700808"/>
                <a:ext cx="2810385" cy="1219565"/>
              </a:xfrm>
              <a:prstGeom prst="rect">
                <a:avLst/>
              </a:prstGeom>
              <a:blipFill rotWithShape="1">
                <a:blip r:embed="rId2"/>
                <a:stretch>
                  <a:fillRect/>
                </a:stretch>
              </a:blipFill>
            </p:spPr>
            <p:txBody>
              <a:bodyPr/>
              <a:lstStyle/>
              <a:p>
                <a:r>
                  <a:rPr lang="ar-SA">
                    <a:noFill/>
                  </a:rPr>
                  <a:t> </a:t>
                </a:r>
              </a:p>
            </p:txBody>
          </p:sp>
        </mc:Fallback>
      </mc:AlternateContent>
      <p:sp>
        <p:nvSpPr>
          <p:cNvPr id="9" name="مربع نص 8"/>
          <p:cNvSpPr txBox="1"/>
          <p:nvPr/>
        </p:nvSpPr>
        <p:spPr>
          <a:xfrm>
            <a:off x="326116" y="2970766"/>
            <a:ext cx="8305109" cy="523220"/>
          </a:xfrm>
          <a:prstGeom prst="rect">
            <a:avLst/>
          </a:prstGeom>
          <a:noFill/>
        </p:spPr>
        <p:txBody>
          <a:bodyPr wrap="square" rtlCol="1">
            <a:spAutoFit/>
          </a:bodyPr>
          <a:lstStyle/>
          <a:p>
            <a:r>
              <a:rPr lang="ar-SA" sz="2800" b="1" dirty="0">
                <a:solidFill>
                  <a:srgbClr val="FF0000"/>
                </a:solidFill>
              </a:rPr>
              <a:t>2- نمط التحويل التفاضلي</a:t>
            </a:r>
            <a:r>
              <a:rPr lang="en-US" sz="2800" b="1" dirty="0">
                <a:solidFill>
                  <a:srgbClr val="FF0000"/>
                </a:solidFill>
              </a:rPr>
              <a:t>Differential  Conversion</a:t>
            </a:r>
            <a:r>
              <a:rPr lang="en-US" sz="2800" b="1" dirty="0"/>
              <a:t> </a:t>
            </a:r>
            <a:r>
              <a:rPr lang="en-US" sz="2800" b="1" dirty="0">
                <a:solidFill>
                  <a:srgbClr val="FF0000"/>
                </a:solidFill>
              </a:rPr>
              <a:t>Mode</a:t>
            </a:r>
            <a:r>
              <a:rPr lang="en-US" sz="2800" b="1" dirty="0"/>
              <a:t> </a:t>
            </a:r>
            <a:r>
              <a:rPr lang="ar-SA" sz="2400" b="1" dirty="0">
                <a:solidFill>
                  <a:srgbClr val="FF0000"/>
                </a:solidFill>
              </a:rPr>
              <a:t>:</a:t>
            </a:r>
          </a:p>
        </p:txBody>
      </p:sp>
      <mc:AlternateContent xmlns:mc="http://schemas.openxmlformats.org/markup-compatibility/2006" xmlns:a14="http://schemas.microsoft.com/office/drawing/2010/main">
        <mc:Choice Requires="a14">
          <p:sp>
            <p:nvSpPr>
              <p:cNvPr id="10" name="مستطيل 9"/>
              <p:cNvSpPr/>
              <p:nvPr/>
            </p:nvSpPr>
            <p:spPr>
              <a:xfrm>
                <a:off x="1547664" y="3717032"/>
                <a:ext cx="6281591" cy="1219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a:rPr>
                        <m:t>𝐴𝐷𝐶</m:t>
                      </m:r>
                      <m:r>
                        <a:rPr lang="en-US" sz="3200" i="1">
                          <a:solidFill>
                            <a:prstClr val="black"/>
                          </a:solidFill>
                          <a:latin typeface="Cambria Math"/>
                        </a:rPr>
                        <m:t>=</m:t>
                      </m:r>
                      <m:f>
                        <m:fPr>
                          <m:ctrlPr>
                            <a:rPr lang="ar-SA" sz="3200" i="1">
                              <a:solidFill>
                                <a:prstClr val="black"/>
                              </a:solidFill>
                              <a:latin typeface="Cambria Math" panose="02040503050406030204" pitchFamily="18" charset="0"/>
                            </a:rPr>
                          </m:ctrlPr>
                        </m:fPr>
                        <m:num>
                          <m:d>
                            <m:dPr>
                              <m:ctrlPr>
                                <a:rPr lang="en-US" sz="3200" b="0" i="1" smtClean="0">
                                  <a:solidFill>
                                    <a:prstClr val="black"/>
                                  </a:solidFill>
                                  <a:latin typeface="Cambria Math" panose="02040503050406030204" pitchFamily="18" charset="0"/>
                                </a:rPr>
                              </m:ctrlPr>
                            </m:dPr>
                            <m:e>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𝑃𝑂𝑆</m:t>
                                  </m:r>
                                </m:sub>
                              </m:sSub>
                              <m:r>
                                <a:rPr lang="en-US" sz="3200" b="0" i="1" smtClean="0">
                                  <a:solidFill>
                                    <a:prstClr val="black"/>
                                  </a:solidFill>
                                  <a:latin typeface="Cambria Math"/>
                                </a:rPr>
                                <m:t>−</m:t>
                              </m:r>
                              <m:sSub>
                                <m:sSubPr>
                                  <m:ctrlPr>
                                    <a:rPr lang="en-US" sz="3200" b="0" i="1" smtClean="0">
                                      <a:solidFill>
                                        <a:prstClr val="black"/>
                                      </a:solidFill>
                                      <a:latin typeface="Cambria Math" panose="02040503050406030204" pitchFamily="18" charset="0"/>
                                    </a:rPr>
                                  </m:ctrlPr>
                                </m:sSubPr>
                                <m:e>
                                  <m:r>
                                    <a:rPr lang="en-US" sz="3200" b="0" i="1" smtClean="0">
                                      <a:solidFill>
                                        <a:prstClr val="black"/>
                                      </a:solidFill>
                                      <a:latin typeface="Cambria Math"/>
                                    </a:rPr>
                                    <m:t>𝑉</m:t>
                                  </m:r>
                                </m:e>
                                <m:sub>
                                  <m:r>
                                    <a:rPr lang="en-US" sz="3200" b="0" i="1" smtClean="0">
                                      <a:solidFill>
                                        <a:prstClr val="black"/>
                                      </a:solidFill>
                                      <a:latin typeface="Cambria Math"/>
                                    </a:rPr>
                                    <m:t>𝑁𝐸𝐺</m:t>
                                  </m:r>
                                </m:sub>
                              </m:sSub>
                            </m:e>
                          </m:d>
                          <m:r>
                            <a:rPr lang="en-US" sz="3200" b="0" i="1" smtClean="0">
                              <a:solidFill>
                                <a:prstClr val="black"/>
                              </a:solidFill>
                              <a:latin typeface="Cambria Math"/>
                            </a:rPr>
                            <m:t>.</m:t>
                          </m:r>
                          <m:r>
                            <a:rPr lang="en-US" sz="3200" b="0" i="1" smtClean="0">
                              <a:solidFill>
                                <a:prstClr val="black"/>
                              </a:solidFill>
                              <a:latin typeface="Cambria Math"/>
                            </a:rPr>
                            <m:t>𝐺𝐴𝐼𝑁</m:t>
                          </m:r>
                          <m:r>
                            <a:rPr lang="en-US" sz="3200" b="0" i="1" smtClean="0">
                              <a:solidFill>
                                <a:prstClr val="black"/>
                              </a:solidFill>
                              <a:latin typeface="Cambria Math"/>
                            </a:rPr>
                            <m:t>.</m:t>
                          </m:r>
                          <m:sSup>
                            <m:sSupPr>
                              <m:ctrlPr>
                                <a:rPr lang="en-US" sz="3200" b="0" i="1" smtClean="0">
                                  <a:solidFill>
                                    <a:prstClr val="black"/>
                                  </a:solidFill>
                                  <a:latin typeface="Cambria Math" panose="02040503050406030204" pitchFamily="18" charset="0"/>
                                </a:rPr>
                              </m:ctrlPr>
                            </m:sSupPr>
                            <m:e>
                              <m:r>
                                <a:rPr lang="en-US" sz="3200" b="0" i="1" smtClean="0">
                                  <a:solidFill>
                                    <a:prstClr val="black"/>
                                  </a:solidFill>
                                  <a:latin typeface="Cambria Math"/>
                                </a:rPr>
                                <m:t>2</m:t>
                              </m:r>
                            </m:e>
                            <m:sup>
                              <m:r>
                                <a:rPr lang="en-US" sz="3200" b="0" i="1" smtClean="0">
                                  <a:solidFill>
                                    <a:prstClr val="black"/>
                                  </a:solidFill>
                                  <a:latin typeface="Cambria Math"/>
                                </a:rPr>
                                <m:t>𝑁</m:t>
                              </m:r>
                              <m:r>
                                <a:rPr lang="en-US" sz="3200" b="0" i="1" smtClean="0">
                                  <a:solidFill>
                                    <a:prstClr val="black"/>
                                  </a:solidFill>
                                  <a:latin typeface="Cambria Math"/>
                                </a:rPr>
                                <m:t>−</m:t>
                              </m:r>
                              <m:r>
                                <a:rPr lang="en-US" sz="3200" b="0" i="1" smtClean="0">
                                  <a:solidFill>
                                    <a:prstClr val="black"/>
                                  </a:solidFill>
                                  <a:latin typeface="Cambria Math"/>
                                </a:rPr>
                                <m:t>1</m:t>
                              </m:r>
                            </m:sup>
                          </m:sSup>
                        </m:num>
                        <m:den>
                          <m:sSub>
                            <m:sSubPr>
                              <m:ctrlPr>
                                <a:rPr lang="ar-SA" sz="3200" i="1">
                                  <a:solidFill>
                                    <a:prstClr val="black"/>
                                  </a:solidFill>
                                  <a:latin typeface="Cambria Math" panose="02040503050406030204" pitchFamily="18" charset="0"/>
                                </a:rPr>
                              </m:ctrlPr>
                            </m:sSubPr>
                            <m:e>
                              <m:r>
                                <a:rPr lang="en-US" sz="3200" i="1">
                                  <a:solidFill>
                                    <a:prstClr val="black"/>
                                  </a:solidFill>
                                  <a:latin typeface="Cambria Math"/>
                                </a:rPr>
                                <m:t>𝑉</m:t>
                              </m:r>
                            </m:e>
                            <m:sub>
                              <m:r>
                                <a:rPr lang="en-US" sz="3200" b="0" i="1" smtClean="0">
                                  <a:solidFill>
                                    <a:prstClr val="black"/>
                                  </a:solidFill>
                                  <a:latin typeface="Cambria Math"/>
                                </a:rPr>
                                <m:t>𝑟𝑒𝑓</m:t>
                              </m:r>
                            </m:sub>
                          </m:sSub>
                        </m:den>
                      </m:f>
                    </m:oMath>
                  </m:oMathPara>
                </a14:m>
                <a:endParaRPr lang="ar-SA" sz="3200" dirty="0"/>
              </a:p>
            </p:txBody>
          </p:sp>
        </mc:Choice>
        <mc:Fallback xmlns="">
          <p:sp>
            <p:nvSpPr>
              <p:cNvPr id="10" name="مستطيل 9"/>
              <p:cNvSpPr>
                <a:spLocks noRot="1" noChangeAspect="1" noMove="1" noResize="1" noEditPoints="1" noAdjustHandles="1" noChangeArrowheads="1" noChangeShapeType="1" noTextEdit="1"/>
              </p:cNvSpPr>
              <p:nvPr/>
            </p:nvSpPr>
            <p:spPr>
              <a:xfrm>
                <a:off x="1547664" y="3717032"/>
                <a:ext cx="6281591" cy="1219565"/>
              </a:xfrm>
              <a:prstGeom prst="rect">
                <a:avLst/>
              </a:prstGeom>
              <a:blipFill rotWithShape="1">
                <a:blip r:embed="rId3"/>
                <a:stretch>
                  <a:fillRect/>
                </a:stretch>
              </a:blipFill>
            </p:spPr>
            <p:txBody>
              <a:bodyPr/>
              <a:lstStyle/>
              <a:p>
                <a:r>
                  <a:rPr lang="ar-SA">
                    <a:noFill/>
                  </a:rPr>
                  <a:t> </a:t>
                </a:r>
              </a:p>
            </p:txBody>
          </p:sp>
        </mc:Fallback>
      </mc:AlternateContent>
      <p:sp>
        <p:nvSpPr>
          <p:cNvPr id="2" name="مربع نص 1"/>
          <p:cNvSpPr txBox="1"/>
          <p:nvPr/>
        </p:nvSpPr>
        <p:spPr>
          <a:xfrm>
            <a:off x="3377106" y="5445223"/>
            <a:ext cx="5256584" cy="830997"/>
          </a:xfrm>
          <a:prstGeom prst="rect">
            <a:avLst/>
          </a:prstGeom>
          <a:noFill/>
        </p:spPr>
        <p:txBody>
          <a:bodyPr wrap="square" rtlCol="1">
            <a:spAutoFit/>
          </a:bodyPr>
          <a:lstStyle/>
          <a:p>
            <a:r>
              <a:rPr lang="ar-SA" sz="2400" dirty="0"/>
              <a:t>حيث: </a:t>
            </a:r>
            <a:r>
              <a:rPr lang="en-US" sz="2400" dirty="0"/>
              <a:t>N</a:t>
            </a:r>
            <a:r>
              <a:rPr lang="ar-SA" sz="2400" dirty="0"/>
              <a:t> دقة المبدل  </a:t>
            </a:r>
            <a:r>
              <a:rPr lang="en-US" sz="2400" dirty="0"/>
              <a:t>ADC</a:t>
            </a:r>
            <a:r>
              <a:rPr lang="ar-SA" sz="2400" dirty="0"/>
              <a:t>.</a:t>
            </a:r>
          </a:p>
          <a:p>
            <a:r>
              <a:rPr lang="ar-SA" sz="2400" dirty="0"/>
              <a:t>      </a:t>
            </a:r>
            <a:r>
              <a:rPr lang="en-US" sz="2400" dirty="0"/>
              <a:t>GAIN</a:t>
            </a:r>
            <a:r>
              <a:rPr lang="ar-SA" sz="2400" dirty="0"/>
              <a:t> ربح المضخم التفاضلي.</a:t>
            </a:r>
          </a:p>
        </p:txBody>
      </p:sp>
    </p:spTree>
    <p:extLst>
      <p:ext uri="{BB962C8B-B14F-4D97-AF65-F5344CB8AC3E}">
        <p14:creationId xmlns:p14="http://schemas.microsoft.com/office/powerpoint/2010/main" val="100095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81</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4" name="مربع نص 3"/>
          <p:cNvSpPr txBox="1"/>
          <p:nvPr/>
        </p:nvSpPr>
        <p:spPr>
          <a:xfrm>
            <a:off x="3131840" y="758500"/>
            <a:ext cx="5532236" cy="6124754"/>
          </a:xfrm>
          <a:prstGeom prst="rect">
            <a:avLst/>
          </a:prstGeom>
          <a:noFill/>
        </p:spPr>
        <p:txBody>
          <a:bodyPr wrap="square" rtlCol="1">
            <a:spAutoFit/>
          </a:bodyPr>
          <a:lstStyle/>
          <a:p>
            <a:pPr marL="273050" indent="-273050" algn="just">
              <a:buFont typeface="Arial" pitchFamily="34" charset="0"/>
              <a:buChar char="•"/>
            </a:pPr>
            <a:r>
              <a:rPr lang="ar-SA" sz="2800" dirty="0"/>
              <a:t>يعمل </a:t>
            </a:r>
            <a:r>
              <a:rPr lang="ar-SY" sz="2800" dirty="0"/>
              <a:t>المبدل التشابهي الرقمي</a:t>
            </a:r>
            <a:r>
              <a:rPr lang="ar-SA" sz="2800" dirty="0"/>
              <a:t> </a:t>
            </a:r>
            <a:r>
              <a:rPr lang="en-US" sz="2800" dirty="0"/>
              <a:t>ADC</a:t>
            </a:r>
            <a:r>
              <a:rPr lang="ar-SA" sz="2800" dirty="0"/>
              <a:t> </a:t>
            </a:r>
            <a:r>
              <a:rPr lang="ar-SY" sz="2800" dirty="0"/>
              <a:t>في متحكم </a:t>
            </a:r>
            <a:r>
              <a:rPr lang="en-US" sz="2800" dirty="0"/>
              <a:t> Atmega16</a:t>
            </a:r>
            <a:r>
              <a:rPr lang="ar-SA" sz="2800" dirty="0"/>
              <a:t> على طريقة التقريب المتتالي</a:t>
            </a:r>
            <a:r>
              <a:rPr lang="ar-SY" sz="2800" dirty="0"/>
              <a:t> </a:t>
            </a:r>
            <a:r>
              <a:rPr lang="ar-SA" sz="2800" dirty="0"/>
              <a:t>ويحتوي المبدل التشابهي الرقمي </a:t>
            </a:r>
            <a:r>
              <a:rPr lang="en-US" sz="2800" dirty="0"/>
              <a:t>ADC</a:t>
            </a:r>
            <a:r>
              <a:rPr lang="ar-SA" sz="2800" dirty="0"/>
              <a:t> على آخذ عينات ومضخم ماسك لضمان مسك جهد دخل المبدل عند مستوى ثابت أثناء عملية التحويل.</a:t>
            </a:r>
          </a:p>
          <a:p>
            <a:pPr marL="273050" indent="-273050" algn="just">
              <a:buFont typeface="Arial" pitchFamily="34" charset="0"/>
              <a:buChar char="•"/>
            </a:pPr>
            <a:r>
              <a:rPr lang="ar-SA" sz="2800" dirty="0"/>
              <a:t>يسمح الناخب التشابهي بربط المبدل </a:t>
            </a:r>
            <a:r>
              <a:rPr lang="en-US" sz="2800" dirty="0"/>
              <a:t>ADC</a:t>
            </a:r>
            <a:r>
              <a:rPr lang="ar-SA" sz="2800" dirty="0"/>
              <a:t> مع أقطاب النافذة </a:t>
            </a:r>
            <a:r>
              <a:rPr lang="en-US" sz="2800" dirty="0"/>
              <a:t>A</a:t>
            </a:r>
            <a:r>
              <a:rPr lang="ar-SA" sz="2800" dirty="0"/>
              <a:t> الثمانية فنحصل على ثمانية قنوات تشابهيه.</a:t>
            </a:r>
          </a:p>
          <a:p>
            <a:pPr marL="273050" indent="-273050" algn="just">
              <a:buFont typeface="Arial" pitchFamily="34" charset="0"/>
              <a:buChar char="•"/>
            </a:pPr>
            <a:r>
              <a:rPr lang="ar-SA" sz="2800" dirty="0"/>
              <a:t>للمبدل </a:t>
            </a:r>
            <a:r>
              <a:rPr lang="en-US" sz="2800" dirty="0"/>
              <a:t>ADC</a:t>
            </a:r>
            <a:r>
              <a:rPr lang="ar-SA" sz="2800" dirty="0"/>
              <a:t> قطبا تغذية تشابهيان مستقلان هما </a:t>
            </a:r>
            <a:r>
              <a:rPr lang="en-US" sz="2800" dirty="0"/>
              <a:t>AVCC</a:t>
            </a:r>
            <a:r>
              <a:rPr lang="ar-SA" sz="2800" dirty="0"/>
              <a:t> و</a:t>
            </a:r>
            <a:r>
              <a:rPr lang="en-US" sz="2800" dirty="0"/>
              <a:t>AGND</a:t>
            </a:r>
            <a:r>
              <a:rPr lang="ar-SA" sz="2800" dirty="0"/>
              <a:t>.</a:t>
            </a:r>
          </a:p>
          <a:p>
            <a:pPr marL="273050" indent="-273050" algn="just">
              <a:buFont typeface="Arial" pitchFamily="34" charset="0"/>
              <a:buChar char="•"/>
            </a:pPr>
            <a:r>
              <a:rPr lang="ar-SA" sz="2800" dirty="0"/>
              <a:t>للمبدل </a:t>
            </a:r>
            <a:r>
              <a:rPr lang="en-US" sz="2800" dirty="0"/>
              <a:t>ADC</a:t>
            </a:r>
            <a:r>
              <a:rPr lang="ar-SA" sz="2800" dirty="0"/>
              <a:t> جهد مرجعي خارجي يطبق على القطب </a:t>
            </a:r>
            <a:r>
              <a:rPr lang="en-US" sz="2800" dirty="0"/>
              <a:t>AREF</a:t>
            </a:r>
            <a:r>
              <a:rPr lang="ar-SA" sz="2800" dirty="0"/>
              <a:t> ويقع مجال هذا الجهد ما بين </a:t>
            </a:r>
            <a:r>
              <a:rPr lang="en-US" sz="2800" dirty="0"/>
              <a:t>AGND-AVCC</a:t>
            </a:r>
            <a:r>
              <a:rPr lang="ar-SA" sz="2800" dirty="0"/>
              <a:t>.</a:t>
            </a:r>
            <a:endParaRPr lang="en-US" sz="2800" b="1"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 y="748264"/>
            <a:ext cx="27527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791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رقم الشريحة 2"/>
          <p:cNvSpPr>
            <a:spLocks noGrp="1"/>
          </p:cNvSpPr>
          <p:nvPr>
            <p:ph type="sldNum" sz="quarter" idx="12"/>
          </p:nvPr>
        </p:nvSpPr>
        <p:spPr/>
        <p:txBody>
          <a:bodyPr/>
          <a:lstStyle/>
          <a:p>
            <a:fld id="{33158A94-3844-4AEB-A9D6-1D94591ABD7E}" type="slidenum">
              <a:rPr lang="ar-SA" smtClean="0"/>
              <a:pPr/>
              <a:t>82</a:t>
            </a:fld>
            <a:endParaRPr lang="ar-SA"/>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5120"/>
            <a:ext cx="8064896" cy="667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76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83</a:t>
            </a:fld>
            <a:endParaRPr lang="ar-SA">
              <a:solidFill>
                <a:prstClr val="black">
                  <a:tint val="75000"/>
                </a:prstClr>
              </a:solidFill>
            </a:endParaRPr>
          </a:p>
        </p:txBody>
      </p:sp>
      <p:sp>
        <p:nvSpPr>
          <p:cNvPr id="8" name="مستطيل 7"/>
          <p:cNvSpPr/>
          <p:nvPr/>
        </p:nvSpPr>
        <p:spPr>
          <a:xfrm>
            <a:off x="735819" y="173725"/>
            <a:ext cx="7510608" cy="584775"/>
          </a:xfrm>
          <a:prstGeom prst="rect">
            <a:avLst/>
          </a:prstGeom>
        </p:spPr>
        <p:txBody>
          <a:bodyPr wrap="square">
            <a:spAutoFit/>
          </a:bodyPr>
          <a:lstStyle/>
          <a:p>
            <a:pPr algn="ctr"/>
            <a:r>
              <a:rPr lang="ar-SY" sz="3200" b="1" dirty="0">
                <a:solidFill>
                  <a:srgbClr val="FF0000"/>
                </a:solidFill>
              </a:rPr>
              <a:t>المبدل التشابهي الرقمي </a:t>
            </a:r>
            <a:r>
              <a:rPr lang="en-US" sz="3200" b="1" dirty="0">
                <a:solidFill>
                  <a:srgbClr val="FF0000"/>
                </a:solidFill>
              </a:rPr>
              <a:t>ADC</a:t>
            </a:r>
            <a:r>
              <a:rPr lang="ar-SA" sz="3200" b="1" dirty="0">
                <a:solidFill>
                  <a:srgbClr val="FF0000"/>
                </a:solidFill>
              </a:rPr>
              <a:t> في </a:t>
            </a:r>
            <a:r>
              <a:rPr lang="en-US" sz="3200" b="1" dirty="0">
                <a:solidFill>
                  <a:srgbClr val="FF0000"/>
                </a:solidFill>
              </a:rPr>
              <a:t>ATmega16</a:t>
            </a:r>
            <a:r>
              <a:rPr lang="ar-SA" sz="3200" b="1" dirty="0">
                <a:solidFill>
                  <a:srgbClr val="FF0000"/>
                </a:solidFill>
              </a:rPr>
              <a:t> </a:t>
            </a:r>
            <a:endParaRPr lang="en-US" sz="3200" b="1" dirty="0">
              <a:solidFill>
                <a:srgbClr val="FF0000"/>
              </a:solidFill>
            </a:endParaRPr>
          </a:p>
        </p:txBody>
      </p:sp>
      <p:sp>
        <p:nvSpPr>
          <p:cNvPr id="6" name="مستطيل 5"/>
          <p:cNvSpPr/>
          <p:nvPr/>
        </p:nvSpPr>
        <p:spPr>
          <a:xfrm>
            <a:off x="467544" y="801302"/>
            <a:ext cx="8532440" cy="5262979"/>
          </a:xfrm>
          <a:prstGeom prst="rect">
            <a:avLst/>
          </a:prstGeom>
        </p:spPr>
        <p:txBody>
          <a:bodyPr wrap="square">
            <a:spAutoFit/>
          </a:bodyPr>
          <a:lstStyle/>
          <a:p>
            <a:r>
              <a:rPr lang="ar-SA" sz="2800" dirty="0"/>
              <a:t>يتمتع المبدل التشابهي الرقمي </a:t>
            </a:r>
            <a:r>
              <a:rPr lang="en-US" sz="2800" dirty="0"/>
              <a:t>ADC</a:t>
            </a:r>
            <a:r>
              <a:rPr lang="ar-SA" sz="2800" dirty="0"/>
              <a:t> بالمزايا التالية:</a:t>
            </a:r>
          </a:p>
          <a:p>
            <a:pPr marL="342900" indent="-342900" algn="r">
              <a:buFont typeface="Arial" pitchFamily="34" charset="0"/>
              <a:buChar char="•"/>
            </a:pPr>
            <a:r>
              <a:rPr lang="ar-SA" sz="2800" dirty="0"/>
              <a:t>دقة </a:t>
            </a:r>
            <a:r>
              <a:rPr lang="en-US" sz="2800" dirty="0"/>
              <a:t>10 bit</a:t>
            </a:r>
            <a:r>
              <a:rPr lang="ar-SA" sz="2800" dirty="0"/>
              <a:t>.</a:t>
            </a:r>
          </a:p>
          <a:p>
            <a:pPr marL="342900" indent="-342900">
              <a:buFont typeface="Arial" pitchFamily="34" charset="0"/>
              <a:buChar char="•"/>
            </a:pPr>
            <a:r>
              <a:rPr lang="ar-SA" sz="2800" dirty="0"/>
              <a:t>زمن تحويل </a:t>
            </a:r>
            <a:r>
              <a:rPr lang="en-US" sz="2800" dirty="0"/>
              <a:t>13 - 260 </a:t>
            </a:r>
            <a:r>
              <a:rPr lang="en-US" sz="2800" dirty="0" err="1"/>
              <a:t>μs</a:t>
            </a:r>
            <a:r>
              <a:rPr lang="en-US" sz="2800" dirty="0"/>
              <a:t> </a:t>
            </a:r>
            <a:r>
              <a:rPr lang="ar-SA" sz="2800" dirty="0"/>
              <a:t>.</a:t>
            </a:r>
          </a:p>
          <a:p>
            <a:pPr marL="342900" indent="-342900">
              <a:buFont typeface="Arial" pitchFamily="34" charset="0"/>
              <a:buChar char="•"/>
            </a:pPr>
            <a:r>
              <a:rPr lang="ar-SA" sz="2800" dirty="0"/>
              <a:t>ناخب بثمانية مداخل ذو نهاية وحيدة .</a:t>
            </a:r>
          </a:p>
          <a:p>
            <a:pPr marL="342900" indent="-342900">
              <a:buFont typeface="Arial" pitchFamily="34" charset="0"/>
              <a:buChar char="•"/>
            </a:pPr>
            <a:r>
              <a:rPr lang="ar-SA" sz="2800" dirty="0"/>
              <a:t>سبعة قنوات ذات دخل تفاضلي.</a:t>
            </a:r>
          </a:p>
          <a:p>
            <a:pPr marL="342900" indent="-342900">
              <a:buFont typeface="Arial" pitchFamily="34" charset="0"/>
              <a:buChar char="•"/>
            </a:pPr>
            <a:r>
              <a:rPr lang="ar-SA" sz="2800" dirty="0"/>
              <a:t>قناتيين تفاضلتين ذات ربح اختياري.</a:t>
            </a:r>
          </a:p>
          <a:p>
            <a:pPr marL="342900" indent="-342900">
              <a:buFont typeface="Arial" pitchFamily="34" charset="0"/>
              <a:buChar char="•"/>
            </a:pPr>
            <a:r>
              <a:rPr lang="ar-SA" sz="2800" dirty="0"/>
              <a:t>مجال دخل القنوات (</a:t>
            </a:r>
            <a:r>
              <a:rPr lang="en-US" sz="2800" dirty="0"/>
              <a:t>0 - VCC </a:t>
            </a:r>
            <a:r>
              <a:rPr lang="ar-SA" sz="2800" dirty="0"/>
              <a:t>).</a:t>
            </a:r>
          </a:p>
          <a:p>
            <a:pPr marL="342900" indent="-342900">
              <a:buFont typeface="Arial" pitchFamily="34" charset="0"/>
              <a:buChar char="•"/>
            </a:pPr>
            <a:r>
              <a:rPr lang="ar-SA" sz="2800" dirty="0"/>
              <a:t>يملك جهد مرجعي داخلي</a:t>
            </a:r>
            <a:r>
              <a:rPr lang="en-US" sz="2800" dirty="0"/>
              <a:t>2.56V </a:t>
            </a:r>
            <a:r>
              <a:rPr lang="ar-SA" sz="2800" dirty="0"/>
              <a:t>.</a:t>
            </a:r>
          </a:p>
          <a:p>
            <a:pPr marL="342900" indent="-342900">
              <a:buFont typeface="Arial" pitchFamily="34" charset="0"/>
              <a:buChar char="•"/>
            </a:pPr>
            <a:r>
              <a:rPr lang="ar-SA" sz="2800" dirty="0"/>
              <a:t>يعمل في نمطي عمل هما: العمل الحر و التحويل المفرد (</a:t>
            </a:r>
            <a:r>
              <a:rPr lang="en-US" sz="2800" dirty="0"/>
              <a:t>Free Running or Single Conversion</a:t>
            </a:r>
            <a:r>
              <a:rPr lang="ar-SA" sz="2800" dirty="0"/>
              <a:t>).</a:t>
            </a:r>
          </a:p>
          <a:p>
            <a:pPr marL="342900" indent="-342900" algn="r">
              <a:buFont typeface="Arial" pitchFamily="34" charset="0"/>
              <a:buChar char="•"/>
            </a:pPr>
            <a:r>
              <a:rPr lang="ar-SA" sz="2800" dirty="0"/>
              <a:t>يمكن قدح بدء عملية التحويل من خلال مصادر مقاطعات عديدة.</a:t>
            </a:r>
          </a:p>
          <a:p>
            <a:pPr marL="273050" indent="-273050">
              <a:buFont typeface="Arial" pitchFamily="34" charset="0"/>
              <a:buChar char="•"/>
            </a:pPr>
            <a:r>
              <a:rPr lang="ar-SA" sz="2800" dirty="0"/>
              <a:t>مقاطعة عند اكتمال التحويل </a:t>
            </a:r>
            <a:r>
              <a:rPr lang="en-US" sz="2800" dirty="0"/>
              <a:t>ADC </a:t>
            </a:r>
            <a:r>
              <a:rPr lang="ar-SA" sz="2800" dirty="0"/>
              <a:t>.</a:t>
            </a:r>
            <a:endParaRPr lang="en-US" sz="2800" dirty="0"/>
          </a:p>
        </p:txBody>
      </p:sp>
    </p:spTree>
    <p:extLst>
      <p:ext uri="{BB962C8B-B14F-4D97-AF65-F5344CB8AC3E}">
        <p14:creationId xmlns:p14="http://schemas.microsoft.com/office/powerpoint/2010/main" val="227485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84</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Y" sz="3600" b="1" dirty="0">
                <a:solidFill>
                  <a:srgbClr val="FF0000"/>
                </a:solidFill>
              </a:rPr>
              <a:t>عمل </a:t>
            </a:r>
            <a:r>
              <a:rPr lang="en-US" sz="3600" b="1" dirty="0">
                <a:solidFill>
                  <a:srgbClr val="FF0000"/>
                </a:solidFill>
              </a:rPr>
              <a:t>ADC </a:t>
            </a:r>
          </a:p>
        </p:txBody>
      </p:sp>
      <p:sp>
        <p:nvSpPr>
          <p:cNvPr id="6" name="مستطيل 5"/>
          <p:cNvSpPr/>
          <p:nvPr/>
        </p:nvSpPr>
        <p:spPr>
          <a:xfrm>
            <a:off x="0" y="820056"/>
            <a:ext cx="8999984" cy="6124754"/>
          </a:xfrm>
          <a:prstGeom prst="rect">
            <a:avLst/>
          </a:prstGeom>
        </p:spPr>
        <p:txBody>
          <a:bodyPr wrap="square">
            <a:spAutoFit/>
          </a:bodyPr>
          <a:lstStyle/>
          <a:p>
            <a:pPr marL="273050" indent="-273050" algn="just">
              <a:buFont typeface="Arial" pitchFamily="34" charset="0"/>
              <a:buChar char="•"/>
            </a:pPr>
            <a:r>
              <a:rPr lang="ar-SA" sz="2800" dirty="0"/>
              <a:t>تبدأ عملية التحويل بكتابة المنطق العالي </a:t>
            </a:r>
            <a:r>
              <a:rPr lang="en-US" sz="2800" dirty="0"/>
              <a:t>(1)</a:t>
            </a:r>
            <a:r>
              <a:rPr lang="ar-SA" sz="2800" dirty="0"/>
              <a:t> على خانة بدء التحويل للمبدل </a:t>
            </a:r>
            <a:r>
              <a:rPr lang="en-US" sz="2800" dirty="0"/>
              <a:t>ADC</a:t>
            </a:r>
            <a:r>
              <a:rPr lang="ar-SA" sz="2800" dirty="0"/>
              <a:t>، وستبقى هذه الخانة في المنطق العالي طالما أن عملية التحويل مستمرة، ويقوم الكيان الداخلي بتصفير هذه الخانة عند اكتمال عملية التحويل.</a:t>
            </a:r>
          </a:p>
          <a:p>
            <a:pPr marL="273050" indent="-273050" algn="just">
              <a:buFont typeface="Arial" pitchFamily="34" charset="0"/>
              <a:buChar char="•"/>
            </a:pPr>
            <a:r>
              <a:rPr lang="ar-SA" sz="2800" dirty="0"/>
              <a:t>يتوضع ناتج عملية التحويل للمبدل </a:t>
            </a:r>
            <a:r>
              <a:rPr lang="en-US" sz="2800" dirty="0"/>
              <a:t>ADC</a:t>
            </a:r>
            <a:r>
              <a:rPr lang="ar-SA" sz="2800" dirty="0"/>
              <a:t> الذي طوله </a:t>
            </a:r>
            <a:r>
              <a:rPr lang="en-US" sz="2800" dirty="0"/>
              <a:t>10-bit</a:t>
            </a:r>
            <a:r>
              <a:rPr lang="ar-SA" sz="2800" dirty="0"/>
              <a:t> في المسجلين </a:t>
            </a:r>
            <a:r>
              <a:rPr lang="en-US" sz="2800" dirty="0"/>
              <a:t>ACDH</a:t>
            </a:r>
            <a:r>
              <a:rPr lang="ar-SA" sz="2800" dirty="0"/>
              <a:t> و</a:t>
            </a:r>
            <a:r>
              <a:rPr lang="en-US" sz="2800" dirty="0"/>
              <a:t>ACDL</a:t>
            </a:r>
            <a:r>
              <a:rPr lang="ar-SA" sz="2800" dirty="0"/>
              <a:t>.</a:t>
            </a:r>
          </a:p>
          <a:p>
            <a:pPr marL="273050" indent="-273050" algn="just">
              <a:buFont typeface="Arial" pitchFamily="34" charset="0"/>
              <a:buChar char="•"/>
            </a:pPr>
            <a:r>
              <a:rPr lang="ar-SA" sz="2800" dirty="0"/>
              <a:t>تأخذ عملية أخذ العينة من إشارة الدخل ومسكها فترة </a:t>
            </a:r>
            <a:r>
              <a:rPr lang="en-US" sz="2800" dirty="0"/>
              <a:t>1.5</a:t>
            </a:r>
            <a:r>
              <a:rPr lang="ar-SA" sz="2800" dirty="0"/>
              <a:t> من دورة ساعة المبدل من بدء التحويل. وتصبح النتيجة جاهزة ومكتوبة على مسجل معطيات </a:t>
            </a:r>
            <a:r>
              <a:rPr lang="en-US" sz="2800" dirty="0"/>
              <a:t>ADC</a:t>
            </a:r>
            <a:r>
              <a:rPr lang="ar-SA" sz="2800" dirty="0"/>
              <a:t> بعد </a:t>
            </a:r>
            <a:r>
              <a:rPr lang="en-US" sz="2800" dirty="0"/>
              <a:t>13</a:t>
            </a:r>
            <a:r>
              <a:rPr lang="ar-SA" sz="2800" dirty="0"/>
              <a:t> دورة. </a:t>
            </a:r>
          </a:p>
          <a:p>
            <a:pPr marL="273050" indent="-273050" algn="just">
              <a:buFont typeface="Arial" pitchFamily="34" charset="0"/>
              <a:buChar char="•"/>
            </a:pPr>
            <a:r>
              <a:rPr lang="ar-SA" sz="2800" dirty="0"/>
              <a:t>للمبدل </a:t>
            </a:r>
            <a:r>
              <a:rPr lang="en-US" sz="2800" dirty="0"/>
              <a:t>ADC</a:t>
            </a:r>
            <a:r>
              <a:rPr lang="ar-SA" sz="2800" dirty="0"/>
              <a:t> علم مقاطعة </a:t>
            </a:r>
            <a:r>
              <a:rPr lang="en-US" sz="2800" dirty="0"/>
              <a:t>ADIF</a:t>
            </a:r>
            <a:r>
              <a:rPr lang="ar-SA" sz="2800" dirty="0"/>
              <a:t>، الذي يقدح المقاطعة عند اكتمال عملية التحويل. </a:t>
            </a:r>
          </a:p>
          <a:p>
            <a:pPr marL="273050" indent="-273050" algn="just">
              <a:buFont typeface="Arial" pitchFamily="34" charset="0"/>
              <a:buChar char="•"/>
            </a:pPr>
            <a:r>
              <a:rPr lang="ar-SA" sz="2800" dirty="0"/>
              <a:t>يتم تهيئة نمط التحويل المفرد من قبل المبرمج عند كل عملية تحويل.</a:t>
            </a:r>
          </a:p>
          <a:p>
            <a:pPr marL="273050" indent="-273050" algn="just">
              <a:buFont typeface="Arial" pitchFamily="34" charset="0"/>
              <a:buChar char="•"/>
            </a:pPr>
            <a:r>
              <a:rPr lang="ar-SA" sz="2800" dirty="0"/>
              <a:t>في نمط العمل الحر يتم أخذ عينات من إشارة الدخل التشابهيه وتحويلها إلى قيمة رقمية بشكل ثابت، ويتم أيضاً تحديث قيم مسجل معطيات المبدل </a:t>
            </a:r>
            <a:r>
              <a:rPr lang="en-US" sz="2800" dirty="0"/>
              <a:t>ADC</a:t>
            </a:r>
            <a:r>
              <a:rPr lang="ar-SA" sz="2800" dirty="0"/>
              <a:t>.</a:t>
            </a:r>
          </a:p>
        </p:txBody>
      </p:sp>
    </p:spTree>
    <p:extLst>
      <p:ext uri="{BB962C8B-B14F-4D97-AF65-F5344CB8AC3E}">
        <p14:creationId xmlns:p14="http://schemas.microsoft.com/office/powerpoint/2010/main" val="284303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85</a:t>
            </a:fld>
            <a:endParaRPr lang="ar-SA">
              <a:solidFill>
                <a:prstClr val="black">
                  <a:tint val="75000"/>
                </a:prstClr>
              </a:solidFill>
            </a:endParaRPr>
          </a:p>
        </p:txBody>
      </p:sp>
      <p:sp>
        <p:nvSpPr>
          <p:cNvPr id="8" name="مستطيل 7"/>
          <p:cNvSpPr/>
          <p:nvPr/>
        </p:nvSpPr>
        <p:spPr>
          <a:xfrm>
            <a:off x="735819" y="173725"/>
            <a:ext cx="7510608" cy="646331"/>
          </a:xfrm>
          <a:prstGeom prst="rect">
            <a:avLst/>
          </a:prstGeom>
        </p:spPr>
        <p:txBody>
          <a:bodyPr wrap="square">
            <a:spAutoFit/>
          </a:bodyPr>
          <a:lstStyle/>
          <a:p>
            <a:pPr algn="ctr"/>
            <a:r>
              <a:rPr lang="ar-SA" sz="3600" b="1" dirty="0">
                <a:solidFill>
                  <a:srgbClr val="FF0000"/>
                </a:solidFill>
              </a:rPr>
              <a:t>أزمنة التحويل لأنماط العمل المختلفة لـ</a:t>
            </a:r>
            <a:r>
              <a:rPr lang="en-US" sz="3600" b="1" dirty="0">
                <a:solidFill>
                  <a:srgbClr val="FF0000"/>
                </a:solidFill>
              </a:rPr>
              <a:t>ADC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19510"/>
            <a:ext cx="8856984" cy="306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5447"/>
            <a:ext cx="9036496" cy="323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18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86</a:t>
            </a:fld>
            <a:endParaRPr lang="ar-SA">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13"/>
            <a:ext cx="9111900" cy="364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08" y="3664943"/>
            <a:ext cx="9020446" cy="32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5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838"/>
            <a:ext cx="9058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87</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3233390" y="211287"/>
            <a:ext cx="2595582" cy="646331"/>
          </a:xfrm>
          <a:prstGeom prst="rect">
            <a:avLst/>
          </a:prstGeom>
        </p:spPr>
        <p:txBody>
          <a:bodyPr wrap="none">
            <a:spAutoFit/>
          </a:bodyPr>
          <a:lstStyle/>
          <a:p>
            <a:pPr algn="ctr"/>
            <a:r>
              <a:rPr lang="ar-SA" sz="3600" b="1" dirty="0">
                <a:solidFill>
                  <a:srgbClr val="FF0000"/>
                </a:solidFill>
              </a:rPr>
              <a:t>مسجلات </a:t>
            </a:r>
            <a:r>
              <a:rPr lang="en-US" sz="3600" b="1" dirty="0">
                <a:solidFill>
                  <a:srgbClr val="FF0000"/>
                </a:solidFill>
              </a:rPr>
              <a:t>ADC</a:t>
            </a:r>
          </a:p>
        </p:txBody>
      </p:sp>
      <p:sp>
        <p:nvSpPr>
          <p:cNvPr id="7" name="مستطيل 6"/>
          <p:cNvSpPr/>
          <p:nvPr/>
        </p:nvSpPr>
        <p:spPr>
          <a:xfrm>
            <a:off x="579229" y="908720"/>
            <a:ext cx="7959766" cy="646331"/>
          </a:xfrm>
          <a:prstGeom prst="rect">
            <a:avLst/>
          </a:prstGeom>
        </p:spPr>
        <p:txBody>
          <a:bodyPr wrap="square">
            <a:spAutoFit/>
          </a:bodyPr>
          <a:lstStyle/>
          <a:p>
            <a:r>
              <a:rPr lang="ar-SA" sz="3600" b="1" dirty="0">
                <a:solidFill>
                  <a:schemeClr val="accent1"/>
                </a:solidFill>
              </a:rPr>
              <a:t>1- مسجل اختيار القناة:</a:t>
            </a:r>
          </a:p>
        </p:txBody>
      </p:sp>
      <p:sp>
        <p:nvSpPr>
          <p:cNvPr id="4" name="مستطيل 3"/>
          <p:cNvSpPr/>
          <p:nvPr/>
        </p:nvSpPr>
        <p:spPr>
          <a:xfrm>
            <a:off x="0" y="2996952"/>
            <a:ext cx="9085940" cy="3046988"/>
          </a:xfrm>
          <a:prstGeom prst="rect">
            <a:avLst/>
          </a:prstGeom>
        </p:spPr>
        <p:txBody>
          <a:bodyPr wrap="square">
            <a:spAutoFit/>
          </a:bodyPr>
          <a:lstStyle/>
          <a:p>
            <a:pPr algn="just"/>
            <a:r>
              <a:rPr lang="ar-SA" sz="3200" dirty="0"/>
              <a:t>عن طريق هذا المسجل يمكن إعداد مايلي:</a:t>
            </a:r>
          </a:p>
          <a:p>
            <a:pPr marL="457200" indent="-457200" algn="just">
              <a:buFont typeface="Arial" pitchFamily="34" charset="0"/>
              <a:buChar cha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endParaRPr lang="ar-SA" sz="3200" dirty="0"/>
          </a:p>
          <a:p>
            <a:pPr marL="457200" indent="-457200" algn="just">
              <a:buFont typeface="Arial" pitchFamily="34" charset="0"/>
              <a:buChar char="•"/>
            </a:pPr>
            <a:r>
              <a:rPr lang="ar-SA" sz="3200" dirty="0"/>
              <a:t>اختيار طريقة كتابة النتيجة على المسجلين </a:t>
            </a:r>
            <a:r>
              <a:rPr lang="en-US" sz="3200" dirty="0"/>
              <a:t>ADCL,ADCH</a:t>
            </a:r>
            <a:r>
              <a:rPr lang="ar-SA" sz="3200" dirty="0"/>
              <a:t> عن طريق الخانة </a:t>
            </a:r>
            <a:r>
              <a:rPr lang="en-US" sz="3200" dirty="0"/>
              <a:t>ADLAR</a:t>
            </a:r>
            <a:r>
              <a:rPr lang="ar-SA" sz="3200" dirty="0"/>
              <a:t>. </a:t>
            </a:r>
          </a:p>
          <a:p>
            <a:pPr marL="457200" indent="-457200" algn="just">
              <a:buFont typeface="Arial" pitchFamily="34" charset="0"/>
              <a:buChar char="•"/>
            </a:pPr>
            <a:r>
              <a:rPr lang="ar-SA" sz="3200" dirty="0">
                <a:solidFill>
                  <a:prstClr val="black"/>
                </a:solidFill>
              </a:rPr>
              <a:t>تحديد قناة الدخل التشابهي عن طريق الخانات </a:t>
            </a:r>
            <a:r>
              <a:rPr lang="en-US" sz="3200" dirty="0">
                <a:solidFill>
                  <a:prstClr val="black"/>
                </a:solidFill>
              </a:rPr>
              <a:t>MUX0, MUX1, MUX2, MUX3, MUX4</a:t>
            </a:r>
            <a:endParaRPr lang="ar-SA" sz="3200" dirty="0"/>
          </a:p>
        </p:txBody>
      </p:sp>
    </p:spTree>
    <p:extLst>
      <p:ext uri="{BB962C8B-B14F-4D97-AF65-F5344CB8AC3E}">
        <p14:creationId xmlns:p14="http://schemas.microsoft.com/office/powerpoint/2010/main" val="2643042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88</a:t>
            </a:fld>
            <a:endParaRPr lang="ar-SA">
              <a:solidFill>
                <a:prstClr val="black">
                  <a:tint val="75000"/>
                </a:prstClr>
              </a:solidFill>
            </a:endParaRPr>
          </a:p>
        </p:txBody>
      </p:sp>
      <p:sp>
        <p:nvSpPr>
          <p:cNvPr id="6" name="مستطيل 5"/>
          <p:cNvSpPr/>
          <p:nvPr/>
        </p:nvSpPr>
        <p:spPr>
          <a:xfrm>
            <a:off x="2757298" y="211287"/>
            <a:ext cx="3547767" cy="646331"/>
          </a:xfrm>
          <a:prstGeom prst="rect">
            <a:avLst/>
          </a:prstGeom>
        </p:spPr>
        <p:txBody>
          <a:bodyPr wrap="none">
            <a:spAutoFit/>
          </a:bodyPr>
          <a:lstStyle/>
          <a:p>
            <a:pPr algn="ctr"/>
            <a:r>
              <a:rPr lang="ar-SA" sz="3600" b="1" dirty="0">
                <a:solidFill>
                  <a:srgbClr val="FF0000"/>
                </a:solidFill>
              </a:rPr>
              <a:t>اختيار الجهد المرجعي </a:t>
            </a:r>
            <a:endParaRPr lang="en-US" sz="3600"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857618"/>
            <a:ext cx="546541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040"/>
            <a:ext cx="91440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2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89</a:t>
            </a:fld>
            <a:endParaRPr lang="ar-SA">
              <a:solidFill>
                <a:prstClr val="black">
                  <a:tint val="75000"/>
                </a:prstClr>
              </a:solidFill>
            </a:endParaRPr>
          </a:p>
        </p:txBody>
      </p:sp>
      <p:sp>
        <p:nvSpPr>
          <p:cNvPr id="6" name="مستطيل 5"/>
          <p:cNvSpPr/>
          <p:nvPr/>
        </p:nvSpPr>
        <p:spPr>
          <a:xfrm>
            <a:off x="2465552" y="211287"/>
            <a:ext cx="4131260" cy="646331"/>
          </a:xfrm>
          <a:prstGeom prst="rect">
            <a:avLst/>
          </a:prstGeom>
        </p:spPr>
        <p:txBody>
          <a:bodyPr wrap="none">
            <a:spAutoFit/>
          </a:bodyPr>
          <a:lstStyle/>
          <a:p>
            <a:pPr algn="ctr"/>
            <a:r>
              <a:rPr lang="ar-SA" sz="3600" b="1" dirty="0">
                <a:solidFill>
                  <a:srgbClr val="FF0000"/>
                </a:solidFill>
              </a:rPr>
              <a:t>اختيار طريقة كتابة النتيجة</a:t>
            </a:r>
            <a:endParaRPr lang="en-US" sz="3600" b="1" dirty="0">
              <a:solidFill>
                <a:srgbClr val="FF0000"/>
              </a:solidFill>
            </a:endParaRPr>
          </a:p>
        </p:txBody>
      </p:sp>
      <p:graphicFrame>
        <p:nvGraphicFramePr>
          <p:cNvPr id="7" name="Object 14"/>
          <p:cNvGraphicFramePr>
            <a:graphicFrameLocks noChangeAspect="1"/>
          </p:cNvGraphicFramePr>
          <p:nvPr>
            <p:extLst/>
          </p:nvPr>
        </p:nvGraphicFramePr>
        <p:xfrm>
          <a:off x="409600" y="3463131"/>
          <a:ext cx="8458200" cy="769938"/>
        </p:xfrm>
        <a:graphic>
          <a:graphicData uri="http://schemas.openxmlformats.org/presentationml/2006/ole">
            <mc:AlternateContent xmlns:mc="http://schemas.openxmlformats.org/markup-compatibility/2006">
              <mc:Choice xmlns:v="urn:schemas-microsoft-com:vml" Requires="v">
                <p:oleObj spid="_x0000_s1056" name="Visio" r:id="rId4" imgW="6982123" imgH="634663" progId="">
                  <p:embed/>
                </p:oleObj>
              </mc:Choice>
              <mc:Fallback>
                <p:oleObj name="Visio" r:id="rId4" imgW="6982123" imgH="634663" progId="">
                  <p:embed/>
                  <p:pic>
                    <p:nvPicPr>
                      <p:cNvPr id="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00" y="3463131"/>
                        <a:ext cx="8458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3762400" y="11247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 0</a:t>
            </a:r>
          </a:p>
        </p:txBody>
      </p:sp>
      <p:sp>
        <p:nvSpPr>
          <p:cNvPr id="9" name="Rectangle 6"/>
          <p:cNvSpPr>
            <a:spLocks noChangeArrowheads="1"/>
          </p:cNvSpPr>
          <p:nvPr/>
        </p:nvSpPr>
        <p:spPr bwMode="auto">
          <a:xfrm>
            <a:off x="3686200" y="2801144"/>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chemeClr val="accent2"/>
              </a:buClr>
              <a:buSzPct val="60000"/>
              <a:buFont typeface="Wingdings" pitchFamily="2" charset="2"/>
              <a:buNone/>
            </a:pPr>
            <a:r>
              <a:rPr lang="en-US" sz="2400" dirty="0">
                <a:solidFill>
                  <a:srgbClr val="000000"/>
                </a:solidFill>
                <a:latin typeface="Tahoma" pitchFamily="34" charset="0"/>
              </a:rPr>
              <a:t>ADLAR =1</a:t>
            </a:r>
          </a:p>
        </p:txBody>
      </p:sp>
      <p:graphicFrame>
        <p:nvGraphicFramePr>
          <p:cNvPr id="10" name="Object 17"/>
          <p:cNvGraphicFramePr>
            <a:graphicFrameLocks noChangeAspect="1"/>
          </p:cNvGraphicFramePr>
          <p:nvPr>
            <p:extLst/>
          </p:nvPr>
        </p:nvGraphicFramePr>
        <p:xfrm>
          <a:off x="333400" y="1786731"/>
          <a:ext cx="8574088" cy="769938"/>
        </p:xfrm>
        <a:graphic>
          <a:graphicData uri="http://schemas.openxmlformats.org/presentationml/2006/ole">
            <mc:AlternateContent xmlns:mc="http://schemas.openxmlformats.org/markup-compatibility/2006">
              <mc:Choice xmlns:v="urn:schemas-microsoft-com:vml" Requires="v">
                <p:oleObj spid="_x0000_s1057" name="Visio" r:id="rId6" imgW="7077135" imgH="634663" progId="">
                  <p:embed/>
                </p:oleObj>
              </mc:Choice>
              <mc:Fallback>
                <p:oleObj name="Visio" r:id="rId6" imgW="7077135" imgH="634663" progId="">
                  <p:embed/>
                  <p:pic>
                    <p:nvPicPr>
                      <p:cNvPr id="1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00" y="1786731"/>
                        <a:ext cx="8574088"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مربع نص 2"/>
          <p:cNvSpPr txBox="1"/>
          <p:nvPr/>
        </p:nvSpPr>
        <p:spPr>
          <a:xfrm>
            <a:off x="496786" y="4581128"/>
            <a:ext cx="8424936" cy="1815882"/>
          </a:xfrm>
          <a:prstGeom prst="rect">
            <a:avLst/>
          </a:prstGeom>
          <a:noFill/>
        </p:spPr>
        <p:txBody>
          <a:bodyPr wrap="square" rtlCol="1">
            <a:spAutoFit/>
          </a:bodyPr>
          <a:lstStyle/>
          <a:p>
            <a:r>
              <a:rPr lang="ar-SA" sz="2800" dirty="0">
                <a:solidFill>
                  <a:srgbClr val="FF0000"/>
                </a:solidFill>
              </a:rPr>
              <a:t>ملاحظة هامة: </a:t>
            </a:r>
            <a:r>
              <a:rPr lang="ar-SA" sz="2800" dirty="0"/>
              <a:t>يمكن قراءة نتيجة التحويل مباشرة دفعة واحدة </a:t>
            </a:r>
            <a:r>
              <a:rPr lang="ar-SA" sz="2800" dirty="0">
                <a:ea typeface="Batang"/>
              </a:rPr>
              <a:t>(في مترجم </a:t>
            </a:r>
            <a:r>
              <a:rPr lang="en-US" sz="2800" dirty="0" err="1">
                <a:ea typeface="Batang"/>
              </a:rPr>
              <a:t>codevisionavr</a:t>
            </a:r>
            <a:r>
              <a:rPr lang="ar-SA" sz="2800" dirty="0">
                <a:ea typeface="Batang"/>
              </a:rPr>
              <a:t>)</a:t>
            </a:r>
            <a:r>
              <a:rPr lang="ar-SA" sz="2800" dirty="0"/>
              <a:t> عن طريق المتحول </a:t>
            </a:r>
            <a:r>
              <a:rPr lang="en-US" sz="2800" dirty="0"/>
              <a:t>ADCW</a:t>
            </a:r>
            <a:r>
              <a:rPr lang="ar-SA" sz="2800" dirty="0"/>
              <a:t> مثال:</a:t>
            </a:r>
          </a:p>
          <a:p>
            <a:pPr algn="l" rtl="0"/>
            <a:r>
              <a:rPr lang="en-US" sz="2800" b="1" dirty="0">
                <a:solidFill>
                  <a:srgbClr val="FF0000"/>
                </a:solidFill>
              </a:rPr>
              <a:t>Value=ADCW;</a:t>
            </a:r>
          </a:p>
          <a:p>
            <a:pPr algn="r"/>
            <a:r>
              <a:rPr lang="ar-SA" sz="2800" dirty="0"/>
              <a:t>حيث </a:t>
            </a:r>
            <a:r>
              <a:rPr lang="en-US" sz="2800" dirty="0"/>
              <a:t>value</a:t>
            </a:r>
            <a:r>
              <a:rPr lang="ar-SA" sz="2800" dirty="0"/>
              <a:t> متحول من نوع </a:t>
            </a:r>
            <a:r>
              <a:rPr lang="en-US" sz="2800" dirty="0" err="1"/>
              <a:t>int</a:t>
            </a:r>
            <a:r>
              <a:rPr lang="ar-SA" sz="2800" dirty="0"/>
              <a:t>.</a:t>
            </a:r>
            <a:endParaRPr lang="en-US" sz="2800" dirty="0"/>
          </a:p>
        </p:txBody>
      </p:sp>
    </p:spTree>
    <p:extLst>
      <p:ext uri="{BB962C8B-B14F-4D97-AF65-F5344CB8AC3E}">
        <p14:creationId xmlns:p14="http://schemas.microsoft.com/office/powerpoint/2010/main" val="194875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193173" y="1099765"/>
            <a:ext cx="8712968" cy="6001643"/>
          </a:xfrm>
          <a:prstGeom prst="rect">
            <a:avLst/>
          </a:prstGeom>
        </p:spPr>
        <p:txBody>
          <a:bodyPr wrap="square">
            <a:spAutoFit/>
          </a:bodyPr>
          <a:lstStyle/>
          <a:p>
            <a:pPr marL="514350" lvl="0" indent="-514350">
              <a:buFont typeface="+mj-lt"/>
              <a:buAutoNum type="arabicParenR" startAt="2"/>
            </a:pPr>
            <a:r>
              <a:rPr lang="ar-SY" sz="3200" dirty="0">
                <a:solidFill>
                  <a:srgbClr val="FF0000"/>
                </a:solidFill>
              </a:rPr>
              <a:t>معمارية</a:t>
            </a:r>
            <a:r>
              <a:rPr lang="ar-SA" sz="3200" dirty="0">
                <a:solidFill>
                  <a:srgbClr val="FF0000"/>
                </a:solidFill>
              </a:rPr>
              <a:t> </a:t>
            </a:r>
            <a:r>
              <a:rPr lang="en-US" sz="3200" dirty="0" err="1">
                <a:solidFill>
                  <a:srgbClr val="FF0000"/>
                </a:solidFill>
              </a:rPr>
              <a:t>Harvared</a:t>
            </a:r>
            <a:r>
              <a:rPr lang="ar-SA" sz="3200" dirty="0">
                <a:solidFill>
                  <a:srgbClr val="FF0000"/>
                </a:solidFill>
              </a:rPr>
              <a:t>:</a:t>
            </a:r>
          </a:p>
          <a:p>
            <a:pPr marL="457200" indent="-457200" algn="just">
              <a:buFont typeface="Wingdings" pitchFamily="2" charset="2"/>
              <a:buChar char="§"/>
            </a:pPr>
            <a:r>
              <a:rPr lang="ar-SY" sz="3200" dirty="0"/>
              <a:t>تختلف ذاكرة البيانات عن ذاكرة التعليمات ولكل واحدة خطوط عنونة و تحكم و ممر معطيات مختلف عن الأخرى</a:t>
            </a:r>
            <a:r>
              <a:rPr lang="ar-SA" sz="3200" dirty="0"/>
              <a:t>.</a:t>
            </a:r>
          </a:p>
          <a:p>
            <a:pPr marL="457200" indent="-457200" algn="just">
              <a:buFont typeface="Wingdings" pitchFamily="2" charset="2"/>
              <a:buChar char="§"/>
            </a:pPr>
            <a:endParaRPr lang="en-US" sz="3200" dirty="0"/>
          </a:p>
          <a:p>
            <a:pPr marL="457200" indent="-457200" algn="just">
              <a:buFont typeface="Wingdings" pitchFamily="2" charset="2"/>
              <a:buChar char="§"/>
            </a:pPr>
            <a:r>
              <a:rPr lang="ar-SY" sz="3200" dirty="0"/>
              <a:t>لهذه الطريقة ميزة كبيرة و هي أن عملية قراءة التعليمات و البيانات تتم في نفس الوقت، كما وأن طول التعليمة لا تتقيد بحجم ذاكرة المعطيات (أي يمكن لطول حجرة ذاكرة التعليمات أن تكون أكبر من تلك في ذاكرة البيانات). </a:t>
            </a:r>
            <a:endParaRPr lang="ar-SA" sz="3200" dirty="0"/>
          </a:p>
          <a:p>
            <a:pPr marL="457200" indent="-457200" algn="just">
              <a:buFont typeface="Wingdings" pitchFamily="2" charset="2"/>
              <a:buChar char="§"/>
            </a:pPr>
            <a:endParaRPr lang="ar-SA" sz="3200" dirty="0"/>
          </a:p>
          <a:p>
            <a:pPr marL="457200" indent="-457200" algn="just">
              <a:buFont typeface="Wingdings" pitchFamily="2" charset="2"/>
              <a:buChar char="§"/>
            </a:pPr>
            <a:r>
              <a:rPr lang="ar-SY" sz="3200" dirty="0"/>
              <a:t>معظم</a:t>
            </a:r>
            <a:r>
              <a:rPr lang="ar-SA" sz="3200" dirty="0"/>
              <a:t> المتحكمات المصغرة </a:t>
            </a:r>
            <a:r>
              <a:rPr lang="ar-SY" sz="3200" dirty="0"/>
              <a:t>تتعامل بهذه المعمارية.</a:t>
            </a:r>
            <a:endParaRPr lang="en-US" sz="3200" dirty="0"/>
          </a:p>
          <a:p>
            <a:pPr marL="457200" indent="-457200" algn="just">
              <a:buFont typeface="Wingdings" pitchFamily="2" charset="2"/>
              <a:buChar char="§"/>
            </a:pPr>
            <a:endParaRPr lang="en-US" sz="3200" dirty="0"/>
          </a:p>
          <a:p>
            <a:endParaRPr lang="en-US" sz="3200" dirty="0"/>
          </a:p>
        </p:txBody>
      </p:sp>
      <p:sp>
        <p:nvSpPr>
          <p:cNvPr id="5" name="مستطيل 4"/>
          <p:cNvSpPr/>
          <p:nvPr/>
        </p:nvSpPr>
        <p:spPr>
          <a:xfrm>
            <a:off x="0" y="295273"/>
            <a:ext cx="9022834" cy="584775"/>
          </a:xfrm>
          <a:prstGeom prst="rect">
            <a:avLst/>
          </a:prstGeom>
        </p:spPr>
        <p:txBody>
          <a:bodyPr wrap="square">
            <a:spAutoFit/>
          </a:bodyPr>
          <a:lstStyle/>
          <a:p>
            <a:pPr algn="ctr"/>
            <a:r>
              <a:rPr lang="ar-SY" sz="3200" b="1" dirty="0">
                <a:solidFill>
                  <a:srgbClr val="FF0000"/>
                </a:solidFill>
              </a:rPr>
              <a:t>معمارية  النظ</a:t>
            </a:r>
            <a:r>
              <a:rPr lang="ar-SA" sz="3200" b="1" dirty="0">
                <a:solidFill>
                  <a:srgbClr val="FF0000"/>
                </a:solidFill>
              </a:rPr>
              <a:t>م الحاسوبية</a:t>
            </a:r>
            <a:r>
              <a:rPr lang="ar-SY" sz="3200" b="1" dirty="0">
                <a:solidFill>
                  <a:srgbClr val="FF0000"/>
                </a:solidFill>
              </a:rPr>
              <a:t> (</a:t>
            </a:r>
            <a:r>
              <a:rPr lang="en-US" sz="3200" b="1" dirty="0">
                <a:solidFill>
                  <a:srgbClr val="FF0000"/>
                </a:solidFill>
              </a:rPr>
              <a:t>(Von Neumann &amp;&amp; Harvard</a:t>
            </a:r>
          </a:p>
        </p:txBody>
      </p:sp>
      <p:sp>
        <p:nvSpPr>
          <p:cNvPr id="4" name="عنصر نائب لرقم الشريحة 3"/>
          <p:cNvSpPr>
            <a:spLocks noGrp="1"/>
          </p:cNvSpPr>
          <p:nvPr>
            <p:ph type="sldNum" sz="quarter" idx="12"/>
          </p:nvPr>
        </p:nvSpPr>
        <p:spPr/>
        <p:txBody>
          <a:bodyPr/>
          <a:lstStyle/>
          <a:p>
            <a:fld id="{33158A94-3844-4AEB-A9D6-1D94591ABD7E}" type="slidenum">
              <a:rPr lang="ar-SA" smtClean="0"/>
              <a:pPr/>
              <a:t>9</a:t>
            </a:fld>
            <a:endParaRPr lang="ar-SA"/>
          </a:p>
        </p:txBody>
      </p:sp>
    </p:spTree>
    <p:extLst>
      <p:ext uri="{BB962C8B-B14F-4D97-AF65-F5344CB8AC3E}">
        <p14:creationId xmlns:p14="http://schemas.microsoft.com/office/powerpoint/2010/main" val="537532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02" y="476708"/>
            <a:ext cx="3766848" cy="1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90</a:t>
            </a:fld>
            <a:endParaRPr lang="ar-SA">
              <a:solidFill>
                <a:prstClr val="black">
                  <a:tint val="75000"/>
                </a:prstClr>
              </a:solidFill>
            </a:endParaRPr>
          </a:p>
        </p:txBody>
      </p:sp>
      <p:sp>
        <p:nvSpPr>
          <p:cNvPr id="6" name="مستطيل 5"/>
          <p:cNvSpPr/>
          <p:nvPr/>
        </p:nvSpPr>
        <p:spPr>
          <a:xfrm>
            <a:off x="2567842" y="33866"/>
            <a:ext cx="4251485" cy="646331"/>
          </a:xfrm>
          <a:prstGeom prst="rect">
            <a:avLst/>
          </a:prstGeom>
        </p:spPr>
        <p:txBody>
          <a:bodyPr wrap="none">
            <a:spAutoFit/>
          </a:bodyPr>
          <a:lstStyle/>
          <a:p>
            <a:pPr algn="ctr"/>
            <a:r>
              <a:rPr lang="ar-SA" sz="3600" b="1" dirty="0">
                <a:solidFill>
                  <a:srgbClr val="FF0000"/>
                </a:solidFill>
              </a:rPr>
              <a:t>تحديد قناة الدخل التشابهي </a:t>
            </a:r>
            <a:endParaRPr lang="en-US" sz="3600" b="1" dirty="0">
              <a:solidFill>
                <a:srgbClr val="FF0000"/>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4" y="857617"/>
            <a:ext cx="3814724"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27570"/>
            <a:ext cx="5220072" cy="4430430"/>
          </a:xfrm>
          <a:prstGeom prst="rect">
            <a:avLst/>
          </a:prstGeom>
          <a:noFill/>
          <a:ln w="9525" algn="ctr">
            <a:solidFill>
              <a:schemeClr val="tx1"/>
            </a:solidFill>
            <a:miter lim="800000"/>
            <a:headEnd/>
            <a:tailEnd/>
          </a:ln>
          <a:effectLst>
            <a:outerShdw dist="107763" dir="81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14190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04" y="368825"/>
            <a:ext cx="80374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91</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627857" y="315476"/>
            <a:ext cx="7959766" cy="646331"/>
          </a:xfrm>
          <a:prstGeom prst="rect">
            <a:avLst/>
          </a:prstGeom>
        </p:spPr>
        <p:txBody>
          <a:bodyPr wrap="square">
            <a:spAutoFit/>
          </a:bodyPr>
          <a:lstStyle/>
          <a:p>
            <a:r>
              <a:rPr lang="ar-SA" sz="3600" b="1" dirty="0">
                <a:solidFill>
                  <a:schemeClr val="accent1"/>
                </a:solidFill>
              </a:rPr>
              <a:t>2- مسجل التحكم والحالة:</a:t>
            </a:r>
          </a:p>
        </p:txBody>
      </p:sp>
      <p:sp>
        <p:nvSpPr>
          <p:cNvPr id="11" name="مستطيل 10"/>
          <p:cNvSpPr/>
          <p:nvPr/>
        </p:nvSpPr>
        <p:spPr>
          <a:xfrm>
            <a:off x="196545" y="2121155"/>
            <a:ext cx="8822389" cy="4893647"/>
          </a:xfrm>
          <a:prstGeom prst="rect">
            <a:avLst/>
          </a:prstGeom>
        </p:spPr>
        <p:txBody>
          <a:bodyPr wrap="square">
            <a:spAutoFit/>
          </a:bodyPr>
          <a:lstStyle/>
          <a:p>
            <a:pPr marL="273050" indent="-273050" algn="just">
              <a:buFont typeface="Arial" pitchFamily="34" charset="0"/>
              <a:buChar char="•"/>
            </a:pPr>
            <a:r>
              <a:rPr lang="ar-SA" sz="2600" dirty="0"/>
              <a:t>الخانة </a:t>
            </a:r>
            <a:r>
              <a:rPr lang="en-US" sz="2600" dirty="0"/>
              <a:t>ADEN</a:t>
            </a:r>
            <a:r>
              <a:rPr lang="ar-SA" sz="2600" dirty="0"/>
              <a:t>  تشغل </a:t>
            </a:r>
            <a:r>
              <a:rPr lang="en-US" sz="2600" dirty="0"/>
              <a:t>ADC </a:t>
            </a:r>
            <a:r>
              <a:rPr lang="ar-SA" sz="2600" dirty="0"/>
              <a:t> :</a:t>
            </a:r>
          </a:p>
          <a:p>
            <a:pPr algn="l"/>
            <a:r>
              <a:rPr lang="ar-SA" sz="2600" dirty="0"/>
              <a:t> </a:t>
            </a:r>
            <a:r>
              <a:rPr lang="en-US" sz="2600" dirty="0"/>
              <a:t>ADEN=1 On ADC</a:t>
            </a:r>
          </a:p>
          <a:p>
            <a:pPr algn="l"/>
            <a:r>
              <a:rPr lang="en-US" sz="2600" dirty="0"/>
              <a:t>ADEN=0 Off ADC</a:t>
            </a:r>
          </a:p>
          <a:p>
            <a:pPr marL="273050" indent="-273050" algn="just">
              <a:buFont typeface="Arial" pitchFamily="34" charset="0"/>
              <a:buChar char="•"/>
            </a:pPr>
            <a:r>
              <a:rPr lang="ar-SA" sz="2600" dirty="0"/>
              <a:t>الخانة </a:t>
            </a:r>
            <a:r>
              <a:rPr lang="en-US" sz="2600" dirty="0"/>
              <a:t>ADSC</a:t>
            </a:r>
            <a:r>
              <a:rPr lang="ar-SA" sz="2600" dirty="0"/>
              <a:t> لبدء عملية التحويل حيث يجب جعل قيمته </a:t>
            </a:r>
            <a:r>
              <a:rPr lang="en-US" sz="2600" dirty="0"/>
              <a:t>1</a:t>
            </a:r>
            <a:r>
              <a:rPr lang="ar-SA" sz="2600" dirty="0"/>
              <a:t> عند كل عملية تحويل في نمط التحويل المفرد وفي نمط العمل الحر يجب جعل قيمته </a:t>
            </a:r>
            <a:r>
              <a:rPr lang="en-US" sz="2600" dirty="0"/>
              <a:t>1</a:t>
            </a:r>
            <a:r>
              <a:rPr lang="ar-SA" sz="2600" dirty="0"/>
              <a:t> لمرة واحدة فقط.</a:t>
            </a:r>
          </a:p>
          <a:p>
            <a:pPr marL="273050" indent="-273050" algn="just">
              <a:buFont typeface="Arial" pitchFamily="34" charset="0"/>
              <a:buChar char="•"/>
            </a:pPr>
            <a:r>
              <a:rPr lang="ar-SA" sz="2600" dirty="0"/>
              <a:t>الخانة </a:t>
            </a:r>
            <a:r>
              <a:rPr lang="en-US" sz="2600" dirty="0"/>
              <a:t>ADATE</a:t>
            </a:r>
            <a:r>
              <a:rPr lang="ar-SA" sz="2600" dirty="0"/>
              <a:t> لاختيار القدح(بدأ عملية التحويل) الآلي،  حيث يتحقق القدح الآلي عندما  </a:t>
            </a:r>
            <a:r>
              <a:rPr lang="en-US" sz="2600" dirty="0"/>
              <a:t>ADATE=1</a:t>
            </a:r>
            <a:r>
              <a:rPr lang="ar-SA" sz="2600" dirty="0"/>
              <a:t>.</a:t>
            </a:r>
          </a:p>
          <a:p>
            <a:pPr marL="273050" indent="-273050" algn="just">
              <a:buFont typeface="Arial" pitchFamily="34" charset="0"/>
              <a:buChar char="•"/>
            </a:pPr>
            <a:r>
              <a:rPr lang="ar-SA" sz="2600" dirty="0"/>
              <a:t>الخانة </a:t>
            </a:r>
            <a:r>
              <a:rPr lang="en-US" sz="2600" dirty="0"/>
              <a:t>ADIF</a:t>
            </a:r>
            <a:r>
              <a:rPr lang="ar-SA" sz="2600" dirty="0"/>
              <a:t> علم مقاطعة اكتمال التحويل.</a:t>
            </a:r>
          </a:p>
          <a:p>
            <a:pPr marL="273050" indent="-273050" algn="just">
              <a:buFont typeface="Arial" pitchFamily="34" charset="0"/>
              <a:buChar char="•"/>
            </a:pPr>
            <a:r>
              <a:rPr lang="ar-SA" sz="2600" dirty="0"/>
              <a:t>الخانة </a:t>
            </a:r>
            <a:r>
              <a:rPr lang="en-US" sz="2600" dirty="0"/>
              <a:t>ADIE</a:t>
            </a:r>
            <a:r>
              <a:rPr lang="ar-SA" sz="2600" dirty="0"/>
              <a:t> تفعيل وحجب المقاطعة عند اكتمال التحويل</a:t>
            </a:r>
            <a:r>
              <a:rPr lang="en-US" sz="2600" dirty="0"/>
              <a:t>:</a:t>
            </a:r>
          </a:p>
          <a:p>
            <a:pPr algn="l" rtl="0"/>
            <a:r>
              <a:rPr lang="en-US" sz="2600" dirty="0"/>
              <a:t>ADIE=1 </a:t>
            </a:r>
            <a:r>
              <a:rPr lang="ar-SA" sz="2600" dirty="0"/>
              <a:t>تفعيل المقاطعة</a:t>
            </a:r>
            <a:endParaRPr lang="en-US" sz="2600" dirty="0"/>
          </a:p>
          <a:p>
            <a:pPr algn="l" rtl="0"/>
            <a:r>
              <a:rPr lang="en-US" sz="2600" dirty="0"/>
              <a:t>ADIE=0 </a:t>
            </a:r>
            <a:r>
              <a:rPr lang="ar-SA" sz="2600" dirty="0"/>
              <a:t>حجب المقاطعة</a:t>
            </a:r>
            <a:endParaRPr lang="en-US" sz="2600" dirty="0"/>
          </a:p>
        </p:txBody>
      </p:sp>
      <p:sp>
        <p:nvSpPr>
          <p:cNvPr id="12" name="مستطيل 11"/>
          <p:cNvSpPr/>
          <p:nvPr/>
        </p:nvSpPr>
        <p:spPr>
          <a:xfrm>
            <a:off x="1259632" y="1084738"/>
            <a:ext cx="3960440"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135117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582" y="2780928"/>
            <a:ext cx="4681652"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5" y="794148"/>
            <a:ext cx="9144000" cy="133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92</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10" name="مستطيل 9"/>
          <p:cNvSpPr/>
          <p:nvPr/>
        </p:nvSpPr>
        <p:spPr>
          <a:xfrm>
            <a:off x="5436096" y="1035963"/>
            <a:ext cx="2808312" cy="109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195" name="Picture 3" descr="FF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904286"/>
            <a:ext cx="3655541" cy="316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مستطيل 3"/>
          <p:cNvSpPr/>
          <p:nvPr/>
        </p:nvSpPr>
        <p:spPr>
          <a:xfrm>
            <a:off x="4131582" y="2132856"/>
            <a:ext cx="4572000" cy="830997"/>
          </a:xfrm>
          <a:prstGeom prst="rect">
            <a:avLst/>
          </a:prstGeom>
        </p:spPr>
        <p:txBody>
          <a:bodyPr>
            <a:spAutoFit/>
          </a:bodyPr>
          <a:lstStyle/>
          <a:p>
            <a:r>
              <a:rPr lang="ar-SA" sz="2400" dirty="0"/>
              <a:t>يعمل المبدل </a:t>
            </a:r>
            <a:r>
              <a:rPr lang="en-US" sz="2400" dirty="0"/>
              <a:t>ADC</a:t>
            </a:r>
            <a:r>
              <a:rPr lang="ar-SA" sz="2400" dirty="0"/>
              <a:t> على ترددات ساعة ضمن المجال </a:t>
            </a:r>
            <a:r>
              <a:rPr lang="en-US" sz="2400" dirty="0"/>
              <a:t>50-200 kHz</a:t>
            </a:r>
            <a:r>
              <a:rPr lang="ar-SA" dirty="0"/>
              <a:t>.</a:t>
            </a:r>
          </a:p>
        </p:txBody>
      </p:sp>
      <p:sp>
        <p:nvSpPr>
          <p:cNvPr id="6" name="مستطيل 5"/>
          <p:cNvSpPr/>
          <p:nvPr/>
        </p:nvSpPr>
        <p:spPr>
          <a:xfrm>
            <a:off x="1706451" y="301706"/>
            <a:ext cx="7047186" cy="492443"/>
          </a:xfrm>
          <a:prstGeom prst="rect">
            <a:avLst/>
          </a:prstGeom>
        </p:spPr>
        <p:txBody>
          <a:bodyPr wrap="none">
            <a:spAutoFit/>
          </a:bodyPr>
          <a:lstStyle/>
          <a:p>
            <a:pPr marL="273050" indent="-273050">
              <a:buFont typeface="Arial" pitchFamily="34" charset="0"/>
              <a:buChar char="•"/>
            </a:pPr>
            <a:r>
              <a:rPr lang="ar-SA" sz="2600" dirty="0"/>
              <a:t>خانات </a:t>
            </a:r>
            <a:r>
              <a:rPr lang="en-US" sz="2600" dirty="0"/>
              <a:t>ADPS0, ADPS1, ADPS2</a:t>
            </a:r>
            <a:r>
              <a:rPr lang="ar-SA" sz="2600" dirty="0"/>
              <a:t> لاختيار سرعة التحويل</a:t>
            </a:r>
          </a:p>
        </p:txBody>
      </p:sp>
    </p:spTree>
    <p:extLst>
      <p:ext uri="{BB962C8B-B14F-4D97-AF65-F5344CB8AC3E}">
        <p14:creationId xmlns:p14="http://schemas.microsoft.com/office/powerpoint/2010/main" val="1702513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50" y="843526"/>
            <a:ext cx="79914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93</a:t>
            </a:fld>
            <a:endParaRPr lang="ar-SA">
              <a:solidFill>
                <a:prstClr val="black">
                  <a:tint val="75000"/>
                </a:prstClr>
              </a:solidFill>
            </a:endParaRPr>
          </a:p>
        </p:txBody>
      </p:sp>
      <p:sp>
        <p:nvSpPr>
          <p:cNvPr id="3" name="مستطيل 2"/>
          <p:cNvSpPr/>
          <p:nvPr/>
        </p:nvSpPr>
        <p:spPr>
          <a:xfrm>
            <a:off x="59465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395536" y="315476"/>
            <a:ext cx="8623398" cy="646331"/>
          </a:xfrm>
          <a:prstGeom prst="rect">
            <a:avLst/>
          </a:prstGeom>
        </p:spPr>
        <p:txBody>
          <a:bodyPr wrap="square">
            <a:spAutoFit/>
          </a:bodyPr>
          <a:lstStyle/>
          <a:p>
            <a:r>
              <a:rPr lang="ar-SA" sz="3600" b="1" dirty="0">
                <a:solidFill>
                  <a:schemeClr val="accent1"/>
                </a:solidFill>
              </a:rPr>
              <a:t>3- المسجل الخاص لاختيار مصدر قدح عملية التحويل:</a:t>
            </a:r>
          </a:p>
        </p:txBody>
      </p:sp>
      <p:sp>
        <p:nvSpPr>
          <p:cNvPr id="11" name="مستطيل 10"/>
          <p:cNvSpPr/>
          <p:nvPr/>
        </p:nvSpPr>
        <p:spPr>
          <a:xfrm>
            <a:off x="170349" y="2453918"/>
            <a:ext cx="8822389" cy="1292662"/>
          </a:xfrm>
          <a:prstGeom prst="rect">
            <a:avLst/>
          </a:prstGeom>
        </p:spPr>
        <p:txBody>
          <a:bodyPr wrap="square">
            <a:spAutoFit/>
          </a:bodyPr>
          <a:lstStyle/>
          <a:p>
            <a:pPr algn="just"/>
            <a:r>
              <a:rPr lang="ar-SA" sz="2600" dirty="0"/>
              <a:t>يستخدم هذا المسجل عند اختيار القدح الآلي (</a:t>
            </a:r>
            <a:r>
              <a:rPr lang="en-US" sz="2600" dirty="0"/>
              <a:t>ADATE=1</a:t>
            </a:r>
            <a:r>
              <a:rPr lang="ar-SA" sz="2600" dirty="0"/>
              <a:t>) من أجل اختيار مصدر قدح عملية التحويل من خلال الخانات </a:t>
            </a:r>
            <a:r>
              <a:rPr lang="en-US" sz="2600" dirty="0"/>
              <a:t>ADTS0, ADTS1,ADTS2</a:t>
            </a:r>
            <a:r>
              <a:rPr lang="ar-SA" sz="2600" dirty="0"/>
              <a:t> وفق الجدول التالي:</a:t>
            </a:r>
            <a:endParaRPr lang="en-US" sz="2600" dirty="0"/>
          </a:p>
        </p:txBody>
      </p:sp>
      <p:sp>
        <p:nvSpPr>
          <p:cNvPr id="12" name="مستطيل 11"/>
          <p:cNvSpPr/>
          <p:nvPr/>
        </p:nvSpPr>
        <p:spPr>
          <a:xfrm>
            <a:off x="1619672" y="1445252"/>
            <a:ext cx="237626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6992"/>
            <a:ext cx="7308304" cy="346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335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97" y="1628801"/>
            <a:ext cx="892010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94</a:t>
            </a:fld>
            <a:endParaRPr lang="ar-SA">
              <a:solidFill>
                <a:prstClr val="black">
                  <a:tint val="75000"/>
                </a:prstClr>
              </a:solidFill>
            </a:endParaRPr>
          </a:p>
        </p:txBody>
      </p:sp>
      <p:sp>
        <p:nvSpPr>
          <p:cNvPr id="6" name="مستطيل 5"/>
          <p:cNvSpPr/>
          <p:nvPr/>
        </p:nvSpPr>
        <p:spPr>
          <a:xfrm>
            <a:off x="3307917" y="211287"/>
            <a:ext cx="2446504" cy="707886"/>
          </a:xfrm>
          <a:prstGeom prst="rect">
            <a:avLst/>
          </a:prstGeom>
        </p:spPr>
        <p:txBody>
          <a:bodyPr wrap="none">
            <a:spAutoFit/>
          </a:bodyPr>
          <a:lstStyle/>
          <a:p>
            <a:pPr algn="ctr"/>
            <a:r>
              <a:rPr lang="ar-SA" sz="4000" b="1" dirty="0">
                <a:solidFill>
                  <a:srgbClr val="FF0000"/>
                </a:solidFill>
              </a:rPr>
              <a:t>برمجة </a:t>
            </a:r>
            <a:r>
              <a:rPr lang="en-US" sz="4000" b="1" dirty="0">
                <a:solidFill>
                  <a:srgbClr val="FF0000"/>
                </a:solidFill>
              </a:rPr>
              <a:t>ADC</a:t>
            </a:r>
          </a:p>
        </p:txBody>
      </p:sp>
      <p:sp>
        <p:nvSpPr>
          <p:cNvPr id="4" name="مستطيل 3"/>
          <p:cNvSpPr/>
          <p:nvPr/>
        </p:nvSpPr>
        <p:spPr>
          <a:xfrm>
            <a:off x="374538" y="958067"/>
            <a:ext cx="8313251" cy="954107"/>
          </a:xfrm>
          <a:prstGeom prst="rect">
            <a:avLst/>
          </a:prstGeom>
        </p:spPr>
        <p:txBody>
          <a:bodyPr wrap="square">
            <a:spAutoFit/>
          </a:bodyPr>
          <a:lstStyle/>
          <a:p>
            <a:pPr algn="just"/>
            <a:r>
              <a:rPr lang="ar-SA" sz="2800" dirty="0"/>
              <a:t>عند استخدام </a:t>
            </a:r>
            <a:r>
              <a:rPr lang="en-US" sz="2800" dirty="0"/>
              <a:t>ADC</a:t>
            </a:r>
            <a:r>
              <a:rPr lang="ar-SA" sz="2800" dirty="0"/>
              <a:t> يجب برمجة المسجلات (التي تم دراستها سابقاً) التالية:</a:t>
            </a:r>
            <a:endParaRPr lang="en-US" sz="28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50" y="3024409"/>
            <a:ext cx="8906847" cy="15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51" y="4869160"/>
            <a:ext cx="876283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1259632" y="2016297"/>
            <a:ext cx="7068117"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مستطيل 8"/>
          <p:cNvSpPr/>
          <p:nvPr/>
        </p:nvSpPr>
        <p:spPr>
          <a:xfrm>
            <a:off x="1259632" y="3645024"/>
            <a:ext cx="6912768" cy="824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1255345" y="5410251"/>
            <a:ext cx="2567851"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44430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95</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6" name="مستطيل 5"/>
          <p:cNvSpPr/>
          <p:nvPr/>
        </p:nvSpPr>
        <p:spPr>
          <a:xfrm>
            <a:off x="1066842" y="211287"/>
            <a:ext cx="6928693" cy="646331"/>
          </a:xfrm>
          <a:prstGeom prst="rect">
            <a:avLst/>
          </a:prstGeom>
        </p:spPr>
        <p:txBody>
          <a:bodyPr wrap="none">
            <a:spAutoFit/>
          </a:bodyPr>
          <a:lstStyle/>
          <a:p>
            <a:pPr algn="ctr"/>
            <a:r>
              <a:rPr lang="ar-SA" sz="3600" b="1" dirty="0">
                <a:solidFill>
                  <a:srgbClr val="FF0000"/>
                </a:solidFill>
              </a:rPr>
              <a:t>خطوات برمجة </a:t>
            </a:r>
            <a:r>
              <a:rPr lang="en-US" sz="3600" b="1" dirty="0">
                <a:solidFill>
                  <a:srgbClr val="FF0000"/>
                </a:solidFill>
              </a:rPr>
              <a:t> ADC</a:t>
            </a:r>
            <a:r>
              <a:rPr lang="ar-SA" sz="3600" b="1" dirty="0">
                <a:solidFill>
                  <a:srgbClr val="FF0000"/>
                </a:solidFill>
              </a:rPr>
              <a:t>في نمط التحويل المفرد</a:t>
            </a:r>
            <a:endParaRPr lang="en-US" sz="3600" b="1" dirty="0">
              <a:solidFill>
                <a:srgbClr val="FF0000"/>
              </a:solidFill>
            </a:endParaRPr>
          </a:p>
        </p:txBody>
      </p:sp>
      <p:sp>
        <p:nvSpPr>
          <p:cNvPr id="4" name="مستطيل 3"/>
          <p:cNvSpPr/>
          <p:nvPr/>
        </p:nvSpPr>
        <p:spPr>
          <a:xfrm>
            <a:off x="42072" y="764704"/>
            <a:ext cx="9085940" cy="6001643"/>
          </a:xfrm>
          <a:prstGeom prst="rect">
            <a:avLst/>
          </a:prstGeom>
        </p:spPr>
        <p:txBody>
          <a:bodyPr wrap="square">
            <a:spAutoFit/>
          </a:bodyPr>
          <a:lstStyle/>
          <a:p>
            <a:pPr marL="514350" indent="-514350" algn="just">
              <a:buFont typeface="+mj-lt"/>
              <a:buAutoNum type="arabicParenR"/>
            </a:pPr>
            <a:r>
              <a:rPr lang="ar-SA" sz="3200" dirty="0"/>
              <a:t>اختيار الجهد المرجعي عن طريق الخانتين </a:t>
            </a:r>
            <a:r>
              <a:rPr lang="en-US" sz="3200" dirty="0"/>
              <a:t>REFS1,</a:t>
            </a:r>
            <a:r>
              <a:rPr lang="en-US" sz="3200" b="1" dirty="0"/>
              <a:t> </a:t>
            </a:r>
            <a:r>
              <a:rPr lang="en-US" sz="3200" dirty="0"/>
              <a:t>REFS0</a:t>
            </a:r>
            <a:r>
              <a:rPr lang="en-US" sz="3200" b="1" dirty="0"/>
              <a:t> </a:t>
            </a:r>
            <a:r>
              <a:rPr lang="ar-SA" sz="3200" dirty="0">
                <a:solidFill>
                  <a:prstClr val="black"/>
                </a:solidFill>
              </a:rPr>
              <a:t>.</a:t>
            </a:r>
          </a:p>
          <a:p>
            <a:pPr marL="514350" indent="-514350" algn="just">
              <a:buFont typeface="+mj-lt"/>
              <a:buAutoNum type="arabicParenR"/>
            </a:pPr>
            <a:r>
              <a:rPr lang="ar-SA" sz="3200" dirty="0"/>
              <a:t>اختيار سرعة التحويل عن طريق الخانات </a:t>
            </a:r>
            <a:r>
              <a:rPr lang="en-US" sz="3200" dirty="0"/>
              <a:t>ADPS0, ADPS1, ADPS2</a:t>
            </a:r>
            <a:r>
              <a:rPr lang="ar-SA" sz="3200" dirty="0"/>
              <a:t> (ضمن المجال </a:t>
            </a:r>
            <a:r>
              <a:rPr lang="en-US" sz="3200" dirty="0"/>
              <a:t>50-200 kHz</a:t>
            </a:r>
            <a:r>
              <a:rPr lang="ar-SA" sz="3200" dirty="0"/>
              <a:t>).</a:t>
            </a:r>
            <a:endParaRPr lang="ar-SA" sz="3200" dirty="0">
              <a:solidFill>
                <a:prstClr val="black"/>
              </a:solidFill>
            </a:endParaRPr>
          </a:p>
          <a:p>
            <a:pPr marL="514350" indent="-514350" algn="just">
              <a:buFont typeface="+mj-lt"/>
              <a:buAutoNum type="arabicParenR"/>
            </a:pPr>
            <a:r>
              <a:rPr lang="ar-SA" sz="3200" dirty="0"/>
              <a:t>تشغيل </a:t>
            </a:r>
            <a:r>
              <a:rPr lang="en-US" sz="3200" dirty="0"/>
              <a:t>ADC </a:t>
            </a:r>
            <a:r>
              <a:rPr lang="ar-SA" sz="3200" dirty="0"/>
              <a:t> عن طريق الخانة </a:t>
            </a:r>
            <a:r>
              <a:rPr lang="en-US" sz="3200" dirty="0"/>
              <a:t>ADEN</a:t>
            </a:r>
            <a:r>
              <a:rPr lang="ar-SA" sz="3200" dirty="0"/>
              <a:t>.</a:t>
            </a:r>
          </a:p>
          <a:p>
            <a:pPr marL="514350" indent="-514350" algn="just">
              <a:buFont typeface="+mj-lt"/>
              <a:buAutoNum type="arabicParenR"/>
            </a:pPr>
            <a:r>
              <a:rPr lang="ar-SA" sz="3200" dirty="0">
                <a:solidFill>
                  <a:prstClr val="black"/>
                </a:solidFill>
              </a:rPr>
              <a:t>تحديد قناة الدخل التشابهي عن طريق الخانات </a:t>
            </a:r>
            <a:r>
              <a:rPr lang="en-US" sz="3200" dirty="0">
                <a:solidFill>
                  <a:prstClr val="black"/>
                </a:solidFill>
              </a:rPr>
              <a:t>MUX0, MUX1, MUX2, MUX3, MUX4</a:t>
            </a:r>
            <a:r>
              <a:rPr lang="ar-SA" sz="3200" dirty="0">
                <a:solidFill>
                  <a:prstClr val="black"/>
                </a:solidFill>
              </a:rPr>
              <a:t>.</a:t>
            </a:r>
          </a:p>
          <a:p>
            <a:pPr marL="514350" indent="-514350" algn="just">
              <a:buFont typeface="+mj-lt"/>
              <a:buAutoNum type="arabicParenR"/>
            </a:pPr>
            <a:r>
              <a:rPr lang="ar-SA" sz="3200" dirty="0"/>
              <a:t>بدء عملية التحويل عن طريق </a:t>
            </a:r>
            <a:r>
              <a:rPr lang="en-US" sz="3200" dirty="0"/>
              <a:t>ADSC</a:t>
            </a:r>
            <a:r>
              <a:rPr lang="ar-SA" sz="3200" dirty="0"/>
              <a:t>.</a:t>
            </a:r>
          </a:p>
          <a:p>
            <a:pPr marL="514350" indent="-514350" algn="just">
              <a:buFont typeface="+mj-lt"/>
              <a:buAutoNum type="arabicParenR"/>
            </a:pPr>
            <a:r>
              <a:rPr lang="ar-SA" sz="3200" dirty="0"/>
              <a:t>الانتظار حتى الانتهاء من عملية التحويل (عندما يصبح </a:t>
            </a:r>
            <a:r>
              <a:rPr lang="en-US" sz="3200" dirty="0"/>
              <a:t>1</a:t>
            </a:r>
            <a:r>
              <a:rPr lang="ar-SA" sz="3200" dirty="0"/>
              <a:t>=</a:t>
            </a:r>
            <a:r>
              <a:rPr lang="en-US" sz="3200" dirty="0"/>
              <a:t>ADIF</a:t>
            </a:r>
            <a:r>
              <a:rPr lang="ar-SA" sz="3200" dirty="0"/>
              <a:t> ).</a:t>
            </a:r>
          </a:p>
          <a:p>
            <a:pPr marL="514350" indent="-514350" algn="just">
              <a:buFont typeface="+mj-lt"/>
              <a:buAutoNum type="arabicParenR"/>
            </a:pPr>
            <a:r>
              <a:rPr lang="ar-SA" sz="3200" dirty="0"/>
              <a:t>قراءة القيمة الرقمية عن طريق المحول </a:t>
            </a:r>
            <a:r>
              <a:rPr lang="en-US" sz="3200" dirty="0"/>
              <a:t>ADCW</a:t>
            </a:r>
            <a:r>
              <a:rPr lang="ar-SA" sz="3200" dirty="0"/>
              <a:t>.</a:t>
            </a:r>
          </a:p>
          <a:p>
            <a:pPr marL="514350" indent="-514350" algn="just">
              <a:buFont typeface="+mj-lt"/>
              <a:buAutoNum type="arabicParenR"/>
            </a:pPr>
            <a:r>
              <a:rPr lang="ar-SA" sz="3200" dirty="0"/>
              <a:t>نكرر الخطوات من الخطوة 5 من أجل القراءة من القناة نفسهاأو من الخطوة  4</a:t>
            </a:r>
            <a:r>
              <a:rPr lang="en-US" sz="3200" dirty="0"/>
              <a:t> </a:t>
            </a:r>
            <a:r>
              <a:rPr lang="ar-SA" sz="3200" dirty="0"/>
              <a:t> من أجل قناة أخرى.</a:t>
            </a:r>
          </a:p>
        </p:txBody>
      </p:sp>
    </p:spTree>
    <p:extLst>
      <p:ext uri="{BB962C8B-B14F-4D97-AF65-F5344CB8AC3E}">
        <p14:creationId xmlns:p14="http://schemas.microsoft.com/office/powerpoint/2010/main" val="3315342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shift\Desktop\my work\COURSE MICRO\applications\application14\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3" y="1053448"/>
            <a:ext cx="8809261" cy="5804552"/>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96</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39133" y="0"/>
            <a:ext cx="8990944" cy="2185214"/>
          </a:xfrm>
          <a:prstGeom prst="rect">
            <a:avLst/>
          </a:prstGeom>
        </p:spPr>
        <p:txBody>
          <a:bodyPr wrap="square">
            <a:spAutoFit/>
          </a:bodyPr>
          <a:lstStyle/>
          <a:p>
            <a:r>
              <a:rPr lang="ar-SA" sz="3200" b="1" dirty="0">
                <a:solidFill>
                  <a:schemeClr val="accent1"/>
                </a:solidFill>
              </a:rPr>
              <a:t>مثال 1:</a:t>
            </a:r>
          </a:p>
          <a:p>
            <a:r>
              <a:rPr lang="ar-SA" sz="2800" dirty="0"/>
              <a:t>برمج الدارة لقراءة القيمة التشابهية على المدخل </a:t>
            </a:r>
            <a:r>
              <a:rPr lang="en-US" sz="2800" dirty="0"/>
              <a:t>ADC1</a:t>
            </a:r>
            <a:r>
              <a:rPr lang="ar-SA" sz="2800" dirty="0"/>
              <a:t> من المقاومة  المتغيرة وإظهارها على شاشة الـ </a:t>
            </a:r>
            <a:r>
              <a:rPr lang="en-US" sz="2800" dirty="0"/>
              <a:t> LCD</a:t>
            </a:r>
            <a:r>
              <a:rPr lang="ar-SA" sz="2800" dirty="0"/>
              <a:t>(</a:t>
            </a:r>
            <a:r>
              <a:rPr lang="en-US" sz="2800" dirty="0"/>
              <a:t>ADC</a:t>
            </a:r>
            <a:r>
              <a:rPr lang="ar-SA" sz="2800" dirty="0"/>
              <a:t> في النمط المفرد والجهد المرجعي </a:t>
            </a:r>
            <a:r>
              <a:rPr lang="en-US" sz="2800" dirty="0"/>
              <a:t>AVCC</a:t>
            </a:r>
            <a:r>
              <a:rPr lang="ar-SA" sz="2800" dirty="0"/>
              <a:t>).</a:t>
            </a:r>
          </a:p>
          <a:p>
            <a:r>
              <a:rPr lang="ar-SA" sz="2000" dirty="0"/>
              <a:t> </a:t>
            </a:r>
          </a:p>
        </p:txBody>
      </p:sp>
      <p:sp>
        <p:nvSpPr>
          <p:cNvPr id="8" name="مربع نص 7">
            <a:hlinkClick r:id="rId4" action="ppaction://program"/>
          </p:cNvPr>
          <p:cNvSpPr txBox="1"/>
          <p:nvPr/>
        </p:nvSpPr>
        <p:spPr>
          <a:xfrm>
            <a:off x="387004" y="1984485"/>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\Examples\Ex06</a:t>
            </a:r>
            <a:endParaRPr lang="ar-SA" b="1" dirty="0">
              <a:solidFill>
                <a:srgbClr val="FF0000"/>
              </a:solidFill>
            </a:endParaRPr>
          </a:p>
        </p:txBody>
      </p:sp>
      <p:sp>
        <p:nvSpPr>
          <p:cNvPr id="9" name="مستطيل 8"/>
          <p:cNvSpPr/>
          <p:nvPr/>
        </p:nvSpPr>
        <p:spPr>
          <a:xfrm>
            <a:off x="179512" y="1916832"/>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498133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100982" y="116632"/>
          <a:ext cx="9583586" cy="6741368"/>
        </p:xfrm>
        <a:graphic>
          <a:graphicData uri="http://schemas.openxmlformats.org/drawingml/2006/table">
            <a:tbl>
              <a:tblPr rtl="1" firstRow="1" bandRow="1">
                <a:tableStyleId>{2D5ABB26-0587-4C30-8999-92F81FD0307C}</a:tableStyleId>
              </a:tblPr>
              <a:tblGrid>
                <a:gridCol w="4929038">
                  <a:extLst>
                    <a:ext uri="{9D8B030D-6E8A-4147-A177-3AD203B41FA5}">
                      <a16:colId xmlns:a16="http://schemas.microsoft.com/office/drawing/2014/main" val="20000"/>
                    </a:ext>
                  </a:extLst>
                </a:gridCol>
                <a:gridCol w="4654548">
                  <a:extLst>
                    <a:ext uri="{9D8B030D-6E8A-4147-A177-3AD203B41FA5}">
                      <a16:colId xmlns:a16="http://schemas.microsoft.com/office/drawing/2014/main" val="20001"/>
                    </a:ext>
                  </a:extLst>
                </a:gridCol>
              </a:tblGrid>
              <a:tr h="6741368">
                <a:tc>
                  <a:txBody>
                    <a:bodyPr/>
                    <a:lstStyle/>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p>
                    <a:p>
                      <a:pPr algn="l" rtl="1"/>
                      <a:r>
                        <a:rPr lang="en-US" sz="2400" dirty="0">
                          <a:solidFill>
                            <a:schemeClr val="tx1"/>
                          </a:solidFill>
                        </a:rPr>
                        <a:t>while (1)</a:t>
                      </a:r>
                    </a:p>
                    <a:p>
                      <a:pPr algn="l" rtl="1"/>
                      <a:r>
                        <a:rPr lang="en-US" sz="2400" dirty="0">
                          <a:solidFill>
                            <a:schemeClr val="tx1"/>
                          </a:solidFill>
                        </a:rPr>
                        <a:t>  { </a:t>
                      </a:r>
                    </a:p>
                    <a:p>
                      <a:pPr algn="l" rtl="1"/>
                      <a:r>
                        <a:rPr lang="en-US" sz="2400" dirty="0">
                          <a:solidFill>
                            <a:srgbClr val="00B050"/>
                          </a:solidFill>
                        </a:rPr>
                        <a:t>// Start the AD conversion</a:t>
                      </a:r>
                      <a:r>
                        <a:rPr lang="en-US" sz="2400" dirty="0">
                          <a:solidFill>
                            <a:schemeClr val="tx2"/>
                          </a:solidFill>
                        </a:rPr>
                        <a:t> </a:t>
                      </a:r>
                      <a:endParaRPr lang="en-US" sz="2400" dirty="0">
                        <a:solidFill>
                          <a:srgbClr val="FF0000"/>
                        </a:solidFill>
                      </a:endParaRPr>
                    </a:p>
                    <a:p>
                      <a:pPr algn="l" rtl="1"/>
                      <a:r>
                        <a:rPr lang="en-US" sz="2400" dirty="0">
                          <a:solidFill>
                            <a:srgbClr val="FF0000"/>
                          </a:solidFill>
                        </a:rPr>
                        <a:t>ADCSRA.6=1;   </a:t>
                      </a:r>
                      <a:endParaRPr lang="en-US" sz="2400" dirty="0">
                        <a:solidFill>
                          <a:schemeClr val="tx2"/>
                        </a:solidFill>
                      </a:endParaRPr>
                    </a:p>
                    <a:p>
                      <a:pPr algn="l" rtl="1"/>
                      <a:r>
                        <a:rPr lang="en-US" sz="2400" dirty="0">
                          <a:solidFill>
                            <a:srgbClr val="00B050"/>
                          </a:solidFill>
                        </a:rPr>
                        <a:t>// </a:t>
                      </a:r>
                      <a:r>
                        <a:rPr lang="en-US" sz="2000" dirty="0">
                          <a:solidFill>
                            <a:srgbClr val="00B050"/>
                          </a:solidFill>
                        </a:rPr>
                        <a:t>Wait for the AD conversion to complete</a:t>
                      </a:r>
                    </a:p>
                    <a:p>
                      <a:pPr algn="l" rtl="1"/>
                      <a:r>
                        <a:rPr lang="en-US" sz="2400" dirty="0">
                          <a:solidFill>
                            <a:srgbClr val="FF0000"/>
                          </a:solidFill>
                        </a:rPr>
                        <a:t>while (ADCSRA.4==0){}</a:t>
                      </a:r>
                    </a:p>
                    <a:p>
                      <a:pPr algn="l" rtl="1"/>
                      <a:r>
                        <a:rPr lang="en-US" sz="2400" dirty="0">
                          <a:solidFill>
                            <a:srgbClr val="FF0000"/>
                          </a:solidFill>
                        </a:rPr>
                        <a:t>    v=ADCW;</a:t>
                      </a:r>
                      <a:r>
                        <a:rPr lang="en-US" sz="2400" dirty="0">
                          <a:solidFill>
                            <a:schemeClr val="tx2"/>
                          </a:solidFill>
                        </a:rPr>
                        <a:t> </a:t>
                      </a:r>
                    </a:p>
                    <a:p>
                      <a:pPr algn="l" rtl="1"/>
                      <a:r>
                        <a:rPr lang="en-US" sz="2400" dirty="0">
                          <a:solidFill>
                            <a:schemeClr val="tx2"/>
                          </a:solidFill>
                        </a:rPr>
                        <a:t>    </a:t>
                      </a:r>
                      <a:r>
                        <a:rPr lang="en-US" sz="2400" dirty="0" err="1">
                          <a:solidFill>
                            <a:schemeClr val="tx1"/>
                          </a:solidFill>
                        </a:rPr>
                        <a:t>itoa</a:t>
                      </a:r>
                      <a:r>
                        <a:rPr lang="en-US" sz="2400" dirty="0">
                          <a:solidFill>
                            <a:schemeClr val="tx1"/>
                          </a:solidFill>
                        </a:rPr>
                        <a:t>(</a:t>
                      </a:r>
                      <a:r>
                        <a:rPr lang="en-US" sz="2400" dirty="0" err="1">
                          <a:solidFill>
                            <a:schemeClr val="tx1"/>
                          </a:solidFill>
                        </a:rPr>
                        <a:t>v,s</a:t>
                      </a:r>
                      <a:r>
                        <a:rPr lang="en-US" sz="2400" dirty="0">
                          <a:solidFill>
                            <a:schemeClr val="tx1"/>
                          </a:solidFill>
                        </a:rPr>
                        <a:t>);</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(0,0);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("ADC=    ");</a:t>
                      </a:r>
                    </a:p>
                    <a:p>
                      <a:pPr algn="l" rtl="1"/>
                      <a:r>
                        <a:rPr lang="en-US" sz="2400" dirty="0">
                          <a:solidFill>
                            <a:schemeClr val="tx1"/>
                          </a:solidFill>
                        </a:rPr>
                        <a:t>    </a:t>
                      </a:r>
                      <a:r>
                        <a:rPr lang="en-US" sz="2400" dirty="0" err="1">
                          <a:solidFill>
                            <a:schemeClr val="tx1"/>
                          </a:solidFill>
                        </a:rPr>
                        <a:t>lcd_gotoxy</a:t>
                      </a:r>
                      <a:r>
                        <a:rPr lang="en-US" sz="2400" dirty="0">
                          <a:solidFill>
                            <a:schemeClr val="tx1"/>
                          </a:solidFill>
                        </a:rPr>
                        <a:t>(4,0); </a:t>
                      </a:r>
                    </a:p>
                    <a:p>
                      <a:pPr algn="l" rtl="1"/>
                      <a:r>
                        <a:rPr lang="en-US" sz="2400" dirty="0">
                          <a:solidFill>
                            <a:schemeClr val="tx1"/>
                          </a:solidFill>
                        </a:rPr>
                        <a:t>    </a:t>
                      </a:r>
                      <a:r>
                        <a:rPr lang="en-US" sz="2400" dirty="0" err="1">
                          <a:solidFill>
                            <a:schemeClr val="tx1"/>
                          </a:solidFill>
                        </a:rPr>
                        <a:t>lcd_puts</a:t>
                      </a:r>
                      <a:r>
                        <a:rPr lang="en-US" sz="2400" dirty="0">
                          <a:solidFill>
                            <a:schemeClr val="tx1"/>
                          </a:solidFill>
                        </a:rPr>
                        <a:t>(s);   </a:t>
                      </a:r>
                    </a:p>
                    <a:p>
                      <a:pPr algn="l" rtl="1"/>
                      <a:r>
                        <a:rPr lang="en-US" sz="2400" dirty="0">
                          <a:solidFill>
                            <a:schemeClr val="tx1"/>
                          </a:solidFill>
                        </a:rPr>
                        <a:t>    </a:t>
                      </a:r>
                      <a:r>
                        <a:rPr lang="en-US" sz="2400" dirty="0" err="1">
                          <a:solidFill>
                            <a:schemeClr val="tx1"/>
                          </a:solidFill>
                        </a:rPr>
                        <a:t>delay_ms</a:t>
                      </a:r>
                      <a:r>
                        <a:rPr lang="en-US" sz="2400" dirty="0">
                          <a:solidFill>
                            <a:schemeClr val="tx1"/>
                          </a:solidFill>
                        </a:rPr>
                        <a:t>(250);</a:t>
                      </a:r>
                    </a:p>
                    <a:p>
                      <a:pPr algn="l" rtl="1"/>
                      <a:r>
                        <a:rPr lang="en-US" sz="2400" dirty="0">
                          <a:solidFill>
                            <a:schemeClr val="tx1"/>
                          </a:solidFill>
                        </a:rPr>
                        <a:t>  }</a:t>
                      </a:r>
                    </a:p>
                    <a:p>
                      <a:pPr algn="l" rtl="1"/>
                      <a:r>
                        <a:rPr lang="en-US" sz="2400" dirty="0">
                          <a:solidFill>
                            <a:schemeClr val="tx1"/>
                          </a:solidFill>
                        </a:rPr>
                        <a:t>}</a:t>
                      </a:r>
                    </a:p>
                    <a:p>
                      <a:pPr marL="0" algn="l" defTabSz="914400" rtl="1" eaLnBrk="1" latinLnBrk="0" hangingPunct="1"/>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err="1">
                          <a:solidFill>
                            <a:schemeClr val="tx1"/>
                          </a:solidFill>
                        </a:rPr>
                        <a:t>int</a:t>
                      </a:r>
                      <a:r>
                        <a:rPr lang="en-US" sz="2400" dirty="0">
                          <a:solidFill>
                            <a:schemeClr val="tx1"/>
                          </a:solidFill>
                        </a:rPr>
                        <a:t> v;</a:t>
                      </a:r>
                    </a:p>
                    <a:p>
                      <a:pPr algn="l" rtl="1"/>
                      <a:r>
                        <a:rPr lang="en-US" sz="2400" dirty="0">
                          <a:solidFill>
                            <a:schemeClr val="tx1"/>
                          </a:solidFill>
                        </a:rPr>
                        <a:t>char *s;</a:t>
                      </a:r>
                    </a:p>
                    <a:p>
                      <a:pPr algn="l" rtl="1"/>
                      <a:r>
                        <a:rPr lang="en-US" sz="2400" dirty="0">
                          <a:solidFill>
                            <a:schemeClr val="tx1"/>
                          </a:solidFill>
                        </a:rPr>
                        <a:t>void main(void)</a:t>
                      </a:r>
                    </a:p>
                    <a:p>
                      <a:pPr algn="l" rtl="1"/>
                      <a:r>
                        <a:rPr lang="en-US" sz="2400" dirty="0">
                          <a:solidFill>
                            <a:schemeClr val="tx1"/>
                          </a:solidFill>
                        </a:rPr>
                        <a:t>{</a:t>
                      </a:r>
                      <a:r>
                        <a:rPr lang="en-US" sz="2400" dirty="0">
                          <a:solidFill>
                            <a:srgbClr val="00B050"/>
                          </a:solidFill>
                        </a:rPr>
                        <a:t>// Select ADC1 channel</a:t>
                      </a:r>
                      <a:r>
                        <a:rPr lang="en-US" sz="2400" dirty="0">
                          <a:solidFill>
                            <a:schemeClr val="tx2"/>
                          </a:solidFill>
                        </a:rPr>
                        <a:t>  </a:t>
                      </a:r>
                    </a:p>
                    <a:p>
                      <a:pPr algn="l" rtl="1"/>
                      <a:r>
                        <a:rPr lang="en-US" sz="2400" dirty="0">
                          <a:solidFill>
                            <a:srgbClr val="00B050"/>
                          </a:solidFill>
                        </a:rPr>
                        <a:t>//ADC Voltage Reference: </a:t>
                      </a:r>
                      <a:r>
                        <a:rPr lang="en-US" sz="2400" dirty="0" err="1">
                          <a:solidFill>
                            <a:srgbClr val="00B050"/>
                          </a:solidFill>
                        </a:rPr>
                        <a:t>AVcc</a:t>
                      </a:r>
                      <a:r>
                        <a:rPr lang="en-US" sz="2400" dirty="0">
                          <a:solidFill>
                            <a:srgbClr val="00B050"/>
                          </a:solidFill>
                        </a:rPr>
                        <a:t> pin</a:t>
                      </a:r>
                    </a:p>
                    <a:p>
                      <a:pPr algn="l" rtl="1"/>
                      <a:r>
                        <a:rPr lang="en-US" sz="2400" dirty="0">
                          <a:solidFill>
                            <a:schemeClr val="tx2"/>
                          </a:solidFill>
                        </a:rPr>
                        <a:t>ADMUX=0B01000001;</a:t>
                      </a:r>
                    </a:p>
                    <a:p>
                      <a:pPr algn="l" rtl="1"/>
                      <a:r>
                        <a:rPr lang="en-US" sz="2400" dirty="0">
                          <a:solidFill>
                            <a:srgbClr val="00B050"/>
                          </a:solidFill>
                        </a:rPr>
                        <a:t>// ADC Clock frequency: 125 kHz</a:t>
                      </a:r>
                    </a:p>
                    <a:p>
                      <a:pPr algn="l" rtl="1"/>
                      <a:r>
                        <a:rPr lang="en-US" sz="2400" dirty="0">
                          <a:solidFill>
                            <a:srgbClr val="00B050"/>
                          </a:solidFill>
                        </a:rPr>
                        <a:t>// Single Conversion mode</a:t>
                      </a:r>
                    </a:p>
                    <a:p>
                      <a:pPr algn="l" rtl="1"/>
                      <a:r>
                        <a:rPr lang="en-US" sz="2400" dirty="0">
                          <a:solidFill>
                            <a:schemeClr val="tx2"/>
                          </a:solidFill>
                        </a:rPr>
                        <a:t>ADCSRA=0B10000011; </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97</a:t>
            </a:fld>
            <a:endParaRPr lang="ar-SA"/>
          </a:p>
        </p:txBody>
      </p:sp>
    </p:spTree>
    <p:extLst>
      <p:ext uri="{BB962C8B-B14F-4D97-AF65-F5344CB8AC3E}">
        <p14:creationId xmlns:p14="http://schemas.microsoft.com/office/powerpoint/2010/main" val="3945785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ift\Desktop\my work\COURSE MICRO\applications\application15\LC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31917"/>
            <a:ext cx="7200800" cy="5072150"/>
          </a:xfrm>
          <a:prstGeom prst="rect">
            <a:avLst/>
          </a:prstGeom>
          <a:noFill/>
          <a:extLst>
            <a:ext uri="{909E8E84-426E-40DD-AFC4-6F175D3DCCD1}">
              <a14:hiddenFill xmlns:a14="http://schemas.microsoft.com/office/drawing/2010/main">
                <a:solidFill>
                  <a:srgbClr val="FFFFFF"/>
                </a:solidFill>
              </a14:hiddenFill>
            </a:ext>
          </a:extLst>
        </p:spPr>
      </p:pic>
      <p:sp>
        <p:nvSpPr>
          <p:cNvPr id="5" name="عنصر نائب لرقم الشريحة 4"/>
          <p:cNvSpPr>
            <a:spLocks noGrp="1"/>
          </p:cNvSpPr>
          <p:nvPr>
            <p:ph type="sldNum" sz="quarter" idx="12"/>
          </p:nvPr>
        </p:nvSpPr>
        <p:spPr/>
        <p:txBody>
          <a:bodyPr/>
          <a:lstStyle/>
          <a:p>
            <a:fld id="{33158A94-3844-4AEB-A9D6-1D94591ABD7E}" type="slidenum">
              <a:rPr lang="ar-SA" smtClean="0">
                <a:solidFill>
                  <a:prstClr val="black">
                    <a:tint val="75000"/>
                  </a:prstClr>
                </a:solidFill>
              </a:rPr>
              <a:pPr/>
              <a:t>98</a:t>
            </a:fld>
            <a:endParaRPr lang="ar-SA">
              <a:solidFill>
                <a:prstClr val="black">
                  <a:tint val="75000"/>
                </a:prstClr>
              </a:solidFill>
            </a:endParaRPr>
          </a:p>
        </p:txBody>
      </p:sp>
      <p:sp>
        <p:nvSpPr>
          <p:cNvPr id="3" name="مستطيل 2"/>
          <p:cNvSpPr/>
          <p:nvPr/>
        </p:nvSpPr>
        <p:spPr>
          <a:xfrm>
            <a:off x="529880" y="953839"/>
            <a:ext cx="8218584" cy="553998"/>
          </a:xfrm>
          <a:prstGeom prst="rect">
            <a:avLst/>
          </a:prstGeom>
        </p:spPr>
        <p:txBody>
          <a:bodyPr wrap="square">
            <a:spAutoFit/>
          </a:bodyPr>
          <a:lstStyle/>
          <a:p>
            <a:pPr algn="just"/>
            <a:endParaRPr lang="ar-SA" sz="3000" dirty="0">
              <a:solidFill>
                <a:prstClr val="black"/>
              </a:solidFill>
            </a:endParaRPr>
          </a:p>
        </p:txBody>
      </p:sp>
      <p:sp>
        <p:nvSpPr>
          <p:cNvPr id="7" name="مستطيل 6"/>
          <p:cNvSpPr/>
          <p:nvPr/>
        </p:nvSpPr>
        <p:spPr>
          <a:xfrm>
            <a:off x="15641" y="0"/>
            <a:ext cx="8990944" cy="2062103"/>
          </a:xfrm>
          <a:prstGeom prst="rect">
            <a:avLst/>
          </a:prstGeom>
        </p:spPr>
        <p:txBody>
          <a:bodyPr wrap="square">
            <a:spAutoFit/>
          </a:bodyPr>
          <a:lstStyle/>
          <a:p>
            <a:r>
              <a:rPr lang="ar-SA" sz="3200" b="1" dirty="0">
                <a:solidFill>
                  <a:schemeClr val="accent1"/>
                </a:solidFill>
              </a:rPr>
              <a:t>مثال 2:</a:t>
            </a:r>
          </a:p>
          <a:p>
            <a:r>
              <a:rPr lang="ar-SA" sz="2400" dirty="0"/>
              <a:t>برمج الدارة لقراءة القيمة التشابهية على المدخل </a:t>
            </a:r>
            <a:r>
              <a:rPr lang="en-US" sz="2400" dirty="0"/>
              <a:t>ADC0..ADC3</a:t>
            </a:r>
            <a:r>
              <a:rPr lang="ar-SA" sz="2400" dirty="0"/>
              <a:t> من المقاومة  المتغيرة وإظهارها على شاشة الـ </a:t>
            </a:r>
            <a:r>
              <a:rPr lang="en-US" sz="2400" dirty="0"/>
              <a:t> LCD</a:t>
            </a:r>
            <a:r>
              <a:rPr lang="ar-SA" sz="2400" dirty="0"/>
              <a:t>(</a:t>
            </a:r>
            <a:r>
              <a:rPr lang="en-US" sz="2400" dirty="0"/>
              <a:t>ADC</a:t>
            </a:r>
            <a:r>
              <a:rPr lang="ar-SA" sz="2400" dirty="0"/>
              <a:t> في نمط التحويل المفرد والجهد المرجعي </a:t>
            </a:r>
            <a:r>
              <a:rPr lang="en-US" sz="2400" dirty="0"/>
              <a:t> AREF</a:t>
            </a:r>
            <a:r>
              <a:rPr lang="ar-SA" sz="2400" dirty="0"/>
              <a:t>واستخدام مقاطعة اكتمال التحويل).</a:t>
            </a:r>
          </a:p>
          <a:p>
            <a:r>
              <a:rPr lang="ar-SA" sz="2400" dirty="0"/>
              <a:t> </a:t>
            </a:r>
          </a:p>
        </p:txBody>
      </p:sp>
      <p:sp>
        <p:nvSpPr>
          <p:cNvPr id="8" name="مربع نص 7">
            <a:hlinkClick r:id="rId4" action="ppaction://program"/>
          </p:cNvPr>
          <p:cNvSpPr txBox="1"/>
          <p:nvPr/>
        </p:nvSpPr>
        <p:spPr>
          <a:xfrm>
            <a:off x="6605185" y="4972526"/>
            <a:ext cx="2304256" cy="369332"/>
          </a:xfrm>
          <a:prstGeom prst="rect">
            <a:avLst/>
          </a:prstGeom>
          <a:solidFill>
            <a:schemeClr val="accent3"/>
          </a:solidFill>
        </p:spPr>
        <p:txBody>
          <a:bodyPr wrap="square" rtlCol="1">
            <a:spAutoFit/>
          </a:bodyPr>
          <a:lstStyle/>
          <a:p>
            <a:pPr algn="ctr"/>
            <a:r>
              <a:rPr lang="en-US" b="1" dirty="0">
                <a:solidFill>
                  <a:srgbClr val="FF0000"/>
                </a:solidFill>
              </a:rPr>
              <a:t>\Examples\Ex07</a:t>
            </a:r>
            <a:endParaRPr lang="ar-SA" b="1" dirty="0">
              <a:solidFill>
                <a:srgbClr val="FF0000"/>
              </a:solidFill>
            </a:endParaRPr>
          </a:p>
        </p:txBody>
      </p:sp>
      <p:sp>
        <p:nvSpPr>
          <p:cNvPr id="9" name="مستطيل 8"/>
          <p:cNvSpPr/>
          <p:nvPr/>
        </p:nvSpPr>
        <p:spPr>
          <a:xfrm>
            <a:off x="6397693" y="4904873"/>
            <a:ext cx="2736304" cy="5046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695396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جدول 2"/>
          <p:cNvGraphicFramePr>
            <a:graphicFrameLocks noGrp="1"/>
          </p:cNvGraphicFramePr>
          <p:nvPr>
            <p:extLst/>
          </p:nvPr>
        </p:nvGraphicFramePr>
        <p:xfrm>
          <a:off x="0" y="116632"/>
          <a:ext cx="9151538" cy="6741368"/>
        </p:xfrm>
        <a:graphic>
          <a:graphicData uri="http://schemas.openxmlformats.org/drawingml/2006/table">
            <a:tbl>
              <a:tblPr rtl="1" firstRow="1" bandRow="1">
                <a:tableStyleId>{2D5ABB26-0587-4C30-8999-92F81FD0307C}</a:tableStyleId>
              </a:tblPr>
              <a:tblGrid>
                <a:gridCol w="4810120">
                  <a:extLst>
                    <a:ext uri="{9D8B030D-6E8A-4147-A177-3AD203B41FA5}">
                      <a16:colId xmlns:a16="http://schemas.microsoft.com/office/drawing/2014/main" val="20000"/>
                    </a:ext>
                  </a:extLst>
                </a:gridCol>
                <a:gridCol w="4341418">
                  <a:extLst>
                    <a:ext uri="{9D8B030D-6E8A-4147-A177-3AD203B41FA5}">
                      <a16:colId xmlns:a16="http://schemas.microsoft.com/office/drawing/2014/main" val="20001"/>
                    </a:ext>
                  </a:extLst>
                </a:gridCol>
              </a:tblGrid>
              <a:tr h="6741368">
                <a:tc>
                  <a:txBody>
                    <a:bodyPr/>
                    <a:lstStyle/>
                    <a:p>
                      <a:pPr algn="l" rtl="1"/>
                      <a:r>
                        <a:rPr lang="en-US" sz="2400" dirty="0">
                          <a:solidFill>
                            <a:srgbClr val="FF0000"/>
                          </a:solidFill>
                        </a:rPr>
                        <a:t>if (i==4)  i=0;</a:t>
                      </a:r>
                    </a:p>
                    <a:p>
                      <a:pPr algn="l" rtl="1"/>
                      <a:r>
                        <a:rPr lang="en-US" sz="2400" dirty="0">
                          <a:solidFill>
                            <a:srgbClr val="FF0000"/>
                          </a:solidFill>
                        </a:rPr>
                        <a:t>ADMUX=i</a:t>
                      </a:r>
                      <a:r>
                        <a:rPr lang="en-US" sz="2400" dirty="0">
                          <a:solidFill>
                            <a:schemeClr val="tx1"/>
                          </a:solidFill>
                        </a:rPr>
                        <a:t>; </a:t>
                      </a:r>
                    </a:p>
                    <a:p>
                      <a:pPr algn="l" rtl="1"/>
                      <a:r>
                        <a:rPr lang="en-US" sz="2400" dirty="0">
                          <a:solidFill>
                            <a:srgbClr val="92D050"/>
                          </a:solidFill>
                        </a:rPr>
                        <a:t>// Delay needed for the stabilization of the ADC input voltage</a:t>
                      </a:r>
                    </a:p>
                    <a:p>
                      <a:pPr algn="l" rtl="1"/>
                      <a:r>
                        <a:rPr lang="en-US" sz="2400" dirty="0" err="1">
                          <a:solidFill>
                            <a:schemeClr val="tx1"/>
                          </a:solidFill>
                        </a:rPr>
                        <a:t>delay_us</a:t>
                      </a:r>
                      <a:r>
                        <a:rPr lang="en-US" sz="2400" dirty="0">
                          <a:solidFill>
                            <a:schemeClr val="tx1"/>
                          </a:solidFill>
                        </a:rPr>
                        <a:t>(10);</a:t>
                      </a:r>
                    </a:p>
                    <a:p>
                      <a:pPr algn="l" rtl="1"/>
                      <a:r>
                        <a:rPr lang="en-US" sz="2400" dirty="0">
                          <a:solidFill>
                            <a:srgbClr val="92D050"/>
                          </a:solidFill>
                        </a:rPr>
                        <a:t>// Start the AD conversion</a:t>
                      </a:r>
                    </a:p>
                    <a:p>
                      <a:pPr algn="l" rtl="1"/>
                      <a:r>
                        <a:rPr lang="en-US" sz="2400" dirty="0">
                          <a:solidFill>
                            <a:srgbClr val="FF0000"/>
                          </a:solidFill>
                        </a:rPr>
                        <a:t>ADCSRA.6=1</a:t>
                      </a:r>
                      <a:r>
                        <a:rPr lang="en-US" sz="2400" dirty="0">
                          <a:solidFill>
                            <a:schemeClr val="tx1"/>
                          </a:solidFill>
                        </a:rPr>
                        <a:t>;</a:t>
                      </a:r>
                    </a:p>
                    <a:p>
                      <a:pPr algn="l" rtl="1"/>
                      <a:r>
                        <a:rPr lang="en-US" sz="2400" dirty="0">
                          <a:solidFill>
                            <a:srgbClr val="FF0000"/>
                          </a:solidFill>
                        </a:rPr>
                        <a:t>}</a:t>
                      </a:r>
                    </a:p>
                    <a:p>
                      <a:pPr algn="l" rtl="1"/>
                      <a:r>
                        <a:rPr lang="en-US" sz="2400" dirty="0">
                          <a:solidFill>
                            <a:schemeClr val="tx1"/>
                          </a:solidFill>
                        </a:rPr>
                        <a:t>void main(void)</a:t>
                      </a:r>
                    </a:p>
                    <a:p>
                      <a:pPr algn="l" rtl="1"/>
                      <a:r>
                        <a:rPr lang="en-US" sz="2400" dirty="0">
                          <a:solidFill>
                            <a:schemeClr val="tx1"/>
                          </a:solidFill>
                        </a:rPr>
                        <a:t>{</a:t>
                      </a:r>
                    </a:p>
                    <a:p>
                      <a:pPr algn="l" rtl="1"/>
                      <a:r>
                        <a:rPr lang="en-US" sz="2400" dirty="0">
                          <a:solidFill>
                            <a:srgbClr val="92D050"/>
                          </a:solidFill>
                        </a:rPr>
                        <a:t>// Select ADC1 channel  </a:t>
                      </a:r>
                    </a:p>
                    <a:p>
                      <a:pPr algn="l" rtl="1"/>
                      <a:r>
                        <a:rPr lang="en-US" sz="2400" dirty="0">
                          <a:solidFill>
                            <a:srgbClr val="92D050"/>
                          </a:solidFill>
                        </a:rPr>
                        <a:t>//ADC Voltage Reference: </a:t>
                      </a:r>
                      <a:r>
                        <a:rPr lang="en-US" sz="2400" dirty="0" err="1">
                          <a:solidFill>
                            <a:srgbClr val="92D050"/>
                          </a:solidFill>
                        </a:rPr>
                        <a:t>AVcc</a:t>
                      </a:r>
                      <a:r>
                        <a:rPr lang="en-US" sz="2400" dirty="0">
                          <a:solidFill>
                            <a:srgbClr val="92D050"/>
                          </a:solidFill>
                        </a:rPr>
                        <a:t> pin</a:t>
                      </a:r>
                    </a:p>
                    <a:p>
                      <a:pPr algn="l" rtl="1"/>
                      <a:r>
                        <a:rPr lang="en-US" sz="2400" dirty="0">
                          <a:solidFill>
                            <a:schemeClr val="tx1"/>
                          </a:solidFill>
                        </a:rPr>
                        <a:t>ADMUX=0B00000000;</a:t>
                      </a:r>
                    </a:p>
                    <a:p>
                      <a:pPr algn="l" rtl="1"/>
                      <a:r>
                        <a:rPr lang="en-US" sz="2400" dirty="0">
                          <a:solidFill>
                            <a:srgbClr val="92D050"/>
                          </a:solidFill>
                        </a:rPr>
                        <a:t>// ADC Clock frequency: 125 kHz</a:t>
                      </a:r>
                    </a:p>
                    <a:p>
                      <a:pPr algn="l" rtl="1"/>
                      <a:r>
                        <a:rPr lang="en-US" sz="2400" dirty="0">
                          <a:solidFill>
                            <a:srgbClr val="92D050"/>
                          </a:solidFill>
                        </a:rPr>
                        <a:t>// Single Conversion mode</a:t>
                      </a:r>
                    </a:p>
                    <a:p>
                      <a:pPr algn="l" rtl="1"/>
                      <a:r>
                        <a:rPr lang="en-US" sz="2400" dirty="0">
                          <a:solidFill>
                            <a:schemeClr val="tx1"/>
                          </a:solidFill>
                        </a:rPr>
                        <a:t>ADCSRA=0B10001011;</a:t>
                      </a:r>
                    </a:p>
                    <a:p>
                      <a:pPr algn="l" rtl="1"/>
                      <a:r>
                        <a:rPr lang="en-US" sz="2400" dirty="0" err="1">
                          <a:solidFill>
                            <a:schemeClr val="tx1"/>
                          </a:solidFill>
                        </a:rPr>
                        <a:t>lcd_init</a:t>
                      </a:r>
                      <a:r>
                        <a:rPr lang="en-US" sz="2400" dirty="0">
                          <a:solidFill>
                            <a:schemeClr val="tx1"/>
                          </a:solidFill>
                        </a:rPr>
                        <a:t>(16);</a:t>
                      </a:r>
                    </a:p>
                    <a:p>
                      <a:pPr algn="l" rtl="1"/>
                      <a:r>
                        <a:rPr lang="en-US" sz="2400" dirty="0" err="1">
                          <a:solidFill>
                            <a:schemeClr val="tx1"/>
                          </a:solidFill>
                        </a:rPr>
                        <a:t>lcd_clear</a:t>
                      </a:r>
                      <a:r>
                        <a:rPr lang="en-US" sz="2400" dirty="0">
                          <a:solidFill>
                            <a:schemeClr val="tx1"/>
                          </a:solidFill>
                        </a:rPr>
                        <a:t>(); </a:t>
                      </a:r>
                      <a:endParaRPr lang="en-US" sz="2400" kern="1200" dirty="0">
                        <a:solidFill>
                          <a:schemeClr val="tx1"/>
                        </a:solidFill>
                        <a:latin typeface="+mn-lt"/>
                        <a:ea typeface="+mn-ea"/>
                        <a:cs typeface="+mn-cs"/>
                      </a:endParaRPr>
                    </a:p>
                  </a:txBody>
                  <a:tcPr/>
                </a:tc>
                <a:tc>
                  <a:txBody>
                    <a:bodyPr/>
                    <a:lstStyle/>
                    <a:p>
                      <a:pPr algn="l" rtl="1"/>
                      <a:r>
                        <a:rPr lang="en-US" sz="2400" dirty="0">
                          <a:solidFill>
                            <a:schemeClr val="tx1"/>
                          </a:solidFill>
                        </a:rPr>
                        <a:t>#include &lt;mega16.h&gt;</a:t>
                      </a:r>
                    </a:p>
                    <a:p>
                      <a:pPr algn="l" rtl="1"/>
                      <a:r>
                        <a:rPr lang="en-US" sz="2400" dirty="0">
                          <a:solidFill>
                            <a:schemeClr val="tx1"/>
                          </a:solidFill>
                        </a:rPr>
                        <a:t>#include &lt;</a:t>
                      </a:r>
                      <a:r>
                        <a:rPr lang="en-US" sz="2400" dirty="0" err="1">
                          <a:solidFill>
                            <a:schemeClr val="tx1"/>
                          </a:solidFill>
                        </a:rPr>
                        <a:t>stdlib.h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delay.h</a:t>
                      </a:r>
                      <a:r>
                        <a:rPr lang="en-US" sz="2400" dirty="0">
                          <a:solidFill>
                            <a:schemeClr val="tx1"/>
                          </a:solidFill>
                        </a:rPr>
                        <a:t>&gt;</a:t>
                      </a:r>
                    </a:p>
                    <a:p>
                      <a:pPr algn="l" rtl="1"/>
                      <a:r>
                        <a:rPr lang="en-US" sz="2400" dirty="0">
                          <a:solidFill>
                            <a:schemeClr val="tx1"/>
                          </a:solidFill>
                        </a:rPr>
                        <a:t>#include &lt;</a:t>
                      </a:r>
                      <a:r>
                        <a:rPr lang="en-US" sz="2400" dirty="0" err="1">
                          <a:solidFill>
                            <a:schemeClr val="tx1"/>
                          </a:solidFill>
                        </a:rPr>
                        <a:t>lcd.h</a:t>
                      </a:r>
                      <a:r>
                        <a:rPr lang="en-US" sz="2400" dirty="0">
                          <a:solidFill>
                            <a:schemeClr val="tx1"/>
                          </a:solidFill>
                        </a:rPr>
                        <a:t>&gt;</a:t>
                      </a:r>
                    </a:p>
                    <a:p>
                      <a:pPr algn="l" rtl="1"/>
                      <a:r>
                        <a:rPr lang="en-US" sz="2400" dirty="0">
                          <a:solidFill>
                            <a:schemeClr val="tx1"/>
                          </a:solidFill>
                        </a:rPr>
                        <a:t>#</a:t>
                      </a:r>
                      <a:r>
                        <a:rPr lang="en-US" sz="2400" dirty="0" err="1">
                          <a:solidFill>
                            <a:schemeClr val="tx1"/>
                          </a:solidFill>
                        </a:rPr>
                        <a:t>asm</a:t>
                      </a:r>
                      <a:endParaRPr lang="en-US" sz="2400" dirty="0">
                        <a:solidFill>
                          <a:schemeClr val="tx1"/>
                        </a:solidFill>
                      </a:endParaRPr>
                    </a:p>
                    <a:p>
                      <a:pPr algn="l" rtl="1"/>
                      <a:r>
                        <a:rPr lang="en-US" sz="2400" dirty="0">
                          <a:solidFill>
                            <a:schemeClr val="tx1"/>
                          </a:solidFill>
                        </a:rPr>
                        <a:t>.</a:t>
                      </a:r>
                      <a:r>
                        <a:rPr lang="en-US" sz="2400" dirty="0" err="1">
                          <a:solidFill>
                            <a:schemeClr val="tx1"/>
                          </a:solidFill>
                        </a:rPr>
                        <a:t>equ</a:t>
                      </a:r>
                      <a:r>
                        <a:rPr lang="en-US" sz="2400" dirty="0">
                          <a:solidFill>
                            <a:schemeClr val="tx1"/>
                          </a:solidFill>
                        </a:rPr>
                        <a:t> __</a:t>
                      </a:r>
                      <a:r>
                        <a:rPr lang="en-US" sz="2400" dirty="0" err="1">
                          <a:solidFill>
                            <a:schemeClr val="tx1"/>
                          </a:solidFill>
                        </a:rPr>
                        <a:t>lcd_port</a:t>
                      </a:r>
                      <a:r>
                        <a:rPr lang="en-US" sz="2400" dirty="0">
                          <a:solidFill>
                            <a:schemeClr val="tx1"/>
                          </a:solidFill>
                        </a:rPr>
                        <a:t>=0x15 ;PORTC</a:t>
                      </a:r>
                    </a:p>
                    <a:p>
                      <a:pPr algn="l" rtl="1"/>
                      <a:r>
                        <a:rPr lang="en-US" sz="2400" dirty="0">
                          <a:solidFill>
                            <a:schemeClr val="tx1"/>
                          </a:solidFill>
                        </a:rPr>
                        <a:t>#</a:t>
                      </a:r>
                      <a:r>
                        <a:rPr lang="en-US" sz="2400" dirty="0" err="1">
                          <a:solidFill>
                            <a:schemeClr val="tx1"/>
                          </a:solidFill>
                        </a:rPr>
                        <a:t>endasm</a:t>
                      </a:r>
                      <a:endParaRPr lang="en-US" sz="2400" dirty="0">
                        <a:solidFill>
                          <a:schemeClr val="tx1"/>
                        </a:solidFill>
                      </a:endParaRPr>
                    </a:p>
                    <a:p>
                      <a:pPr algn="l" rtl="1"/>
                      <a:r>
                        <a:rPr lang="en-US" sz="2400" dirty="0">
                          <a:solidFill>
                            <a:schemeClr val="tx1"/>
                          </a:solidFill>
                        </a:rPr>
                        <a:t>unsigned </a:t>
                      </a:r>
                      <a:r>
                        <a:rPr lang="en-US" sz="2400" dirty="0" err="1">
                          <a:solidFill>
                            <a:schemeClr val="tx1"/>
                          </a:solidFill>
                        </a:rPr>
                        <a:t>int</a:t>
                      </a:r>
                      <a:r>
                        <a:rPr lang="en-US" sz="2400" dirty="0">
                          <a:solidFill>
                            <a:schemeClr val="tx1"/>
                          </a:solidFill>
                        </a:rPr>
                        <a:t> </a:t>
                      </a:r>
                      <a:r>
                        <a:rPr lang="en-US" sz="2400" dirty="0" err="1">
                          <a:solidFill>
                            <a:schemeClr val="tx1"/>
                          </a:solidFill>
                        </a:rPr>
                        <a:t>adc_data</a:t>
                      </a:r>
                      <a:r>
                        <a:rPr lang="en-US" sz="2400" dirty="0">
                          <a:solidFill>
                            <a:schemeClr val="tx1"/>
                          </a:solidFill>
                        </a:rPr>
                        <a:t>[4];</a:t>
                      </a:r>
                    </a:p>
                    <a:p>
                      <a:pPr algn="l" rtl="1"/>
                      <a:r>
                        <a:rPr lang="en-US" sz="2400" dirty="0">
                          <a:solidFill>
                            <a:schemeClr val="tx1"/>
                          </a:solidFill>
                        </a:rPr>
                        <a:t>char i;</a:t>
                      </a:r>
                    </a:p>
                    <a:p>
                      <a:pPr algn="l" rtl="1"/>
                      <a:r>
                        <a:rPr lang="en-US" sz="2400" dirty="0">
                          <a:solidFill>
                            <a:schemeClr val="tx1"/>
                          </a:solidFill>
                        </a:rPr>
                        <a:t>char *s;</a:t>
                      </a:r>
                    </a:p>
                    <a:p>
                      <a:pPr algn="l" rtl="1"/>
                      <a:r>
                        <a:rPr lang="en-US" sz="2400" dirty="0">
                          <a:solidFill>
                            <a:srgbClr val="92D050"/>
                          </a:solidFill>
                        </a:rPr>
                        <a:t>// ADC interrupt service routine</a:t>
                      </a:r>
                    </a:p>
                    <a:p>
                      <a:pPr algn="l" rtl="1"/>
                      <a:r>
                        <a:rPr lang="en-US" sz="2400" dirty="0">
                          <a:solidFill>
                            <a:srgbClr val="FF0000"/>
                          </a:solidFill>
                        </a:rPr>
                        <a:t>interrupt [ADC_INT] void </a:t>
                      </a:r>
                      <a:r>
                        <a:rPr lang="en-US" sz="2400" dirty="0" err="1">
                          <a:solidFill>
                            <a:srgbClr val="FF0000"/>
                          </a:solidFill>
                        </a:rPr>
                        <a:t>adc_isr</a:t>
                      </a:r>
                      <a:r>
                        <a:rPr lang="en-US" sz="2400" dirty="0">
                          <a:solidFill>
                            <a:srgbClr val="FF0000"/>
                          </a:solidFill>
                        </a:rPr>
                        <a:t>(void)</a:t>
                      </a:r>
                    </a:p>
                    <a:p>
                      <a:pPr algn="l" rtl="1"/>
                      <a:r>
                        <a:rPr lang="en-US" sz="2400" dirty="0">
                          <a:solidFill>
                            <a:srgbClr val="FF0000"/>
                          </a:solidFill>
                        </a:rPr>
                        <a:t>{</a:t>
                      </a:r>
                    </a:p>
                    <a:p>
                      <a:pPr algn="l" rtl="1"/>
                      <a:r>
                        <a:rPr lang="en-US" sz="2400" dirty="0">
                          <a:solidFill>
                            <a:srgbClr val="92D050"/>
                          </a:solidFill>
                        </a:rPr>
                        <a:t>// Read the AD conversion result</a:t>
                      </a:r>
                    </a:p>
                    <a:p>
                      <a:pPr algn="l" rtl="1"/>
                      <a:r>
                        <a:rPr lang="en-US" sz="2400" dirty="0" err="1">
                          <a:solidFill>
                            <a:srgbClr val="FF0000"/>
                          </a:solidFill>
                        </a:rPr>
                        <a:t>adc_data</a:t>
                      </a:r>
                      <a:r>
                        <a:rPr lang="en-US" sz="2400" dirty="0">
                          <a:solidFill>
                            <a:srgbClr val="FF0000"/>
                          </a:solidFill>
                        </a:rPr>
                        <a:t>[i]=ADCW; </a:t>
                      </a:r>
                    </a:p>
                    <a:p>
                      <a:pPr algn="l" rtl="1"/>
                      <a:r>
                        <a:rPr lang="en-US" sz="2400" dirty="0">
                          <a:solidFill>
                            <a:srgbClr val="92D050"/>
                          </a:solidFill>
                        </a:rPr>
                        <a:t>// Select next ADC input</a:t>
                      </a:r>
                    </a:p>
                    <a:p>
                      <a:pPr algn="l" rtl="1"/>
                      <a:r>
                        <a:rPr lang="en-US" sz="2400" dirty="0">
                          <a:solidFill>
                            <a:srgbClr val="FF0000"/>
                          </a:solidFill>
                        </a:rPr>
                        <a:t>i++;</a:t>
                      </a:r>
                    </a:p>
                  </a:txBody>
                  <a:tcPr/>
                </a:tc>
                <a:extLst>
                  <a:ext uri="{0D108BD9-81ED-4DB2-BD59-A6C34878D82A}">
                    <a16:rowId xmlns:a16="http://schemas.microsoft.com/office/drawing/2014/main" val="10000"/>
                  </a:ext>
                </a:extLst>
              </a:tr>
            </a:tbl>
          </a:graphicData>
        </a:graphic>
      </p:graphicFrame>
      <p:sp>
        <p:nvSpPr>
          <p:cNvPr id="2" name="عنصر نائب لرقم الشريحة 1"/>
          <p:cNvSpPr>
            <a:spLocks noGrp="1"/>
          </p:cNvSpPr>
          <p:nvPr>
            <p:ph type="sldNum" sz="quarter" idx="12"/>
          </p:nvPr>
        </p:nvSpPr>
        <p:spPr/>
        <p:txBody>
          <a:bodyPr/>
          <a:lstStyle/>
          <a:p>
            <a:fld id="{33158A94-3844-4AEB-A9D6-1D94591ABD7E}" type="slidenum">
              <a:rPr lang="ar-SA" smtClean="0"/>
              <a:pPr/>
              <a:t>99</a:t>
            </a:fld>
            <a:endParaRPr lang="ar-SA"/>
          </a:p>
        </p:txBody>
      </p:sp>
    </p:spTree>
    <p:extLst>
      <p:ext uri="{BB962C8B-B14F-4D97-AF65-F5344CB8AC3E}">
        <p14:creationId xmlns:p14="http://schemas.microsoft.com/office/powerpoint/2010/main" val="340570995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مخصص 1">
      <a:majorFont>
        <a:latin typeface="Times New Roman"/>
        <a:ea typeface=""/>
        <a:cs typeface="Simplified Arabic"/>
      </a:majorFont>
      <a:minorFont>
        <a:latin typeface="Times New Roman"/>
        <a:ea typeface=""/>
        <a:cs typeface="Simplified Arab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196622</TotalTime>
  <Words>18585</Words>
  <Application>Microsoft Office PowerPoint</Application>
  <PresentationFormat>On-screen Show (4:3)</PresentationFormat>
  <Paragraphs>2879</Paragraphs>
  <Slides>284</Slides>
  <Notes>115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284</vt:i4>
      </vt:variant>
    </vt:vector>
  </HeadingPairs>
  <TitlesOfParts>
    <vt:vector size="299" baseType="lpstr">
      <vt:lpstr>Algerian</vt:lpstr>
      <vt:lpstr>Arial</vt:lpstr>
      <vt:lpstr>ArialMT</vt:lpstr>
      <vt:lpstr>Calibri</vt:lpstr>
      <vt:lpstr>Cambria Math</vt:lpstr>
      <vt:lpstr>Symbol</vt:lpstr>
      <vt:lpstr>SymbolMT</vt:lpstr>
      <vt:lpstr>Tahoma</vt:lpstr>
      <vt:lpstr>Times New Roman</vt:lpstr>
      <vt:lpstr>Wingdings</vt:lpstr>
      <vt:lpstr>Wingdings-Regular</vt:lpstr>
      <vt:lpstr>نسق Office</vt:lpstr>
      <vt:lpstr>1_نسق Office</vt:lpstr>
      <vt:lpstr>Visio</vt:lpstr>
      <vt:lpstr>Equation</vt:lpstr>
      <vt:lpstr> Embedded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المستقبل للحاسبات - سنجار</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dc:title>
  <dc:creator>shift</dc:creator>
  <cp:lastModifiedBy>Asaad Kaadan</cp:lastModifiedBy>
  <cp:revision>959</cp:revision>
  <dcterms:created xsi:type="dcterms:W3CDTF">2016-02-28T12:23:29Z</dcterms:created>
  <dcterms:modified xsi:type="dcterms:W3CDTF">2019-05-07T14:05:41Z</dcterms:modified>
</cp:coreProperties>
</file>